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72" r:id="rId5"/>
    <p:sldId id="270" r:id="rId6"/>
    <p:sldId id="261" r:id="rId7"/>
    <p:sldId id="262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hyperlink" Target="jazz.m4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dirty="0" smtClean="0"/>
              <a:t>Боја, површина, маса, волумен </a:t>
            </a:r>
            <a:endParaRPr lang="sr-Latn-R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Мотив: Композиција боја</a:t>
            </a:r>
            <a:endParaRPr lang="sr-Latn-R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00012" y="1906597"/>
            <a:ext cx="4758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solidFill>
                  <a:schemeClr val="accent5"/>
                </a:solidFill>
              </a:rPr>
              <a:t>Ликовна култура за 5. разред</a:t>
            </a:r>
            <a:endParaRPr lang="sr-Latn-C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42" y="1399847"/>
            <a:ext cx="9329927" cy="3365325"/>
          </a:xfrm>
        </p:spPr>
        <p:txBody>
          <a:bodyPr/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400" cap="none" dirty="0" smtClean="0">
                <a:solidFill>
                  <a:srgbClr val="FF0000"/>
                </a:solidFill>
              </a:rPr>
              <a:t/>
            </a:r>
            <a:br>
              <a:rPr lang="ru-RU" sz="2400" cap="none" dirty="0" smtClean="0">
                <a:solidFill>
                  <a:srgbClr val="FF0000"/>
                </a:solidFill>
              </a:rPr>
            </a:br>
            <a:r>
              <a:rPr lang="ru-RU" sz="2400" cap="none" dirty="0">
                <a:solidFill>
                  <a:srgbClr val="FF0000"/>
                </a:solidFill>
              </a:rPr>
              <a:t/>
            </a:r>
            <a:br>
              <a:rPr lang="ru-RU" sz="2400" cap="none" dirty="0">
                <a:solidFill>
                  <a:srgbClr val="FF0000"/>
                </a:solidFill>
              </a:rPr>
            </a:br>
            <a:r>
              <a:rPr lang="ru-RU" sz="2400" cap="none" dirty="0" smtClean="0">
                <a:solidFill>
                  <a:srgbClr val="FF0000"/>
                </a:solidFill>
              </a:rPr>
              <a:t/>
            </a:r>
            <a:br>
              <a:rPr lang="ru-RU" sz="2400" cap="none" dirty="0" smtClean="0">
                <a:solidFill>
                  <a:srgbClr val="FF0000"/>
                </a:solidFill>
              </a:rPr>
            </a:br>
            <a:r>
              <a:rPr lang="ru-RU" sz="2400" cap="none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sr-Latn-R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36668" y="1901098"/>
            <a:ext cx="91531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Научили смо да боје могу бити </a:t>
            </a:r>
            <a:r>
              <a:rPr lang="ru-RU" sz="2400" dirty="0" smtClean="0"/>
              <a:t>основне, изведене</a:t>
            </a:r>
            <a:r>
              <a:rPr lang="ru-RU" sz="2400" dirty="0"/>
              <a:t>, </a:t>
            </a:r>
            <a:r>
              <a:rPr lang="ru-RU" sz="2400" dirty="0" smtClean="0"/>
              <a:t>топле и </a:t>
            </a:r>
            <a:r>
              <a:rPr lang="ru-RU" sz="2400" dirty="0"/>
              <a:t>хладне. </a:t>
            </a:r>
            <a:endParaRPr lang="ru-RU" sz="2400" dirty="0" smtClean="0"/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Улогу у композицији не играју само облик и боја – композиција има и дубину.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sr-Cyrl-RS" sz="2400" dirty="0" smtClean="0"/>
              <a:t>То  </a:t>
            </a:r>
            <a:r>
              <a:rPr lang="sr-Cyrl-RS" sz="2400" dirty="0"/>
              <a:t>се постиже разним тоналитетима и интезитетом боја.</a:t>
            </a:r>
            <a:br>
              <a:rPr lang="sr-Cyrl-RS" sz="2400" dirty="0"/>
            </a:br>
            <a:endParaRPr lang="sr-Latn-R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36668" y="4913169"/>
            <a:ext cx="862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/>
              <a:t>Ми ћемо данас пажњу посветити композицији боја.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35204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380466"/>
            <a:ext cx="11777472" cy="1826286"/>
          </a:xfrm>
        </p:spPr>
        <p:txBody>
          <a:bodyPr>
            <a:noAutofit/>
          </a:bodyPr>
          <a:lstStyle/>
          <a:p>
            <a:r>
              <a:rPr lang="sr-Cyrl-RS" sz="2400" dirty="0" smtClean="0"/>
              <a:t>За слику, цртеж и колаж поред боја, важно је како облике, површине и линије распоређујемо у постору.</a:t>
            </a:r>
            <a:br>
              <a:rPr lang="sr-Cyrl-RS" sz="2400" dirty="0" smtClean="0"/>
            </a:br>
            <a:r>
              <a:rPr lang="sr-Cyrl-RS" sz="2400" dirty="0" smtClean="0"/>
              <a:t> </a:t>
            </a:r>
            <a:br>
              <a:rPr lang="sr-Cyrl-RS" sz="2400" dirty="0" smtClean="0"/>
            </a:br>
            <a:r>
              <a:rPr lang="sr-Cyrl-RS" sz="2400" dirty="0" smtClean="0">
                <a:solidFill>
                  <a:schemeClr val="tx1"/>
                </a:solidFill>
              </a:rPr>
              <a:t>Погледаћемо различите слике познатих сликара, да би видјели како су они компоновали боје.</a:t>
            </a:r>
            <a:endParaRPr lang="sr-Latn-R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216" y="2103120"/>
            <a:ext cx="3316224" cy="1103376"/>
          </a:xfrm>
        </p:spPr>
        <p:txBody>
          <a:bodyPr>
            <a:noAutofit/>
          </a:bodyPr>
          <a:lstStyle/>
          <a:p>
            <a:r>
              <a:rPr lang="sr-Cyrl-RS" sz="2400" dirty="0">
                <a:solidFill>
                  <a:srgbClr val="FF0000"/>
                </a:solidFill>
              </a:rPr>
              <a:t>Винсент Ван Гог, Сунцокрети, 1888.</a:t>
            </a:r>
          </a:p>
          <a:p>
            <a:endParaRPr lang="sr-Cyrl-RS" sz="2400" dirty="0">
              <a:solidFill>
                <a:srgbClr val="FF0000"/>
              </a:solidFill>
            </a:endParaRPr>
          </a:p>
          <a:p>
            <a:endParaRPr lang="sr-Cyrl-RS" sz="2400" dirty="0" smtClean="0"/>
          </a:p>
          <a:p>
            <a:endParaRPr lang="sr-Cyrl-R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3104" y="2103120"/>
            <a:ext cx="5218176" cy="9814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Анри Матис, Сунцокрети у вази, </a:t>
            </a:r>
            <a:r>
              <a:rPr lang="ru-RU" sz="2400" dirty="0" smtClean="0">
                <a:solidFill>
                  <a:srgbClr val="FF0000"/>
                </a:solidFill>
              </a:rPr>
              <a:t>1898.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sr-Latn-R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03" y="3206496"/>
            <a:ext cx="200025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662" y="3206496"/>
            <a:ext cx="21145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41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78002"/>
            <a:ext cx="9926617" cy="1484910"/>
          </a:xfrm>
        </p:spPr>
        <p:txBody>
          <a:bodyPr>
            <a:noAutofit/>
          </a:bodyPr>
          <a:lstStyle/>
          <a:p>
            <a:r>
              <a:rPr lang="sr-Cyrl-RS" sz="2400" dirty="0" smtClean="0"/>
              <a:t>Компоновање боја може се остварити на различите начине. Идеје за рад могу вам бити радови ученика.</a:t>
            </a:r>
            <a:endParaRPr lang="sr-Latn-R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6590" y="1714349"/>
            <a:ext cx="10066825" cy="497126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</a:t>
            </a:r>
            <a:r>
              <a:rPr lang="sr-Cyrl-RS" sz="2400" dirty="0" smtClean="0"/>
              <a:t>Свијет у очима петог разреда:</a:t>
            </a:r>
          </a:p>
          <a:p>
            <a:endParaRPr lang="sr-Cyrl-RS" dirty="0" smtClean="0"/>
          </a:p>
          <a:p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69" y="2377440"/>
            <a:ext cx="5460065" cy="379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" y="454624"/>
            <a:ext cx="10551060" cy="1447328"/>
          </a:xfrm>
        </p:spPr>
        <p:txBody>
          <a:bodyPr/>
          <a:lstStyle/>
          <a:p>
            <a:r>
              <a:rPr lang="sr-Cyrl-RS" sz="2400" dirty="0" smtClean="0"/>
              <a:t>Примјери радова ученика који су компоновали боје кроз тоналитете, односно различите нијансе жуте, плаве и црвене боје.</a:t>
            </a:r>
          </a:p>
          <a:p>
            <a:endParaRPr lang="sr-Latn-R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1" r="974" b="7959"/>
          <a:stretch/>
        </p:blipFill>
        <p:spPr>
          <a:xfrm>
            <a:off x="2814118" y="2034862"/>
            <a:ext cx="6548824" cy="396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1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На овим радовима ученици су користили темпере, изабравши једну боју којој су додавали постепено бијелу или црну да би добили различите нијансе. </a:t>
            </a:r>
            <a:endParaRPr lang="sr-Latn-R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14194"/>
            <a:ext cx="4754563" cy="384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95" y="2124835"/>
            <a:ext cx="4519905" cy="3902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971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Наравно, </a:t>
            </a:r>
            <a:r>
              <a:rPr lang="sr-Cyrl-RS" sz="2400" dirty="0" smtClean="0">
                <a:solidFill>
                  <a:schemeClr val="tx1"/>
                </a:solidFill>
              </a:rPr>
              <a:t>может</a:t>
            </a:r>
            <a:r>
              <a:rPr lang="sr-Latn-RS" sz="2400" dirty="0" smtClean="0">
                <a:solidFill>
                  <a:schemeClr val="tx1"/>
                </a:solidFill>
              </a:rPr>
              <a:t>e</a:t>
            </a:r>
            <a:r>
              <a:rPr lang="sr-Cyrl-RS" sz="2400" dirty="0" smtClean="0"/>
              <a:t> </a:t>
            </a:r>
            <a:r>
              <a:rPr lang="sr-Cyrl-RS" sz="2400" dirty="0" smtClean="0"/>
              <a:t>радити и уз помоћ водених боја. Овдје је рад једне дјевојчице која је представила облике облака уз помоћ плаве и ружичасте боје, мијешајући их са бијелом темпером.</a:t>
            </a:r>
            <a:endParaRPr lang="sr-Latn-R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07" y="2103438"/>
            <a:ext cx="5044785" cy="39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95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343" y="2608563"/>
            <a:ext cx="9070848" cy="1329453"/>
          </a:xfrm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rgbClr val="00B050"/>
                </a:solidFill>
              </a:rPr>
              <a:t>Задатак за самосталан рад:</a:t>
            </a:r>
          </a:p>
          <a:p>
            <a:r>
              <a:rPr lang="sr-Cyrl-RS" sz="3600" dirty="0">
                <a:solidFill>
                  <a:srgbClr val="00B050"/>
                </a:solidFill>
              </a:rPr>
              <a:t>Мотив: Композиција </a:t>
            </a:r>
            <a:r>
              <a:rPr lang="sr-Cyrl-RS" sz="3600" dirty="0" smtClean="0">
                <a:solidFill>
                  <a:srgbClr val="00B050"/>
                </a:solidFill>
              </a:rPr>
              <a:t>боја </a:t>
            </a:r>
          </a:p>
          <a:p>
            <a:endParaRPr lang="sr-Latn-RS" sz="3600" dirty="0">
              <a:solidFill>
                <a:srgbClr val="00B05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343" y="4059936"/>
            <a:ext cx="9070848" cy="963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sz="9600" dirty="0" smtClean="0">
                <a:solidFill>
                  <a:schemeClr val="accent5"/>
                </a:solidFill>
              </a:rPr>
              <a:t>Уживајте радећи ликовне радове. Предлажем вам да уз рад </a:t>
            </a:r>
            <a:r>
              <a:rPr lang="sr-Cyrl-RS" sz="9600" dirty="0" smtClean="0">
                <a:solidFill>
                  <a:schemeClr val="accent5"/>
                </a:solidFill>
                <a:hlinkClick r:id="rId2" action="ppaction://hlinkfile"/>
              </a:rPr>
              <a:t>слушате музику, </a:t>
            </a:r>
            <a:r>
              <a:rPr lang="sr-Cyrl-RS" sz="9600" dirty="0" smtClean="0">
                <a:solidFill>
                  <a:schemeClr val="accent5"/>
                </a:solidFill>
              </a:rPr>
              <a:t>како би се опустили да би вам инспирација била на максималном </a:t>
            </a:r>
            <a:r>
              <a:rPr lang="sr-Cyrl-RS" sz="9600" dirty="0" smtClean="0">
                <a:solidFill>
                  <a:schemeClr val="accent5"/>
                </a:solidFill>
                <a:hlinkClick r:id="rId3" action="ppaction://hlinksldjump"/>
              </a:rPr>
              <a:t>нивоу</a:t>
            </a:r>
            <a:r>
              <a:rPr lang="sr-Cyrl-RS" sz="4400" dirty="0" smtClean="0">
                <a:solidFill>
                  <a:schemeClr val="accent5"/>
                </a:solidFill>
                <a:hlinkClick r:id="rId3" action="ppaction://hlinksldjump"/>
              </a:rPr>
              <a:t>.</a:t>
            </a:r>
            <a:endParaRPr lang="sr-Cyrl-RS" sz="4400" dirty="0" smtClean="0">
              <a:solidFill>
                <a:schemeClr val="accent5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76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</TotalTime>
  <Words>215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Savon</vt:lpstr>
      <vt:lpstr>Боја, површина, маса, волумен </vt:lpstr>
      <vt:lpstr>           </vt:lpstr>
      <vt:lpstr>За слику, цртеж и колаж поред боја, важно је како облике, површине и линије распоређујемо у постору.   Погледаћемо различите слике познатих сликара, да би видјели како су они компоновали боје.</vt:lpstr>
      <vt:lpstr>Компоновање боја може се остварити на различите начине. Идеје за рад могу вам бити радови ученика.</vt:lpstr>
      <vt:lpstr>PowerPoint Presentation</vt:lpstr>
      <vt:lpstr>На овим радовима ученици су користили темпере, изабравши једну боју којој су додавали постепено бијелу или црну да би добили различите нијансе. </vt:lpstr>
      <vt:lpstr>Наравно, можетe радити и уз помоћ водених боја. Овдје је рад једне дјевојчице која је представила облике облака уз помоћ плаве и ружичасте боје, мијешајући их са бијелом темпером.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Боја, површина, маса, волумен</dc:title>
  <dc:creator>Lenovo</dc:creator>
  <cp:lastModifiedBy>Lenovo</cp:lastModifiedBy>
  <cp:revision>42</cp:revision>
  <dcterms:created xsi:type="dcterms:W3CDTF">2021-01-28T18:28:05Z</dcterms:created>
  <dcterms:modified xsi:type="dcterms:W3CDTF">2021-02-02T05:14:24Z</dcterms:modified>
</cp:coreProperties>
</file>