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5" r:id="rId5"/>
    <p:sldId id="266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2B2B2"/>
    <a:srgbClr val="777777"/>
    <a:srgbClr val="CCCC00"/>
    <a:srgbClr val="000099"/>
    <a:srgbClr val="009999"/>
    <a:srgbClr val="00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0300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0546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82863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00373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85924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6257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53269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56527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0881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8077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852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4065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52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9990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3506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296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3460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923020-7CF6-4ADB-87D0-1DBEBA5ACD8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03487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836613"/>
            <a:ext cx="7848600" cy="5113337"/>
          </a:xfrm>
          <a:prstGeom prst="rect">
            <a:avLst/>
          </a:prstGeom>
          <a:noFill/>
          <a:ln w="28575">
            <a:solidFill>
              <a:srgbClr val="CC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sr-Cyrl-R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Дијељење са остатком</a:t>
            </a:r>
            <a:r>
              <a:rPr lang="hr-HR" sz="4400" b="1" dirty="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r-HR" sz="4400" b="1" dirty="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r-HR" sz="4400" b="1" dirty="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6407696" y="2276872"/>
            <a:ext cx="2736304" cy="2016224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Чини ми се да ћемо након дијељења ових бројева имати остатак.</a:t>
            </a:r>
            <a:endParaRPr lang="hr-H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5292080" y="0"/>
            <a:ext cx="2736304" cy="1872208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Како да подијелимо 89 сличица на три дијела</a:t>
            </a:r>
            <a: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loud 3"/>
          <p:cNvSpPr/>
          <p:nvPr/>
        </p:nvSpPr>
        <p:spPr>
          <a:xfrm rot="20650237">
            <a:off x="138623" y="1303721"/>
            <a:ext cx="2808312" cy="2193589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Милице, научили смо писмено дијељење,шта чекамо да подијелимо ?</a:t>
            </a:r>
            <a:endParaRPr lang="hr-H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14563" y="1120775"/>
            <a:ext cx="2787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b="1">
                <a:solidFill>
                  <a:srgbClr val="CC3300"/>
                </a:solidFill>
              </a:rPr>
              <a:t>8</a:t>
            </a:r>
            <a:r>
              <a:rPr lang="hr-HR" sz="6000" b="1">
                <a:solidFill>
                  <a:schemeClr val="hlink"/>
                </a:solidFill>
              </a:rPr>
              <a:t>9</a:t>
            </a:r>
            <a:r>
              <a:rPr lang="hr-HR" sz="6000" b="1"/>
              <a:t> : 3 =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98663" y="13366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719388" y="976313"/>
            <a:ext cx="0" cy="10088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7588" y="879475"/>
            <a:ext cx="357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  <a:endParaRPr lang="hr-HR" sz="2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90825" y="879475"/>
            <a:ext cx="311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79975" y="1122363"/>
            <a:ext cx="608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14563" y="1839913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6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998663" y="2704686"/>
            <a:ext cx="915987" cy="34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sr-Latn-BA" dirty="0" smtClean="0"/>
              <a:t>    </a:t>
            </a:r>
            <a:endParaRPr lang="en-US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10450" y="2523581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dirty="0"/>
              <a:t>2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627313" y="2565400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9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627313" y="3279775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7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979613" y="41449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1918278" y="3459537"/>
            <a:ext cx="215900" cy="51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627313" y="4071938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311775" y="112236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9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14563" y="1120775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dirty="0"/>
              <a:t>8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647950" y="1120775"/>
            <a:ext cx="608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9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727450" y="1120775"/>
            <a:ext cx="608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b="1" dirty="0"/>
              <a:t>3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1897857" y="2085983"/>
            <a:ext cx="234950" cy="34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195513" y="3279775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4118" name="Line 24"/>
          <p:cNvSpPr>
            <a:spLocks noChangeShapeType="1"/>
          </p:cNvSpPr>
          <p:nvPr/>
        </p:nvSpPr>
        <p:spPr bwMode="auto">
          <a:xfrm>
            <a:off x="4716463" y="12890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5364163" y="981074"/>
            <a:ext cx="50800" cy="11627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953000" y="831850"/>
            <a:ext cx="357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  <a:endParaRPr lang="hr-HR" sz="2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5456238" y="831850"/>
            <a:ext cx="311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</a:p>
        </p:txBody>
      </p:sp>
      <p:sp>
        <p:nvSpPr>
          <p:cNvPr id="27" name="Horizontal Scroll 26"/>
          <p:cNvSpPr/>
          <p:nvPr/>
        </p:nvSpPr>
        <p:spPr>
          <a:xfrm>
            <a:off x="3779912" y="4144963"/>
            <a:ext cx="4608512" cy="23083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Запамти да остатак увијек мора бити мањи од дјелиоца!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6311" y="5049020"/>
            <a:ext cx="2376264" cy="15841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Провјера: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 · 3 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87</a:t>
            </a:r>
          </a:p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87 + 2 = 89</a:t>
            </a:r>
            <a:endParaRPr lang="sr-Cyrl-R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7" grpId="1"/>
      <p:bldP spid="5128" grpId="0"/>
      <p:bldP spid="5129" grpId="0" animBg="1"/>
      <p:bldP spid="5130" grpId="0"/>
      <p:bldP spid="5130" grpId="1"/>
      <p:bldP spid="5131" grpId="0"/>
      <p:bldP spid="5131" grpId="1"/>
      <p:bldP spid="5132" grpId="0"/>
      <p:bldP spid="5133" grpId="0" animBg="1"/>
      <p:bldP spid="5134" grpId="0" animBg="1"/>
      <p:bldP spid="5135" grpId="0"/>
      <p:bldP spid="5136" grpId="0"/>
      <p:bldP spid="5136" grpId="1"/>
      <p:bldP spid="5138" grpId="0"/>
      <p:bldP spid="5138" grpId="1"/>
      <p:bldP spid="5139" grpId="0"/>
      <p:bldP spid="5140" grpId="0"/>
      <p:bldP spid="5140" grpId="1"/>
      <p:bldP spid="5140" grpId="2"/>
      <p:bldP spid="5140" grpId="3"/>
      <p:bldP spid="5140" grpId="4"/>
      <p:bldP spid="5141" grpId="0" animBg="1"/>
      <p:bldP spid="5143" grpId="0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68538" y="1125538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rgbClr val="CC3300"/>
                </a:solidFill>
              </a:rPr>
              <a:t>7</a:t>
            </a:r>
            <a:r>
              <a:rPr lang="hr-HR" sz="6000" b="1">
                <a:solidFill>
                  <a:schemeClr val="hlink"/>
                </a:solidFill>
              </a:rPr>
              <a:t>6</a:t>
            </a:r>
            <a:r>
              <a:rPr lang="hr-HR" sz="6000" b="1"/>
              <a:t> : 6 =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933950" y="1127125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68538" y="18446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000"/>
              <a:t>6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909763" y="27098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268538" y="2570163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627313" y="2570163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6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627784" y="328498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2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484438" y="41497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123728" y="378904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46363" y="40767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dirty="0"/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65750" y="1127125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2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68538" y="1125538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000"/>
              <a:t>7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7019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6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781425" y="1125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 b="1"/>
              <a:t>6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1979712" y="2276872"/>
            <a:ext cx="21748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289175" y="32845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6000"/>
              <a:t>1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523605" y="3933056"/>
            <a:ext cx="5278065" cy="27359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Провјеру вршимо множењем количника и дјелиоца, затим сабирамо производ и остатак!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7063" y="5084812"/>
            <a:ext cx="2376264" cy="15841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Latn-BA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Latn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Провјера:</a:t>
            </a:r>
            <a:endParaRPr lang="sr-Latn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· 6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72          72 +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76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Latn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7" grpId="1"/>
      <p:bldP spid="12298" grpId="0"/>
      <p:bldP spid="12299" grpId="0" animBg="1"/>
      <p:bldP spid="12300" grpId="0"/>
      <p:bldP spid="12300" grpId="1"/>
      <p:bldP spid="12301" grpId="0"/>
      <p:bldP spid="12301" grpId="1"/>
      <p:bldP spid="12302" grpId="0"/>
      <p:bldP spid="12303" grpId="0" animBg="1"/>
      <p:bldP spid="12304" grpId="0" animBg="1"/>
      <p:bldP spid="12305" grpId="0"/>
      <p:bldP spid="12306" grpId="0"/>
      <p:bldP spid="12306" grpId="1"/>
      <p:bldP spid="12307" grpId="0"/>
      <p:bldP spid="12307" grpId="1"/>
      <p:bldP spid="12308" grpId="0"/>
      <p:bldP spid="12309" grpId="0"/>
      <p:bldP spid="12309" grpId="1"/>
      <p:bldP spid="12309" grpId="2"/>
      <p:bldP spid="12309" grpId="3"/>
      <p:bldP spid="12309" grpId="4"/>
      <p:bldP spid="12310" grpId="0" animBg="1"/>
      <p:bldP spid="12311" grpId="0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728552"/>
          </a:xfrm>
        </p:spPr>
        <p:txBody>
          <a:bodyPr/>
          <a:lstStyle/>
          <a:p>
            <a:r>
              <a:rPr lang="sr-Cyrl-RS" sz="2800" dirty="0" smtClean="0"/>
              <a:t>1</a:t>
            </a:r>
            <a:r>
              <a:rPr lang="sr-Cyrl-RS" dirty="0" smtClean="0"/>
              <a:t>.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Милош је желио да подијели 86 бомбона  </a:t>
            </a:r>
            <a:br>
              <a:rPr lang="sr-Cyrl-RS" sz="2800" dirty="0" smtClean="0">
                <a:latin typeface="Arial" pitchFamily="34" charset="0"/>
                <a:cs typeface="Arial" pitchFamily="34" charset="0"/>
              </a:rPr>
            </a:br>
            <a:r>
              <a:rPr lang="sr-Cyrl-R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у 9 корпица. Колико бомбона је било у </a:t>
            </a:r>
            <a:br>
              <a:rPr lang="sr-Cyrl-RS" sz="2800" dirty="0" smtClean="0">
                <a:latin typeface="Arial" pitchFamily="34" charset="0"/>
                <a:cs typeface="Arial" pitchFamily="34" charset="0"/>
              </a:rPr>
            </a:br>
            <a:r>
              <a:rPr lang="sr-Cyrl-R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свакој корпици, а колико је остало без </a:t>
            </a:r>
            <a:br>
              <a:rPr lang="sr-Cyrl-RS" sz="2800" dirty="0" smtClean="0">
                <a:latin typeface="Arial" pitchFamily="34" charset="0"/>
                <a:cs typeface="Arial" pitchFamily="34" charset="0"/>
              </a:rPr>
            </a:br>
            <a:r>
              <a:rPr lang="sr-Cyrl-R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свог мјеста?</a:t>
            </a:r>
            <a:br>
              <a:rPr lang="sr-Cyrl-R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860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sz="2800" dirty="0" smtClean="0"/>
              <a:t>   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</a:t>
            </a:r>
          </a:p>
          <a:p>
            <a:pPr>
              <a:buNone/>
            </a:pPr>
            <a:r>
              <a:rPr lang="sr-Cyrl-RS" sz="2800" dirty="0" smtClean="0"/>
              <a:t>  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Latn-BA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sr-Cyrl-RS" sz="3200" dirty="0">
                <a:latin typeface="Arial" pitchFamily="34" charset="0"/>
                <a:cs typeface="Arial" pitchFamily="34" charset="0"/>
              </a:rPr>
              <a:t>свакој корпици је било по 9 бомбона, а 5  </a:t>
            </a:r>
          </a:p>
          <a:p>
            <a:pPr>
              <a:buNone/>
            </a:pPr>
            <a:r>
              <a:rPr lang="sr-Cyrl-R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dirty="0">
                <a:latin typeface="Arial" pitchFamily="34" charset="0"/>
                <a:cs typeface="Arial" pitchFamily="34" charset="0"/>
              </a:rPr>
              <a:t>је остало без свог мјеста.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>
            <a:off x="1619672" y="2996952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2267744" y="2780928"/>
            <a:ext cx="0" cy="10088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762423" y="2852936"/>
            <a:ext cx="2787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b="1" dirty="0" smtClean="0">
                <a:solidFill>
                  <a:srgbClr val="CC3300"/>
                </a:solidFill>
              </a:rPr>
              <a:t>8</a:t>
            </a:r>
            <a:r>
              <a:rPr lang="sr-Cyrl-RS" sz="6000" b="1" dirty="0" smtClean="0">
                <a:solidFill>
                  <a:schemeClr val="hlink"/>
                </a:solidFill>
              </a:rPr>
              <a:t>6</a:t>
            </a:r>
            <a:r>
              <a:rPr lang="hr-HR" sz="6000" b="1" dirty="0" smtClean="0"/>
              <a:t> </a:t>
            </a:r>
            <a:r>
              <a:rPr lang="hr-HR" sz="6000" b="1" dirty="0"/>
              <a:t>: </a:t>
            </a:r>
            <a:r>
              <a:rPr lang="sr-Cyrl-RS" sz="6000" b="1" dirty="0" smtClean="0"/>
              <a:t>9</a:t>
            </a:r>
            <a:r>
              <a:rPr lang="hr-HR" sz="6000" b="1" dirty="0" smtClean="0"/>
              <a:t> </a:t>
            </a:r>
            <a:r>
              <a:rPr lang="hr-HR" sz="6000" b="1" dirty="0"/>
              <a:t>=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27835" y="2854524"/>
            <a:ext cx="608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9</a:t>
            </a:r>
            <a:endParaRPr lang="hr-HR" sz="6000" dirty="0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762423" y="3572074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8</a:t>
            </a:r>
            <a:endParaRPr lang="hr-HR" sz="6000" dirty="0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V="1">
            <a:off x="1650355" y="4426352"/>
            <a:ext cx="1440159" cy="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sr-Latn-BA" dirty="0" smtClean="0"/>
              <a:t> </a:t>
            </a:r>
            <a:endParaRPr lang="en-US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175173" y="4297561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5</a:t>
            </a:r>
            <a:endParaRPr lang="hr-HR" sz="6000" dirty="0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1762423" y="2852936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dirty="0"/>
              <a:t>8</a:t>
            </a: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201592" y="3516539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1</a:t>
            </a:r>
            <a:endParaRPr lang="hr-HR" sz="6000" dirty="0"/>
          </a:p>
        </p:txBody>
      </p:sp>
      <p:sp>
        <p:nvSpPr>
          <p:cNvPr id="47" name="Rectangle 46"/>
          <p:cNvSpPr/>
          <p:nvPr/>
        </p:nvSpPr>
        <p:spPr>
          <a:xfrm>
            <a:off x="5796136" y="2996952"/>
            <a:ext cx="2448272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Провјера: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smtClean="0">
                <a:latin typeface="Arial" pitchFamily="34" charset="0"/>
                <a:cs typeface="Arial" pitchFamily="34" charset="0"/>
              </a:rPr>
              <a:t>·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 81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86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6317" y="3038517"/>
            <a:ext cx="52610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8000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1"/>
            <a:ext cx="8229600" cy="1666637"/>
          </a:xfrm>
        </p:spPr>
        <p:txBody>
          <a:bodyPr/>
          <a:lstStyle/>
          <a:p>
            <a:r>
              <a:rPr lang="sr-Cyrl-RS" sz="2800" dirty="0" smtClean="0"/>
              <a:t>2.</a:t>
            </a:r>
            <a:r>
              <a:rPr lang="en-US" sz="2800" dirty="0" smtClean="0"/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Дјељеник је број 73, а дјелилац је број 6.  </a:t>
            </a:r>
            <a:br>
              <a:rPr lang="sr-Cyrl-RS" sz="2800" dirty="0" smtClean="0">
                <a:latin typeface="Arial" pitchFamily="34" charset="0"/>
                <a:cs typeface="Arial" pitchFamily="34" charset="0"/>
              </a:rPr>
            </a:br>
            <a:r>
              <a:rPr lang="sr-Cyrl-R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Израчунај количник и остатак.</a:t>
            </a: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5076056" y="1628800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475656" y="1772816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RS" sz="6000" dirty="0" smtClean="0"/>
              <a:t>7</a:t>
            </a:r>
            <a:endParaRPr lang="hr-HR" sz="60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7704" y="1772816"/>
            <a:ext cx="2787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b="1" dirty="0" smtClean="0">
                <a:solidFill>
                  <a:srgbClr val="CC3300"/>
                </a:solidFill>
              </a:rPr>
              <a:t>3</a:t>
            </a:r>
            <a:r>
              <a:rPr lang="hr-HR" sz="6000" b="1" dirty="0" smtClean="0"/>
              <a:t> </a:t>
            </a:r>
            <a:r>
              <a:rPr lang="hr-HR" sz="6000" b="1" dirty="0"/>
              <a:t>: </a:t>
            </a:r>
            <a:r>
              <a:rPr lang="sr-Cyrl-RS" sz="6000" b="1" dirty="0" smtClean="0"/>
              <a:t>6</a:t>
            </a:r>
            <a:r>
              <a:rPr lang="hr-HR" sz="6000" b="1" dirty="0" smtClean="0"/>
              <a:t> =</a:t>
            </a:r>
            <a:endParaRPr lang="hr-HR" sz="6000" b="1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547665" y="1916832"/>
            <a:ext cx="1008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3116" y="1774404"/>
            <a:ext cx="608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1</a:t>
            </a:r>
            <a:endParaRPr lang="hr-HR" sz="6000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475656" y="2492896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6000" dirty="0"/>
              <a:t>6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48929" y="3357141"/>
            <a:ext cx="915987" cy="34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47664" y="3284984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1</a:t>
            </a:r>
            <a:endParaRPr lang="hr-HR" sz="60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57017" y="3267415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3</a:t>
            </a:r>
            <a:endParaRPr lang="hr-HR" sz="60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06290" y="3985087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2</a:t>
            </a:r>
            <a:endParaRPr lang="hr-HR" sz="6000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691680" y="486916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44033" y="4744319"/>
            <a:ext cx="608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sz="6000" dirty="0" smtClean="0"/>
              <a:t>1</a:t>
            </a:r>
            <a:endParaRPr lang="hr-HR" sz="60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004916" y="1774404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RS" sz="6000" dirty="0" smtClean="0"/>
              <a:t>2</a:t>
            </a:r>
            <a:endParaRPr lang="hr-HR" sz="6000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4521213" y="1916832"/>
            <a:ext cx="10588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5"/>
          <p:cNvSpPr>
            <a:spLocks noChangeShapeType="1"/>
          </p:cNvSpPr>
          <p:nvPr/>
        </p:nvSpPr>
        <p:spPr bwMode="auto">
          <a:xfrm>
            <a:off x="1979712" y="1700808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847998" y="2808456"/>
            <a:ext cx="2664296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Провјера: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· 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 72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72 +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73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71600" y="551723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Количник бројева 73 и 6 је 12, а остатак је 1.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3058" y="4025041"/>
            <a:ext cx="4486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6000" dirty="0"/>
              <a:t>1</a:t>
            </a: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1089038" y="3516854"/>
            <a:ext cx="52610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8000" dirty="0"/>
              <a:t>-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017" y="1763419"/>
            <a:ext cx="1560711" cy="2139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5112568" cy="3802063"/>
          </a:xfrm>
        </p:spPr>
        <p:txBody>
          <a:bodyPr/>
          <a:lstStyle/>
          <a:p>
            <a:pPr algn="ctr" eaLnBrk="1" hangingPunct="1"/>
            <a:r>
              <a:rPr lang="sr-Cyrl-RS" dirty="0" smtClean="0">
                <a:latin typeface="Arial" pitchFamily="34" charset="0"/>
                <a:cs typeface="Arial" pitchFamily="34" charset="0"/>
              </a:rPr>
              <a:t>Сада покушај ријешити задатке из уџбеника на страни 73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latin typeface="Arial" pitchFamily="34" charset="0"/>
                <a:cs typeface="Arial" pitchFamily="34" charset="0"/>
              </a:rPr>
              <a:t>Срећно!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68144" y="1844824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600</TotalTime>
  <Words>233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Slide 1</vt:lpstr>
      <vt:lpstr>Slide 2</vt:lpstr>
      <vt:lpstr>Slide 3</vt:lpstr>
      <vt:lpstr>Slide 4</vt:lpstr>
      <vt:lpstr>1. Милош је желио да подијели 86 бомбона        у 9 корпица. Колико бомбона је било у       свакој корпици, а колико је остало без       свог мјеста? </vt:lpstr>
      <vt:lpstr>2. Дјељеник је број 73, а дјелилац је број 6.       Израчунај количник и остатак. </vt:lpstr>
      <vt:lpstr>Сада покушај ријешити задатке из уџбеника на страни 73. Срећно!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grga</dc:creator>
  <cp:lastModifiedBy>WIN7</cp:lastModifiedBy>
  <cp:revision>73</cp:revision>
  <dcterms:created xsi:type="dcterms:W3CDTF">2008-04-02T04:53:10Z</dcterms:created>
  <dcterms:modified xsi:type="dcterms:W3CDTF">2021-01-30T22:12:29Z</dcterms:modified>
</cp:coreProperties>
</file>