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521" y="1445102"/>
            <a:ext cx="10264462" cy="3035808"/>
          </a:xfrm>
        </p:spPr>
        <p:txBody>
          <a:bodyPr/>
          <a:lstStyle/>
          <a:p>
            <a:r>
              <a:rPr lang="sr-Latn-RS" sz="7200" dirty="0" smtClean="0">
                <a:solidFill>
                  <a:schemeClr val="tx1"/>
                </a:solidFill>
              </a:rPr>
              <a:t>T</a:t>
            </a:r>
            <a:r>
              <a:rPr lang="sr-Cyrl-RS" sz="7200" dirty="0" smtClean="0">
                <a:solidFill>
                  <a:schemeClr val="tx1"/>
                </a:solidFill>
              </a:rPr>
              <a:t>урска освајања,Пад </a:t>
            </a:r>
            <a:r>
              <a:rPr lang="sr-Cyrl-RS" sz="7200" dirty="0">
                <a:solidFill>
                  <a:schemeClr val="tx1"/>
                </a:solidFill>
              </a:rPr>
              <a:t>Босне под </a:t>
            </a:r>
            <a:r>
              <a:rPr lang="sr-Cyrl-RS" sz="7200" dirty="0" smtClean="0">
                <a:solidFill>
                  <a:schemeClr val="tx1"/>
                </a:solidFill>
              </a:rPr>
              <a:t>турску власт </a:t>
            </a:r>
            <a:endParaRPr lang="sr-Latn-R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6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484632"/>
            <a:ext cx="11921544" cy="1609344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Када су српска и босанска држава биле најмоћније?</a:t>
            </a:r>
            <a:endParaRPr lang="sr-Latn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817" y="2093976"/>
            <a:ext cx="10058400" cy="3465576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Србија је била најмоћнија за вријеме владавине </a:t>
            </a:r>
            <a:r>
              <a:rPr lang="sr-Cyrl-RS" sz="2400" dirty="0" smtClean="0">
                <a:solidFill>
                  <a:schemeClr val="accent1"/>
                </a:solidFill>
              </a:rPr>
              <a:t>цара Душана – „Душан Силни“ </a:t>
            </a:r>
            <a:r>
              <a:rPr lang="sr-Cyrl-RS" sz="2400" dirty="0" smtClean="0"/>
              <a:t>који је владао у 14. вијеку. За 33 године владања, он је </a:t>
            </a:r>
            <a:r>
              <a:rPr lang="sr-Cyrl-RS" sz="2400" dirty="0" smtClean="0"/>
              <a:t>приширио</a:t>
            </a:r>
            <a:r>
              <a:rPr lang="sr-Latn-RS" sz="2400" dirty="0" smtClean="0"/>
              <a:t> </a:t>
            </a:r>
            <a:r>
              <a:rPr lang="sr-Cyrl-RS" sz="2400" dirty="0" smtClean="0"/>
              <a:t>државу на </a:t>
            </a:r>
            <a:r>
              <a:rPr lang="sr-Cyrl-RS" sz="2400" dirty="0" smtClean="0"/>
              <a:t>сјеверу до Дунава, а довршио освајањем Македоније, </a:t>
            </a:r>
            <a:r>
              <a:rPr lang="sr-Cyrl-RS" sz="2400" dirty="0" smtClean="0"/>
              <a:t>Албаније </a:t>
            </a:r>
            <a:r>
              <a:rPr lang="sr-Cyrl-RS" sz="2400" dirty="0" smtClean="0"/>
              <a:t>и дијелова Грчке.</a:t>
            </a:r>
          </a:p>
          <a:p>
            <a:pPr marL="0" indent="0">
              <a:buNone/>
            </a:pPr>
            <a:endParaRPr lang="sr-Cyrl-RS" sz="2400" dirty="0" smtClean="0"/>
          </a:p>
          <a:p>
            <a:r>
              <a:rPr lang="sr-Cyrl-RS" sz="2400" dirty="0" smtClean="0"/>
              <a:t>Највећу моћ босанска </a:t>
            </a:r>
            <a:r>
              <a:rPr lang="sr-Cyrl-RS" sz="2400" dirty="0" smtClean="0"/>
              <a:t>држава је </a:t>
            </a:r>
            <a:r>
              <a:rPr lang="sr-Cyrl-RS" sz="2400" dirty="0" smtClean="0"/>
              <a:t>доживјела током 14. вијека у вријеме владавине </a:t>
            </a:r>
            <a:r>
              <a:rPr lang="sr-Cyrl-RS" sz="2400" dirty="0" smtClean="0">
                <a:solidFill>
                  <a:schemeClr val="accent1"/>
                </a:solidFill>
              </a:rPr>
              <a:t>бана Стјепана </a:t>
            </a:r>
            <a:r>
              <a:rPr lang="en-US" sz="2400" dirty="0" smtClean="0">
                <a:solidFill>
                  <a:schemeClr val="accent1"/>
                </a:solidFill>
              </a:rPr>
              <a:t>II</a:t>
            </a:r>
            <a:r>
              <a:rPr lang="sr-Latn-RS" sz="2400" dirty="0" smtClean="0">
                <a:solidFill>
                  <a:schemeClr val="accent1"/>
                </a:solidFill>
              </a:rPr>
              <a:t> </a:t>
            </a:r>
            <a:r>
              <a:rPr lang="sr-Cyrl-RS" sz="2400" dirty="0" smtClean="0">
                <a:solidFill>
                  <a:schemeClr val="accent1"/>
                </a:solidFill>
              </a:rPr>
              <a:t>и краља Твртка </a:t>
            </a:r>
            <a:r>
              <a:rPr lang="en-US" sz="2400" dirty="0" smtClean="0">
                <a:solidFill>
                  <a:schemeClr val="accent1"/>
                </a:solidFill>
              </a:rPr>
              <a:t>I </a:t>
            </a:r>
            <a:r>
              <a:rPr lang="sr-Cyrl-RS" sz="2400" dirty="0" smtClean="0">
                <a:solidFill>
                  <a:schemeClr val="accent1"/>
                </a:solidFill>
              </a:rPr>
              <a:t>Котроманића. </a:t>
            </a:r>
            <a:r>
              <a:rPr lang="sr-Cyrl-RS" sz="2400" dirty="0" smtClean="0"/>
              <a:t>Они су освојили дијелове: Србије, Далмације и Хрватске. 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3354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76" y="0"/>
            <a:ext cx="11364318" cy="1536192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solidFill>
                  <a:schemeClr val="accent1"/>
                </a:solidFill>
              </a:rPr>
              <a:t>Но, након овог процвата долазе тешка времена, јер средином 14. вијека стижу турци у ове крајеве.</a:t>
            </a:r>
            <a:endParaRPr lang="sr-Latn-RS" sz="3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1376" y="1536192"/>
            <a:ext cx="5803392" cy="4937760"/>
          </a:xfrm>
        </p:spPr>
        <p:txBody>
          <a:bodyPr>
            <a:noAutofit/>
          </a:bodyPr>
          <a:lstStyle/>
          <a:p>
            <a:r>
              <a:rPr lang="sr-Cyrl-RS" sz="3600" dirty="0" smtClean="0"/>
              <a:t>Послије владавине цара Душана, Србија почиње да слаби, постали су учестали турски походи на српске земље. Тај перод обиљежила је Маричка битка и пораз српске војске. </a:t>
            </a:r>
            <a:endParaRPr lang="sr-Latn-R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288" y="2047741"/>
            <a:ext cx="4754562" cy="3606084"/>
          </a:xfrm>
        </p:spPr>
      </p:pic>
    </p:spTree>
    <p:extLst>
      <p:ext uri="{BB962C8B-B14F-4D97-AF65-F5344CB8AC3E}">
        <p14:creationId xmlns:p14="http://schemas.microsoft.com/office/powerpoint/2010/main" val="34062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84632"/>
            <a:ext cx="10396728" cy="673608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rgbClr val="FF0000"/>
                </a:solidFill>
              </a:rPr>
              <a:t>Косовски бој</a:t>
            </a:r>
            <a:endParaRPr lang="sr-Latn-R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9872" y="1158240"/>
            <a:ext cx="6181344" cy="5340096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Након пораза на Марици, српски феудалци су се окупили око кнеза Лазара Хребељановића у намјери да се одупру Турцима.</a:t>
            </a:r>
          </a:p>
          <a:p>
            <a:r>
              <a:rPr lang="sr-Cyrl-RS" sz="2400" dirty="0" smtClean="0"/>
              <a:t>На Видовдан 28. јуна 1389. године, на Косову пољу, сукобиле су се српска и знатно бројнија турска војска.</a:t>
            </a:r>
          </a:p>
          <a:p>
            <a:r>
              <a:rPr lang="ru-RU" sz="2400" dirty="0" smtClean="0"/>
              <a:t>Српску </a:t>
            </a:r>
            <a:r>
              <a:rPr lang="ru-RU" sz="2400" dirty="0"/>
              <a:t>војску је предводио кнез Лазар Хребељановић, а турску султан Мурат. У овој бици су погинула оба владара.</a:t>
            </a:r>
          </a:p>
          <a:p>
            <a:r>
              <a:rPr lang="ru-RU" sz="2400" dirty="0" smtClean="0"/>
              <a:t>Након ове битке настављена су турска освајања на Балкану, а Србија је за дуже вријеме потпала под турску власт.</a:t>
            </a:r>
            <a:endParaRPr lang="ru-RU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5593" y="1412319"/>
            <a:ext cx="4754880" cy="4922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>
                <a:solidFill>
                  <a:srgbClr val="FF0000"/>
                </a:solidFill>
              </a:rPr>
              <a:t>Слика „Косовка дјевојка“ српског сликара Уроша Предића</a:t>
            </a:r>
            <a:r>
              <a:rPr lang="sr-Cyrl-RS" sz="2400" dirty="0" smtClean="0"/>
              <a:t> </a:t>
            </a:r>
            <a:endParaRPr lang="sr-Latn-R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286" y="2567082"/>
            <a:ext cx="4950940" cy="417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97511"/>
            <a:ext cx="10058400" cy="1609344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rgbClr val="FF0000"/>
                </a:solidFill>
              </a:rPr>
              <a:t>Пад босне под турску власт</a:t>
            </a:r>
            <a:endParaRPr lang="sr-Latn-R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7" y="2194560"/>
            <a:ext cx="5588529" cy="3977640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Након пада Србије, Турци су полако освајали градове и тврђаве у Босни, а 1463. године они су заробили, а затим убили краља Стјепана Томашевића</a:t>
            </a:r>
            <a:r>
              <a:rPr lang="sr-Latn-RS" sz="2400" dirty="0" smtClean="0"/>
              <a:t>.</a:t>
            </a:r>
          </a:p>
          <a:p>
            <a:r>
              <a:rPr lang="sr-Cyrl-RS" sz="2400" dirty="0" smtClean="0"/>
              <a:t>Тада је највећи дио Босне пао под турску власт, а касније, све до 16. вијека и остали дијелови Босне су освојени.</a:t>
            </a:r>
            <a:endParaRPr lang="sr-Latn-R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596980"/>
            <a:ext cx="4754880" cy="4304763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Стјепан Томашевић Котроманић</a:t>
            </a:r>
          </a:p>
          <a:p>
            <a:endParaRPr lang="sr-Latn-R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121" y="2415521"/>
            <a:ext cx="3691128" cy="415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49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249464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solidFill>
                  <a:schemeClr val="accent1"/>
                </a:solidFill>
              </a:rPr>
              <a:t>Живот у Босни под турском управом</a:t>
            </a:r>
            <a:endParaRPr lang="sr-Latn-RS" sz="32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335752" y="947883"/>
            <a:ext cx="11526592" cy="2673654"/>
          </a:xfrm>
        </p:spPr>
        <p:txBody>
          <a:bodyPr>
            <a:noAutofit/>
          </a:bodyPr>
          <a:lstStyle/>
          <a:p>
            <a:r>
              <a:rPr lang="sr-Cyrl-RS" sz="2400" dirty="0"/>
              <a:t>Дуготрајни ратови су смањили број становника, разорени су градови и села, поља опустошена, а рударство скоро изумрло. </a:t>
            </a:r>
          </a:p>
          <a:p>
            <a:r>
              <a:rPr lang="sr-Cyrl-RS" sz="2400" dirty="0"/>
              <a:t>Покорено становништво Турци су звали раја (стадо).</a:t>
            </a:r>
          </a:p>
          <a:p>
            <a:r>
              <a:rPr lang="sr-Cyrl-RS" sz="2400" dirty="0"/>
              <a:t>Раја је била оптерећена великим бројем обавеза: обрађивали су земљу за Турке, чували границе, плаћали таксе и порезе.</a:t>
            </a:r>
          </a:p>
          <a:p>
            <a:r>
              <a:rPr lang="sr-Cyrl-RS" sz="2400" dirty="0"/>
              <a:t>Најтежи порез од свих је био „данак у крви“.</a:t>
            </a:r>
            <a:endParaRPr lang="sr-Latn-RS" sz="2400" dirty="0"/>
          </a:p>
          <a:p>
            <a:r>
              <a:rPr lang="sr-Cyrl-RS" sz="2400" dirty="0" smtClean="0"/>
              <a:t>„Данак у крви“ је представљао одвођење здраве мушке дјеце у султанову службу,</a:t>
            </a:r>
            <a:r>
              <a:rPr lang="sr-Latn-RS" sz="2400" dirty="0" smtClean="0"/>
              <a:t> </a:t>
            </a:r>
            <a:r>
              <a:rPr lang="sr-Cyrl-RS" sz="2400" dirty="0" smtClean="0"/>
              <a:t>њихово превођење у исламску вјеру, да би касније они постали војници, службеници и везири. </a:t>
            </a:r>
          </a:p>
          <a:p>
            <a:r>
              <a:rPr lang="sr-Cyrl-RS" sz="2400" dirty="0" smtClean="0"/>
              <a:t>Турци су чак имали одредбе којима су одређивали и како се смије потлачено становништво одијевати. Све ово говори о томе да је то био један јако тежак период живота у Босни за вријеме турске власти.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42311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smtClean="0">
                <a:solidFill>
                  <a:srgbClr val="FF0000"/>
                </a:solidFill>
              </a:rPr>
              <a:t>Задаци </a:t>
            </a:r>
            <a:r>
              <a:rPr lang="sr-Cyrl-RS" sz="3200" dirty="0" smtClean="0">
                <a:solidFill>
                  <a:srgbClr val="FF0000"/>
                </a:solidFill>
              </a:rPr>
              <a:t>за самосталан рад:</a:t>
            </a:r>
            <a:endParaRPr lang="sr-Latn-RS" sz="32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396" y="1924103"/>
            <a:ext cx="11217499" cy="397764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r-Cyrl-RS" sz="2400" dirty="0" smtClean="0"/>
              <a:t>Које двије важне битке су се одиграле у Србији, након смрти цара Душана?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400" dirty="0" smtClean="0"/>
              <a:t>На </a:t>
            </a:r>
            <a:r>
              <a:rPr lang="sr-Cyrl-RS" sz="2400" dirty="0"/>
              <a:t>ленти времена, на 80. стр. уџбеника „Познавање друштва“, означи године пада Босне под турску власт?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400" dirty="0" smtClean="0"/>
              <a:t>Објасни живот народа у Босни под турском влашћу?</a:t>
            </a:r>
          </a:p>
          <a:p>
            <a:pPr marL="457200" indent="-457200">
              <a:buFont typeface="+mj-lt"/>
              <a:buAutoNum type="arabicPeriod"/>
            </a:pPr>
            <a:endParaRPr lang="sr-Cyrl-RS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930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629</TotalTime>
  <Words>493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Cambria</vt:lpstr>
      <vt:lpstr>Rockwell</vt:lpstr>
      <vt:lpstr>Rockwell Condensed</vt:lpstr>
      <vt:lpstr>Wingdings</vt:lpstr>
      <vt:lpstr>Wood Type</vt:lpstr>
      <vt:lpstr>Tурска освајања,Пад Босне под турску власт </vt:lpstr>
      <vt:lpstr>Када су српска и босанска држава биле најмоћније?</vt:lpstr>
      <vt:lpstr>Но, након овог процвата долазе тешка времена, јер средином 14. вијека стижу турци у ове крајеве.</vt:lpstr>
      <vt:lpstr>Косовски бој</vt:lpstr>
      <vt:lpstr>Пад босне под турску власт</vt:lpstr>
      <vt:lpstr>Живот у Босни под турском управом</vt:lpstr>
      <vt:lpstr>Задаци за самосталан рад: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Tурска освајања</dc:title>
  <dc:creator>Lenovo</dc:creator>
  <cp:lastModifiedBy>Lenovo</cp:lastModifiedBy>
  <cp:revision>44</cp:revision>
  <dcterms:created xsi:type="dcterms:W3CDTF">2021-01-28T20:19:38Z</dcterms:created>
  <dcterms:modified xsi:type="dcterms:W3CDTF">2021-02-02T05:12:39Z</dcterms:modified>
</cp:coreProperties>
</file>