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8" r:id="rId3"/>
    <p:sldId id="261" r:id="rId4"/>
    <p:sldId id="264" r:id="rId5"/>
    <p:sldId id="263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22869-EB74-450C-9B4C-C685E6BA9A40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E377A-CE84-48B0-B3A8-44C0BF1FB035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713A3-C026-4463-93A5-B08548B9D42C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8E718-CC3A-44C2-A680-155EA80E7D81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713A3-C026-4463-93A5-B08548B9D42C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8E718-CC3A-44C2-A680-155EA80E7D8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713A3-C026-4463-93A5-B08548B9D42C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8E718-CC3A-44C2-A680-155EA80E7D8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713A3-C026-4463-93A5-B08548B9D42C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8E718-CC3A-44C2-A680-155EA80E7D8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713A3-C026-4463-93A5-B08548B9D42C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8E718-CC3A-44C2-A680-155EA80E7D81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713A3-C026-4463-93A5-B08548B9D42C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8E718-CC3A-44C2-A680-155EA80E7D8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713A3-C026-4463-93A5-B08548B9D42C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8E718-CC3A-44C2-A680-155EA80E7D8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713A3-C026-4463-93A5-B08548B9D42C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8E718-CC3A-44C2-A680-155EA80E7D8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713A3-C026-4463-93A5-B08548B9D42C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8E718-CC3A-44C2-A680-155EA80E7D81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713A3-C026-4463-93A5-B08548B9D42C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8E718-CC3A-44C2-A680-155EA80E7D8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713A3-C026-4463-93A5-B08548B9D42C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8E718-CC3A-44C2-A680-155EA80E7D81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11713A3-C026-4463-93A5-B08548B9D42C}" type="datetimeFigureOut">
              <a:rPr lang="sr-Latn-CS" smtClean="0"/>
              <a:pPr/>
              <a:t>16.2.2021</a:t>
            </a:fld>
            <a:endParaRPr lang="sr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sr-Latn-B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6F8E718-CC3A-44C2-A680-155EA80E7D81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1428736"/>
            <a:ext cx="7406640" cy="497334"/>
          </a:xfrm>
        </p:spPr>
        <p:txBody>
          <a:bodyPr>
            <a:normAutofit fontScale="90000"/>
          </a:bodyPr>
          <a:lstStyle/>
          <a:p>
            <a:r>
              <a:rPr lang="sr-Cyrl-ME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Српски језик</a:t>
            </a:r>
            <a:r>
              <a:rPr lang="en-U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sr-Cyrl-RS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разред</a:t>
            </a:r>
            <a:r>
              <a:rPr lang="sr-Latn-BA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BA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Latn-BA" dirty="0" smtClean="0">
                <a:solidFill>
                  <a:schemeClr val="tx1"/>
                </a:solidFill>
              </a:rPr>
              <a:t/>
            </a:r>
            <a:br>
              <a:rPr lang="sr-Latn-BA" dirty="0" smtClean="0">
                <a:solidFill>
                  <a:schemeClr val="tx1"/>
                </a:solidFill>
              </a:rPr>
            </a:br>
            <a:endParaRPr lang="sr-Latn-BA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86050" y="2714620"/>
            <a:ext cx="42054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ME" sz="2800" b="1" dirty="0" smtClean="0">
                <a:latin typeface="Times New Roman" pitchFamily="18" charset="0"/>
                <a:cs typeface="Times New Roman" pitchFamily="18" charset="0"/>
              </a:rPr>
              <a:t>Субјекатски скуп ријечи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500042"/>
            <a:ext cx="7715304" cy="2071702"/>
          </a:xfrm>
        </p:spPr>
        <p:txBody>
          <a:bodyPr>
            <a:normAutofit/>
          </a:bodyPr>
          <a:lstStyle/>
          <a:p>
            <a: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Проста реченица је реченица која у свом саставу има само субјекат и предикат.</a:t>
            </a:r>
            <a:r>
              <a:rPr lang="sr-Latn-BA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Latn-BA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Проста проширена реченица је реченица која у свом саставу има субјекатски и </a:t>
            </a:r>
            <a:r>
              <a:rPr lang="sr-Latn-BA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или) предикатски скуп ријечи.</a:t>
            </a:r>
            <a:endParaRPr lang="sr-Latn-BA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1538" y="2786058"/>
            <a:ext cx="77867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Субјекатском скупу ријечи припада именички додатак атрибут који показује особину (Какав?) или припадност (Чији?) именице.  </a:t>
            </a:r>
          </a:p>
          <a:p>
            <a:pPr algn="just"/>
            <a:r>
              <a:rPr lang="sr-Cyrl-ME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ME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0100" y="4143380"/>
            <a:ext cx="7715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Дакле, ријечи (атрибути) које допуњавају субјекат, заједно са субјектом чине 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субјекатски  скуп  ријечи.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714612" y="6286520"/>
            <a:ext cx="35524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субјекатски скуп ријечи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71736" y="5429264"/>
            <a:ext cx="53754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Добро и вриједно </a:t>
            </a:r>
            <a:r>
              <a:rPr lang="sr-Cyrl-RS" sz="2400" b="1" u="sng" dirty="0" smtClean="0">
                <a:latin typeface="Times New Roman" pitchFamily="18" charset="0"/>
                <a:cs typeface="Times New Roman" pitchFamily="18" charset="0"/>
              </a:rPr>
              <a:t>дијете</a:t>
            </a:r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 редовно учи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Left Brace 7"/>
          <p:cNvSpPr/>
          <p:nvPr/>
        </p:nvSpPr>
        <p:spPr>
          <a:xfrm rot="16200000">
            <a:off x="3930934" y="4355818"/>
            <a:ext cx="710629" cy="3429026"/>
          </a:xfrm>
          <a:prstGeom prst="leftBrace">
            <a:avLst>
              <a:gd name="adj1" fmla="val 8333"/>
              <a:gd name="adj2" fmla="val 5026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142852"/>
            <a:ext cx="7472386" cy="3154362"/>
          </a:xfrm>
        </p:spPr>
        <p:txBody>
          <a:bodyPr>
            <a:normAutofit fontScale="90000"/>
          </a:bodyPr>
          <a:lstStyle/>
          <a:p>
            <a:pPr algn="ctr"/>
            <a:r>
              <a:rPr lang="sr-Cyrl-ME" dirty="0" smtClean="0"/>
              <a:t/>
            </a:r>
            <a:br>
              <a:rPr lang="sr-Cyrl-ME" dirty="0" smtClean="0"/>
            </a:br>
            <a:r>
              <a:rPr lang="sr-Cyrl-M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M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ME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 Повежите именицу са атрибутом који јој одговара:</a:t>
            </a:r>
            <a:r>
              <a:rPr lang="sr-Cyrl-ME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ME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ME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ME" sz="27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атрибути</a:t>
            </a:r>
            <a:r>
              <a:rPr lang="sr-Cyrl-ME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               </a:t>
            </a:r>
            <a:r>
              <a:rPr lang="sr-Cyrl-ME" sz="27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именице</a:t>
            </a:r>
            <a:r>
              <a:rPr lang="sr-Cyrl-ME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sr-Cyrl-ME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ME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вриједна                  књига</a:t>
            </a:r>
            <a:br>
              <a:rPr lang="sr-Cyrl-ME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ME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ME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ME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седам                      </a:t>
            </a:r>
            <a:r>
              <a:rPr lang="sr-Cyrl-ME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пантер</a:t>
            </a:r>
            <a:br>
              <a:rPr lang="sr-Cyrl-ME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ME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пети                        коса</a:t>
            </a:r>
            <a:r>
              <a:rPr lang="sr-Cyrl-ME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ME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ME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опширна                  пчела</a:t>
            </a:r>
            <a:br>
              <a:rPr lang="sr-Cyrl-ME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ME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sr-Cyrl-ME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дуга                         </a:t>
            </a:r>
            <a:r>
              <a:rPr lang="sr-Cyrl-ME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пауница</a:t>
            </a:r>
            <a:br>
              <a:rPr lang="sr-Cyrl-ME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ME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ME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црни                        разред      </a:t>
            </a:r>
            <a:r>
              <a:rPr lang="sr-Cyrl-ME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ME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M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ME" dirty="0" smtClean="0">
                <a:latin typeface="Times New Roman" pitchFamily="18" charset="0"/>
                <a:cs typeface="Times New Roman" pitchFamily="18" charset="0"/>
              </a:rPr>
            </a:br>
            <a:endParaRPr lang="sr-Latn-B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142976" y="3714752"/>
            <a:ext cx="7758138" cy="2571768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sr-Cyrl-ME" sz="2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kumimoji="0" lang="sr-Cyrl-ME" sz="24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Дате </a:t>
            </a:r>
            <a:r>
              <a:rPr lang="sr-Cyrl-ME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реченице проширите </a:t>
            </a:r>
            <a:r>
              <a:rPr kumimoji="0" lang="sr-Cyrl-ME" sz="24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тако што ћете на оговарајуће мјесто додати ријечи које ће чинити субјекатски скуп:</a:t>
            </a:r>
            <a:r>
              <a:rPr kumimoji="0" lang="sr-Cyrl-ME" sz="2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ME" sz="2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sr-Cyrl-ME" sz="24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Јован се игра</a:t>
            </a:r>
            <a:r>
              <a:rPr kumimoji="0" lang="sr-Cyrl-ME" sz="2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._</a:t>
            </a:r>
            <a:r>
              <a:rPr kumimoji="0" lang="sr-Cyrl-ME" sz="24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________________________________</a:t>
            </a:r>
            <a:r>
              <a:rPr kumimoji="0" lang="sr-Cyrl-ME" sz="2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ME" sz="2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sr-Cyrl-ME" sz="24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Брат се вози</a:t>
            </a:r>
            <a:r>
              <a:rPr kumimoji="0" lang="sr-Cyrl-ME" sz="2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.__________________________________</a:t>
            </a:r>
            <a:br>
              <a:rPr kumimoji="0" lang="sr-Cyrl-ME" sz="2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sr-Cyrl-ME" sz="24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Јасна је стигла</a:t>
            </a:r>
            <a:r>
              <a:rPr kumimoji="0" lang="sr-Cyrl-ME" sz="2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 ________________________________</a:t>
            </a:r>
            <a:br>
              <a:rPr kumimoji="0" lang="sr-Cyrl-ME" sz="2400" b="0" i="0" u="none" strike="noStrike" kern="1200" cap="none" spc="0" normalizeH="0" baseline="0" noProof="0" dirty="0" smtClean="0">
                <a:ln>
                  <a:noFill/>
                </a:ln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sr-Cyrl-ME" sz="24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Учитељица пише.______________________________</a:t>
            </a:r>
            <a:r>
              <a:rPr kumimoji="0" lang="sr-Cyrl-M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sr-Cyrl-M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sr-Latn-BA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000496" y="4500570"/>
            <a:ext cx="3000396" cy="428628"/>
          </a:xfrm>
          <a:prstGeom prst="rect">
            <a:avLst/>
          </a:prstGeom>
        </p:spPr>
        <p:txBody>
          <a:bodyPr anchor="ctr">
            <a:normAutofit fontScale="5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ME" sz="43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Мали Јован се игра. </a:t>
            </a:r>
            <a:endParaRPr kumimoji="0" lang="sr-Latn-BA" sz="4300" b="0" i="0" u="none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4000496" y="4786322"/>
            <a:ext cx="3286148" cy="571504"/>
          </a:xfrm>
          <a:prstGeom prst="rect">
            <a:avLst/>
          </a:prstGeom>
        </p:spPr>
        <p:txBody>
          <a:bodyPr anchor="ctr">
            <a:normAutofit fontScale="5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ME" sz="44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Марков брат се вози</a:t>
            </a:r>
            <a:r>
              <a:rPr kumimoji="0" lang="sr-Cyrl-ME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.</a:t>
            </a:r>
            <a:endParaRPr kumimoji="0" lang="sr-Latn-BA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929058" y="5143512"/>
            <a:ext cx="3000396" cy="571504"/>
          </a:xfrm>
          <a:prstGeom prst="rect">
            <a:avLst/>
          </a:prstGeom>
        </p:spPr>
        <p:txBody>
          <a:bodyPr anchor="ctr">
            <a:normAutofit fontScale="5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ME" sz="43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Брза Јасна је стигла.</a:t>
            </a:r>
            <a:endParaRPr kumimoji="0" lang="sr-Latn-BA" sz="4300" b="0" i="0" u="none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9" name="Title 4"/>
          <p:cNvSpPr txBox="1">
            <a:spLocks/>
          </p:cNvSpPr>
          <p:nvPr/>
        </p:nvSpPr>
        <p:spPr>
          <a:xfrm>
            <a:off x="3857620" y="5500702"/>
            <a:ext cx="3714776" cy="571504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ME" sz="24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Наша учитељица пише.</a:t>
            </a:r>
            <a:endParaRPr kumimoji="0" lang="sr-Latn-BA" sz="2400" b="0" i="0" u="none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429124" y="1214422"/>
            <a:ext cx="1285884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071934" y="1571612"/>
            <a:ext cx="1643074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929058" y="1928802"/>
            <a:ext cx="1857388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429124" y="1214422"/>
            <a:ext cx="1357322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000496" y="1857364"/>
            <a:ext cx="1714512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000496" y="1571612"/>
            <a:ext cx="1785950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1000108"/>
            <a:ext cx="7329510" cy="3357586"/>
          </a:xfrm>
        </p:spPr>
        <p:txBody>
          <a:bodyPr>
            <a:noAutofit/>
          </a:bodyPr>
          <a:lstStyle/>
          <a:p>
            <a:pPr algn="l"/>
            <a: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3. Уз сваку именицу у реченици напиште одоварајућ</a:t>
            </a:r>
            <a:r>
              <a:rPr lang="sr-Latn-BA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атрибут</a:t>
            </a:r>
            <a:r>
              <a:rPr lang="sr-Latn-BA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e</a:t>
            </a:r>
            <a: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sr-Latn-BA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________, ______</a:t>
            </a:r>
            <a:r>
              <a:rPr lang="sr-Latn-BA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букве расту у ______    шуми.</a:t>
            </a:r>
            <a:b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sr-Latn-BA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________ цвијеће расте  на  __________ ливади.</a:t>
            </a:r>
            <a:b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sr-Latn-BA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_______ кућа је подигнута између ________  зграда.</a:t>
            </a:r>
            <a:b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г) _________ тетка ми је исплела __________капу.</a:t>
            </a:r>
            <a:b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д) ______ торба је _________ боје.</a:t>
            </a:r>
            <a:endParaRPr lang="sr-Latn-BA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5"/>
          <p:cNvSpPr txBox="1">
            <a:spLocks/>
          </p:cNvSpPr>
          <p:nvPr/>
        </p:nvSpPr>
        <p:spPr>
          <a:xfrm>
            <a:off x="1785918" y="1500174"/>
            <a:ext cx="1214446" cy="571504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ME" sz="24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Велике</a:t>
            </a:r>
            <a:r>
              <a:rPr kumimoji="0" lang="sr-Cyrl-M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sr-Latn-BA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Title 6"/>
          <p:cNvSpPr txBox="1">
            <a:spLocks/>
          </p:cNvSpPr>
          <p:nvPr/>
        </p:nvSpPr>
        <p:spPr>
          <a:xfrm>
            <a:off x="3143240" y="1500174"/>
            <a:ext cx="1071570" cy="571504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ME" sz="24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дебеле</a:t>
            </a:r>
            <a:endParaRPr kumimoji="0" lang="sr-Latn-BA" sz="2400" b="0" i="0" u="none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Title 7"/>
          <p:cNvSpPr txBox="1">
            <a:spLocks/>
          </p:cNvSpPr>
          <p:nvPr/>
        </p:nvSpPr>
        <p:spPr>
          <a:xfrm>
            <a:off x="6072198" y="1500174"/>
            <a:ext cx="1428760" cy="571504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ME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б</a:t>
            </a:r>
            <a:r>
              <a:rPr kumimoji="0" lang="sr-Cyrl-ME" sz="24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уковој</a:t>
            </a:r>
            <a:r>
              <a:rPr kumimoji="0" lang="sr-Cyrl-M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sr-Latn-BA" sz="2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Title 10"/>
          <p:cNvSpPr txBox="1">
            <a:spLocks/>
          </p:cNvSpPr>
          <p:nvPr/>
        </p:nvSpPr>
        <p:spPr>
          <a:xfrm>
            <a:off x="1785918" y="2928934"/>
            <a:ext cx="1071570" cy="64294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ME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Мала</a:t>
            </a:r>
            <a:endParaRPr kumimoji="0" lang="sr-Latn-BA" sz="2400" b="0" i="0" u="none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Title 14"/>
          <p:cNvSpPr txBox="1">
            <a:spLocks/>
          </p:cNvSpPr>
          <p:nvPr/>
        </p:nvSpPr>
        <p:spPr>
          <a:xfrm>
            <a:off x="1714480" y="4429132"/>
            <a:ext cx="1000132" cy="642942"/>
          </a:xfrm>
          <a:prstGeom prst="rect">
            <a:avLst/>
          </a:prstGeom>
        </p:spPr>
        <p:txBody>
          <a:bodyPr anchor="ctr">
            <a:normAutofit fontScale="5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ME" sz="43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Ђачка</a:t>
            </a:r>
            <a:r>
              <a:rPr kumimoji="0" lang="sr-Cyrl-ME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sr-Latn-BA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itle 15"/>
          <p:cNvSpPr txBox="1">
            <a:spLocks/>
          </p:cNvSpPr>
          <p:nvPr/>
        </p:nvSpPr>
        <p:spPr>
          <a:xfrm>
            <a:off x="4000496" y="4500570"/>
            <a:ext cx="1214446" cy="35719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ME" sz="24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црвене</a:t>
            </a:r>
            <a:endParaRPr kumimoji="0" lang="sr-Latn-BA" sz="2400" b="0" i="0" u="none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785918" y="2357430"/>
            <a:ext cx="1285884" cy="35719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ME" sz="24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Шарено</a:t>
            </a:r>
            <a:endParaRPr kumimoji="0" lang="sr-Latn-BA" sz="2400" b="0" i="0" u="none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5357818" y="2285992"/>
            <a:ext cx="1857388" cy="285752"/>
          </a:xfrm>
          <a:prstGeom prst="rect">
            <a:avLst/>
          </a:prstGeom>
        </p:spPr>
        <p:txBody>
          <a:bodyPr/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sr-Cyrl-ME" sz="2400" dirty="0" smtClean="0">
                <a:latin typeface="Times New Roman" pitchFamily="18" charset="0"/>
                <a:cs typeface="Times New Roman" pitchFamily="18" charset="0"/>
              </a:rPr>
              <a:t>зеленој</a:t>
            </a:r>
            <a:endParaRPr kumimoji="0" lang="sr-Latn-B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8" name="Title 3"/>
          <p:cNvSpPr txBox="1">
            <a:spLocks/>
          </p:cNvSpPr>
          <p:nvPr/>
        </p:nvSpPr>
        <p:spPr>
          <a:xfrm>
            <a:off x="1714480" y="3786190"/>
            <a:ext cx="1500198" cy="35719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ME" sz="24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Омиљена</a:t>
            </a:r>
            <a:endParaRPr kumimoji="0" lang="sr-Latn-BA" sz="2400" b="0" i="0" u="none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Title 5"/>
          <p:cNvSpPr txBox="1">
            <a:spLocks/>
          </p:cNvSpPr>
          <p:nvPr/>
        </p:nvSpPr>
        <p:spPr>
          <a:xfrm>
            <a:off x="5929322" y="3714752"/>
            <a:ext cx="1428760" cy="500066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ME" sz="2400" b="0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шарену</a:t>
            </a:r>
            <a:endParaRPr kumimoji="0" lang="sr-Latn-BA" sz="2400" b="0" i="0" u="none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6357950" y="2928934"/>
            <a:ext cx="1285884" cy="571504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ME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великих</a:t>
            </a:r>
            <a:endParaRPr kumimoji="0" lang="sr-Latn-BA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1214422"/>
            <a:ext cx="7500990" cy="4357718"/>
          </a:xfrm>
        </p:spPr>
        <p:txBody>
          <a:bodyPr>
            <a:noAutofit/>
          </a:bodyPr>
          <a:lstStyle/>
          <a:p>
            <a:r>
              <a:rPr lang="sr-Cyrl-M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ME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 датом тексту подвуците именице и атрибуте који уз њих стоје:</a:t>
            </a:r>
            <a:b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Златне звијезде су падале у добоки сан.</a:t>
            </a:r>
            <a:b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 сред шуме је расла дивља крушка.</a:t>
            </a:r>
            <a:b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Мали, плави папагај чучи у свом кавезу.</a:t>
            </a:r>
            <a:b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Владова свеска је доспјела у Лукину торбу.</a:t>
            </a:r>
            <a:b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Лако је туђом руком за врело гвожђе ухватити. </a:t>
            </a:r>
            <a:b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sr-Cyrl-ME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Синоћ је вриједна дјевојка заливала цвијеће у башти.</a:t>
            </a:r>
            <a:endParaRPr lang="sr-Latn-BA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86116" y="214290"/>
            <a:ext cx="3707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ME" sz="2400" dirty="0" smtClean="0">
                <a:latin typeface="Times New Roman" pitchFamily="18" charset="0"/>
                <a:cs typeface="Times New Roman" pitchFamily="18" charset="0"/>
              </a:rPr>
              <a:t>Задатак за самосталан рад: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233</TotalTime>
  <Words>137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Српски језик 5. разред  </vt:lpstr>
      <vt:lpstr>Проста реченица је реченица која у свом саставу има само субјекат и предикат.  Проста проширена реченица је реченица која у свом саставу има субјекатски и (или) предикатски скуп ријечи.</vt:lpstr>
      <vt:lpstr>  1. Повежите именицу са атрибутом који јој одговара:      атрибути:                именице:    вриједна                  књига    седам                      пантер пети                        коса   опширна                  пчела       дуга                         пауница    црни                        разред        </vt:lpstr>
      <vt:lpstr>3. Уз сваку именицу у реченици напиште одоварајућe атрибутe:  а) ________, ______   букве расту у ______    шуми.  б) ________ цвијеће расте  на  __________ ливади.  в) _______ кућа је подигнута између ________  зграда.  г) _________ тетка ми је исплела __________капу.  д) ______ торба је _________ боје.</vt:lpstr>
      <vt:lpstr> У датом тексту подвуците именице и атрибуте који уз њих стоје:  Златне звијезде су падале у добоки сан.  На сред шуме је расла дивља крушка.  Мали, плави папагај чучи у свом кавезу.  Владова свеска је доспјела у Лукину торбу.  Лако је туђом руком за врело гвожђе ухватити.   Синоћ је вриједна дјевојка заливала цвијеће у башти.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</dc:title>
  <dc:creator>Aljosa</dc:creator>
  <cp:lastModifiedBy>Aljosa</cp:lastModifiedBy>
  <cp:revision>43</cp:revision>
  <dcterms:created xsi:type="dcterms:W3CDTF">2021-02-14T12:40:27Z</dcterms:created>
  <dcterms:modified xsi:type="dcterms:W3CDTF">2021-02-16T18:55:25Z</dcterms:modified>
</cp:coreProperties>
</file>