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3690BC-87DE-4DA2-98EC-7D4E56542F13}">
          <p14:sldIdLst>
            <p14:sldId id="266"/>
            <p14:sldId id="257"/>
            <p14:sldId id="258"/>
            <p14:sldId id="259"/>
            <p14:sldId id="260"/>
            <p14:sldId id="261"/>
            <p14:sldId id="262"/>
            <p14:sldId id="265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8T08:21:53.627" idx="1">
    <p:pos x="5085" y="81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1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0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30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2061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79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6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01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19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7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8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3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9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8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9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4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4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0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EE87945-4C3F-47FA-9D02-02FC2F7F67A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EFE94-ADAF-468B-9940-EDEB231B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86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 smtClean="0"/>
              <a:t>Wechselp</a:t>
            </a:r>
            <a:r>
              <a:rPr lang="de-DE" sz="6000" dirty="0" smtClean="0"/>
              <a:t>räpositionen mit Dativ</a:t>
            </a:r>
          </a:p>
          <a:p>
            <a:pPr marL="0" indent="0" algn="ctr">
              <a:buNone/>
            </a:pPr>
            <a:endParaRPr lang="de-DE" sz="6000" dirty="0" smtClean="0"/>
          </a:p>
          <a:p>
            <a:pPr marL="0" indent="0">
              <a:buNone/>
            </a:pPr>
            <a:r>
              <a:rPr lang="de-DE" sz="2800" dirty="0" smtClean="0"/>
              <a:t>(Lehrbuch, Seite 60, 61)</a:t>
            </a:r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6126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4000" dirty="0" smtClean="0"/>
              <a:t>Vielen Dank für die Aufmerksamkeit!</a:t>
            </a:r>
          </a:p>
          <a:p>
            <a:pPr marL="0" indent="0" algn="ctr">
              <a:buNone/>
            </a:pPr>
            <a:r>
              <a:rPr lang="de-DE" sz="4000" dirty="0" smtClean="0">
                <a:sym typeface="Wingdings" panose="05000000000000000000" pitchFamily="2" charset="2"/>
              </a:rPr>
              <a:t></a:t>
            </a:r>
            <a:endParaRPr lang="de-DE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4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85" y="211413"/>
            <a:ext cx="5277031" cy="6408327"/>
          </a:xfrm>
        </p:spPr>
      </p:pic>
    </p:spTree>
    <p:extLst>
      <p:ext uri="{BB962C8B-B14F-4D97-AF65-F5344CB8AC3E}">
        <p14:creationId xmlns:p14="http://schemas.microsoft.com/office/powerpoint/2010/main" val="12831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477" y="452718"/>
            <a:ext cx="7443989" cy="5295363"/>
          </a:xfrm>
        </p:spPr>
      </p:pic>
      <p:sp>
        <p:nvSpPr>
          <p:cNvPr id="7" name="TextBox 6"/>
          <p:cNvSpPr txBox="1"/>
          <p:nvPr/>
        </p:nvSpPr>
        <p:spPr>
          <a:xfrm>
            <a:off x="1841679" y="4250028"/>
            <a:ext cx="1030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</a:t>
            </a:r>
            <a:r>
              <a:rPr lang="en-US" sz="1400" dirty="0" smtClean="0">
                <a:solidFill>
                  <a:srgbClr val="FF0000"/>
                </a:solidFill>
              </a:rPr>
              <a:t>ie </a:t>
            </a:r>
            <a:r>
              <a:rPr lang="en-US" sz="1400" dirty="0" err="1" smtClean="0">
                <a:solidFill>
                  <a:srgbClr val="FF0000"/>
                </a:solidFill>
              </a:rPr>
              <a:t>PIzzabox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2288" y="1019832"/>
            <a:ext cx="983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1375" y="1065998"/>
            <a:ext cx="1035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0B050"/>
                </a:solidFill>
              </a:rPr>
              <a:t>d</a:t>
            </a:r>
            <a:r>
              <a:rPr lang="de-DE" sz="1400" dirty="0" smtClean="0">
                <a:solidFill>
                  <a:srgbClr val="00B050"/>
                </a:solidFill>
              </a:rPr>
              <a:t>as T-Shirt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8978" y="5471544"/>
            <a:ext cx="1015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d</a:t>
            </a:r>
            <a:r>
              <a:rPr lang="de-DE" sz="1400" dirty="0" smtClean="0">
                <a:solidFill>
                  <a:srgbClr val="FF0000"/>
                </a:solidFill>
              </a:rPr>
              <a:t>ie Jeans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1099" y="5486444"/>
            <a:ext cx="1350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070C0"/>
                </a:solidFill>
              </a:rPr>
              <a:t>d</a:t>
            </a:r>
            <a:r>
              <a:rPr lang="de-DE" sz="1400" dirty="0" smtClean="0">
                <a:solidFill>
                  <a:srgbClr val="0070C0"/>
                </a:solidFill>
              </a:rPr>
              <a:t>er Rucksack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945487" y="5254580"/>
            <a:ext cx="0" cy="216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77728" y="3755166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FFC000"/>
                </a:solidFill>
              </a:rPr>
              <a:t>d</a:t>
            </a:r>
            <a:r>
              <a:rPr lang="de-DE" sz="1400" dirty="0" smtClean="0">
                <a:solidFill>
                  <a:srgbClr val="FFC000"/>
                </a:solidFill>
              </a:rPr>
              <a:t>ie Bücher</a:t>
            </a:r>
            <a:endParaRPr lang="en-US" sz="1400" dirty="0">
              <a:solidFill>
                <a:srgbClr val="FFC000"/>
              </a:solidFill>
            </a:endParaRPr>
          </a:p>
        </p:txBody>
      </p:sp>
      <p:cxnSp>
        <p:nvCxnSpPr>
          <p:cNvPr id="13" name="Straight Connector 12"/>
          <p:cNvCxnSpPr>
            <a:stCxn id="11" idx="3"/>
          </p:cNvCxnSpPr>
          <p:nvPr/>
        </p:nvCxnSpPr>
        <p:spPr>
          <a:xfrm>
            <a:off x="3295342" y="3909055"/>
            <a:ext cx="542562" cy="30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0"/>
          </p:cNvCxnSpPr>
          <p:nvPr/>
        </p:nvCxnSpPr>
        <p:spPr>
          <a:xfrm>
            <a:off x="6406124" y="5164428"/>
            <a:ext cx="0" cy="322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31099" y="3854938"/>
            <a:ext cx="917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FFC000"/>
                </a:solidFill>
              </a:rPr>
              <a:t>d</a:t>
            </a:r>
            <a:r>
              <a:rPr lang="de-DE" sz="1400" dirty="0" smtClean="0">
                <a:solidFill>
                  <a:srgbClr val="FFC000"/>
                </a:solidFill>
              </a:rPr>
              <a:t>ie CD-s</a:t>
            </a:r>
            <a:endParaRPr lang="en-US" sz="1400" dirty="0">
              <a:solidFill>
                <a:srgbClr val="FFC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1373" y="3092248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FFC000"/>
                </a:solidFill>
              </a:rPr>
              <a:t>d</a:t>
            </a:r>
            <a:r>
              <a:rPr lang="de-DE" sz="1400" dirty="0" smtClean="0">
                <a:solidFill>
                  <a:srgbClr val="FFC000"/>
                </a:solidFill>
              </a:rPr>
              <a:t>ie Schuhe</a:t>
            </a:r>
            <a:endParaRPr lang="en-US" sz="1400" dirty="0">
              <a:solidFill>
                <a:srgbClr val="FFC000"/>
              </a:solidFill>
            </a:endParaRPr>
          </a:p>
        </p:txBody>
      </p:sp>
      <p:cxnSp>
        <p:nvCxnSpPr>
          <p:cNvPr id="22" name="Straight Connector 21"/>
          <p:cNvCxnSpPr>
            <a:stCxn id="20" idx="3"/>
          </p:cNvCxnSpPr>
          <p:nvPr/>
        </p:nvCxnSpPr>
        <p:spPr>
          <a:xfrm>
            <a:off x="5710665" y="3246137"/>
            <a:ext cx="479053" cy="45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55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1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500" y="360608"/>
            <a:ext cx="5460642" cy="6093854"/>
          </a:xfrm>
        </p:spPr>
      </p:pic>
      <p:sp>
        <p:nvSpPr>
          <p:cNvPr id="7" name="TextBox 6"/>
          <p:cNvSpPr txBox="1"/>
          <p:nvPr/>
        </p:nvSpPr>
        <p:spPr>
          <a:xfrm>
            <a:off x="4456090" y="43144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011" y="1841680"/>
            <a:ext cx="8152327" cy="2356834"/>
          </a:xfrm>
        </p:spPr>
      </p:pic>
    </p:spTree>
    <p:extLst>
      <p:ext uri="{BB962C8B-B14F-4D97-AF65-F5344CB8AC3E}">
        <p14:creationId xmlns:p14="http://schemas.microsoft.com/office/powerpoint/2010/main" val="15035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45" y="927280"/>
            <a:ext cx="8075054" cy="5537914"/>
          </a:xfrm>
        </p:spPr>
      </p:pic>
      <p:sp>
        <p:nvSpPr>
          <p:cNvPr id="7" name="TextBox 6"/>
          <p:cNvSpPr txBox="1"/>
          <p:nvPr/>
        </p:nvSpPr>
        <p:spPr>
          <a:xfrm>
            <a:off x="4739425" y="3335628"/>
            <a:ext cx="663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1696" y="39151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33704" y="3618963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hinter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9420" y="4284509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über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4796" y="40225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91696" y="48939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49534" y="4681799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auf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44075" y="5005519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neben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2266" y="5329239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vor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8593" y="5692462"/>
            <a:ext cx="1079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</a:rPr>
              <a:t>zwischen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67206" y="4636187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em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75907" y="4636187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35661" y="463443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B050"/>
                </a:solidFill>
              </a:rPr>
              <a:t>em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03798" y="461108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FF00"/>
                </a:solidFill>
              </a:rPr>
              <a:t>en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8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000" dirty="0" smtClean="0"/>
              <a:t>Wo? </a:t>
            </a:r>
            <a:r>
              <a:rPr lang="en-US" sz="4000" dirty="0" smtClean="0"/>
              <a:t>+ DATIV</a:t>
            </a:r>
          </a:p>
          <a:p>
            <a:pPr marL="0" indent="0" algn="ctr">
              <a:buNone/>
            </a:pPr>
            <a:r>
              <a:rPr lang="en-US" sz="3600" dirty="0" err="1" smtClean="0"/>
              <a:t>liegen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dirty="0" err="1" smtClean="0"/>
              <a:t>sein</a:t>
            </a:r>
            <a:r>
              <a:rPr lang="en-US" sz="3600" dirty="0" smtClean="0"/>
              <a:t>                </a:t>
            </a:r>
            <a:r>
              <a:rPr lang="en-US" sz="3600" dirty="0" err="1" smtClean="0"/>
              <a:t>stehen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       h</a:t>
            </a:r>
            <a:r>
              <a:rPr lang="de-DE" sz="3600" dirty="0" smtClean="0">
                <a:cs typeface="Calibri" panose="020F0502020204030204" pitchFamily="34" charset="0"/>
              </a:rPr>
              <a:t>ängen</a:t>
            </a:r>
          </a:p>
          <a:p>
            <a:pPr marL="0" indent="0">
              <a:buNone/>
            </a:pPr>
            <a:r>
              <a:rPr lang="de-DE" sz="3600" dirty="0">
                <a:cs typeface="Calibri" panose="020F0502020204030204" pitchFamily="34" charset="0"/>
              </a:rPr>
              <a:t> </a:t>
            </a:r>
            <a:r>
              <a:rPr lang="de-DE" sz="3600" dirty="0" smtClean="0">
                <a:cs typeface="Calibri" panose="020F0502020204030204" pitchFamily="34" charset="0"/>
              </a:rPr>
              <a:t>                            stecken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936383" y="3168203"/>
            <a:ext cx="1790163" cy="618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936383" y="3786389"/>
            <a:ext cx="1790163" cy="1674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36383" y="4082603"/>
            <a:ext cx="1790163" cy="3863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36383" y="4192073"/>
            <a:ext cx="1790163" cy="8113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22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Die Vase </a:t>
            </a:r>
            <a:r>
              <a:rPr lang="en-US" sz="2400" dirty="0" err="1" smtClean="0">
                <a:solidFill>
                  <a:srgbClr val="FFFF00"/>
                </a:solidFill>
              </a:rPr>
              <a:t>ist</a:t>
            </a:r>
            <a:r>
              <a:rPr lang="en-US" sz="2400" dirty="0" smtClean="0"/>
              <a:t> auf </a:t>
            </a:r>
            <a:r>
              <a:rPr lang="en-US" sz="2400" dirty="0" err="1" smtClean="0"/>
              <a:t>dem</a:t>
            </a:r>
            <a:r>
              <a:rPr lang="en-US" sz="2400" dirty="0" smtClean="0"/>
              <a:t> </a:t>
            </a:r>
            <a:r>
              <a:rPr lang="en-US" sz="2400" dirty="0" err="1" smtClean="0"/>
              <a:t>Tisch</a:t>
            </a:r>
            <a:r>
              <a:rPr lang="en-US" sz="2400" dirty="0" smtClean="0"/>
              <a:t>. </a:t>
            </a:r>
            <a:r>
              <a:rPr lang="en-US" sz="2400" dirty="0" smtClean="0">
                <a:cs typeface="Calibri" panose="020F0502020204030204" pitchFamily="34" charset="0"/>
              </a:rPr>
              <a:t>→ Die Vase </a:t>
            </a:r>
            <a:r>
              <a:rPr lang="en-US" sz="2400" dirty="0" err="1" smtClean="0">
                <a:solidFill>
                  <a:srgbClr val="FFFF00"/>
                </a:solidFill>
                <a:cs typeface="Calibri" panose="020F0502020204030204" pitchFamily="34" charset="0"/>
              </a:rPr>
              <a:t>steht</a:t>
            </a:r>
            <a:r>
              <a:rPr lang="en-US" sz="2400" dirty="0" smtClean="0">
                <a:cs typeface="Calibri" panose="020F0502020204030204" pitchFamily="34" charset="0"/>
              </a:rPr>
              <a:t> auf </a:t>
            </a:r>
            <a:r>
              <a:rPr lang="en-US" sz="2400" dirty="0" err="1" smtClean="0">
                <a:cs typeface="Calibri" panose="020F0502020204030204" pitchFamily="34" charset="0"/>
              </a:rPr>
              <a:t>dem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Tisch</a:t>
            </a:r>
            <a:r>
              <a:rPr lang="en-US" sz="2400" dirty="0" smtClean="0"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/>
              <a:t>Der Brief </a:t>
            </a:r>
            <a:r>
              <a:rPr lang="en-US" sz="2400" dirty="0" err="1" smtClean="0">
                <a:solidFill>
                  <a:srgbClr val="FFFF00"/>
                </a:solidFill>
              </a:rPr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r>
              <a:rPr lang="en-US" sz="2400" dirty="0" err="1" smtClean="0"/>
              <a:t>Briefkasten</a:t>
            </a:r>
            <a:r>
              <a:rPr lang="en-US" sz="2400" dirty="0" smtClean="0"/>
              <a:t>. </a:t>
            </a:r>
            <a:r>
              <a:rPr lang="en-US" sz="2400" dirty="0" smtClean="0">
                <a:cs typeface="Calibri" panose="020F0502020204030204" pitchFamily="34" charset="0"/>
              </a:rPr>
              <a:t>→ Der Brief </a:t>
            </a:r>
            <a:r>
              <a:rPr lang="en-US" sz="2400" dirty="0" err="1" smtClean="0">
                <a:solidFill>
                  <a:srgbClr val="FFFF00"/>
                </a:solidFill>
                <a:cs typeface="Calibri" panose="020F0502020204030204" pitchFamily="34" charset="0"/>
              </a:rPr>
              <a:t>steckt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im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Briefkasten</a:t>
            </a:r>
            <a:r>
              <a:rPr lang="en-US" sz="2400" dirty="0" smtClean="0"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cs typeface="Calibri" panose="020F0502020204030204" pitchFamily="34" charset="0"/>
              </a:rPr>
              <a:t>Das </a:t>
            </a:r>
            <a:r>
              <a:rPr lang="en-US" sz="2400" dirty="0" err="1" smtClean="0">
                <a:cs typeface="Calibri" panose="020F0502020204030204" pitchFamily="34" charset="0"/>
              </a:rPr>
              <a:t>Bild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cs typeface="Calibri" panose="020F0502020204030204" pitchFamily="34" charset="0"/>
              </a:rPr>
              <a:t>ist</a:t>
            </a:r>
            <a:r>
              <a:rPr lang="en-US" sz="2400" dirty="0" smtClean="0">
                <a:cs typeface="Calibri" panose="020F0502020204030204" pitchFamily="34" charset="0"/>
              </a:rPr>
              <a:t> an der Wand. → Das </a:t>
            </a:r>
            <a:r>
              <a:rPr lang="en-US" sz="2400" dirty="0" err="1" smtClean="0">
                <a:cs typeface="Calibri" panose="020F0502020204030204" pitchFamily="34" charset="0"/>
              </a:rPr>
              <a:t>Bild</a:t>
            </a:r>
            <a:r>
              <a:rPr lang="en-US" sz="2400" dirty="0" smtClean="0">
                <a:cs typeface="Calibri" panose="020F0502020204030204" pitchFamily="34" charset="0"/>
              </a:rPr>
              <a:t> h</a:t>
            </a:r>
            <a:r>
              <a:rPr lang="de-DE" sz="2400" dirty="0" smtClean="0">
                <a:solidFill>
                  <a:srgbClr val="FFFF00"/>
                </a:solidFill>
                <a:cs typeface="Calibri" panose="020F0502020204030204" pitchFamily="34" charset="0"/>
              </a:rPr>
              <a:t>ängt</a:t>
            </a:r>
            <a:r>
              <a:rPr lang="de-DE" sz="2400" dirty="0" smtClean="0">
                <a:cs typeface="Calibri" panose="020F0502020204030204" pitchFamily="34" charset="0"/>
              </a:rPr>
              <a:t> an der Wand.</a:t>
            </a:r>
          </a:p>
          <a:p>
            <a:pPr marL="0" indent="0">
              <a:buNone/>
            </a:pPr>
            <a:r>
              <a:rPr lang="de-DE" sz="2400" dirty="0" smtClean="0">
                <a:cs typeface="Calibri" panose="020F0502020204030204" pitchFamily="34" charset="0"/>
              </a:rPr>
              <a:t>Die Decke </a:t>
            </a:r>
            <a:r>
              <a:rPr lang="de-DE" sz="2400" dirty="0" smtClean="0">
                <a:solidFill>
                  <a:srgbClr val="FFFF00"/>
                </a:solidFill>
                <a:cs typeface="Calibri" panose="020F0502020204030204" pitchFamily="34" charset="0"/>
              </a:rPr>
              <a:t>ist</a:t>
            </a:r>
            <a:r>
              <a:rPr lang="de-DE" sz="2400" dirty="0" smtClean="0">
                <a:cs typeface="Calibri" panose="020F0502020204030204" pitchFamily="34" charset="0"/>
              </a:rPr>
              <a:t> auf dem Bett. → Die Decke </a:t>
            </a:r>
            <a:r>
              <a:rPr lang="de-DE" sz="2400" dirty="0" smtClean="0">
                <a:solidFill>
                  <a:srgbClr val="FFFF00"/>
                </a:solidFill>
                <a:cs typeface="Calibri" panose="020F0502020204030204" pitchFamily="34" charset="0"/>
              </a:rPr>
              <a:t>liegt</a:t>
            </a:r>
            <a:r>
              <a:rPr lang="de-DE" sz="2400" dirty="0" smtClean="0">
                <a:cs typeface="Calibri" panose="020F0502020204030204" pitchFamily="34" charset="0"/>
              </a:rPr>
              <a:t> auf dem Bett.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508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Hausaufgabe:</a:t>
            </a:r>
            <a:br>
              <a:rPr lang="de-DE" sz="2400" dirty="0" smtClean="0"/>
            </a:br>
            <a:r>
              <a:rPr lang="de-DE" sz="2400" dirty="0" smtClean="0"/>
              <a:t>Arbeitsbuch, Seite 49</a:t>
            </a:r>
            <a:br>
              <a:rPr lang="de-DE" sz="2400" dirty="0" smtClean="0"/>
            </a:br>
            <a:r>
              <a:rPr lang="de-DE" sz="2400" dirty="0" smtClean="0"/>
              <a:t>Aufgaben: 6,7,8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792" y="302839"/>
            <a:ext cx="5192077" cy="6690389"/>
          </a:xfrm>
        </p:spPr>
      </p:pic>
    </p:spTree>
    <p:extLst>
      <p:ext uri="{BB962C8B-B14F-4D97-AF65-F5344CB8AC3E}">
        <p14:creationId xmlns:p14="http://schemas.microsoft.com/office/powerpoint/2010/main" val="358646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133</TotalTime>
  <Words>120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Hausaufgabe: Arbeitsbuch, Seite 49 Aufgaben: 6,7,8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Wechselpräpositionen mit Dativ</dc:title>
  <dc:creator>User</dc:creator>
  <cp:lastModifiedBy>User</cp:lastModifiedBy>
  <cp:revision>17</cp:revision>
  <dcterms:created xsi:type="dcterms:W3CDTF">2021-02-18T07:03:21Z</dcterms:created>
  <dcterms:modified xsi:type="dcterms:W3CDTF">2021-02-20T13:45:47Z</dcterms:modified>
</cp:coreProperties>
</file>