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7" r:id="rId9"/>
    <p:sldId id="263" r:id="rId10"/>
    <p:sldId id="264" r:id="rId11"/>
    <p:sldId id="270" r:id="rId12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4B125"/>
    <a:srgbClr val="FFFF66"/>
    <a:srgbClr val="FFFF99"/>
    <a:srgbClr val="7A983E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62" autoAdjust="0"/>
  </p:normalViewPr>
  <p:slideViewPr>
    <p:cSldViewPr>
      <p:cViewPr>
        <p:scale>
          <a:sx n="98" d="100"/>
          <a:sy n="98" d="100"/>
        </p:scale>
        <p:origin x="-552" y="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20139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96172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47055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0601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1618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5499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09730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20478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28359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97529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41171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E82D-1AE1-4103-94D9-1071D1BAB50D}" type="datetimeFigureOut">
              <a:rPr lang="sr-Latn-BA" smtClean="0"/>
              <a:pPr/>
              <a:t>1.3.2021.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C8A3-F435-4001-8C98-B249509971F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93538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993" y="84355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bs-Cyrl-BA" sz="36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36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s-Cyrl-BA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s-Cyrl-BA" sz="36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МАТЕМАТИКА</a:t>
            </a:r>
            <a:r>
              <a:rPr lang="bs-Cyrl-BA" sz="36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/>
            </a:r>
            <a:br>
              <a:rPr lang="bs-Cyrl-BA" sz="36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</a:br>
            <a:r>
              <a:rPr lang="bs-Cyrl-BA" sz="31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3</a:t>
            </a:r>
            <a:r>
              <a:rPr lang="bs-Cyrl-BA" sz="3100" dirty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. </a:t>
            </a:r>
            <a:r>
              <a:rPr lang="bs-Cyrl-BA" sz="31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РАЗРЕД</a:t>
            </a:r>
            <a:br>
              <a:rPr lang="bs-Cyrl-BA" sz="31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bs-Cyrl-BA" sz="3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3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Latn-BA" sz="31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571750"/>
            <a:ext cx="3274595" cy="1880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677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576064"/>
          </a:xfrm>
        </p:spPr>
        <p:txBody>
          <a:bodyPr>
            <a:noAutofit/>
          </a:bodyPr>
          <a:lstStyle/>
          <a:p>
            <a:r>
              <a:rPr lang="bs-Cyrl-BA" sz="2800" dirty="0" smtClean="0">
                <a:solidFill>
                  <a:schemeClr val="bg1"/>
                </a:solidFill>
                <a:latin typeface="+mn-lt"/>
              </a:rPr>
              <a:t>Задаци за самосталан рад</a:t>
            </a:r>
            <a:r>
              <a:rPr lang="sr-Latn-BA" sz="2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r-Latn-BA" sz="2400" dirty="0" smtClean="0">
                <a:solidFill>
                  <a:schemeClr val="bg1"/>
                </a:solidFill>
                <a:latin typeface="+mn-lt"/>
              </a:rPr>
            </a:br>
            <a:endParaRPr lang="sr-Latn-BA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157844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</a:rPr>
              <a:t>1. Попуни табелу:</a:t>
            </a:r>
            <a:endParaRPr lang="sr-Latn-BA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57986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</a:rPr>
              <a:t>2. Састави текст задатка на основу датог израза и израчунај:</a:t>
            </a:r>
          </a:p>
          <a:p>
            <a:endParaRPr lang="bs-Cyrl-BA" sz="2400" dirty="0" smtClean="0">
              <a:solidFill>
                <a:srgbClr val="FFFF99"/>
              </a:solidFill>
            </a:endParaRPr>
          </a:p>
          <a:p>
            <a:r>
              <a:rPr lang="bs-Cyrl-BA" sz="2400" dirty="0" smtClean="0">
                <a:solidFill>
                  <a:schemeClr val="bg1"/>
                </a:solidFill>
              </a:rPr>
              <a:t>9∙6=</a:t>
            </a:r>
            <a:endParaRPr lang="sr-Latn-BA" sz="2400" dirty="0">
              <a:solidFill>
                <a:schemeClr val="bg1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08355704"/>
              </p:ext>
            </p:extLst>
          </p:nvPr>
        </p:nvGraphicFramePr>
        <p:xfrm>
          <a:off x="892350" y="2139702"/>
          <a:ext cx="5951537" cy="1516063"/>
        </p:xfrm>
        <a:graphic>
          <a:graphicData uri="http://schemas.openxmlformats.org/presentationml/2006/ole">
            <p:oleObj spid="_x0000_s2076" name="Document" r:id="rId3" imgW="5952110" imgH="1515651" progId="Word.Document.12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9747" y="778805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</a:rPr>
              <a:t>Препиши задатке у свеску и ријеши их.</a:t>
            </a:r>
            <a:endParaRPr lang="sr-Latn-BA" sz="2400" dirty="0">
              <a:solidFill>
                <a:schemeClr val="bg1"/>
              </a:solidFill>
            </a:endParaRPr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2552700"/>
            <a:ext cx="104775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5526"/>
            <a:ext cx="1371600" cy="113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286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129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121"/>
            <a:ext cx="8229600" cy="857250"/>
          </a:xfrm>
        </p:spPr>
        <p:txBody>
          <a:bodyPr>
            <a:normAutofit/>
          </a:bodyPr>
          <a:lstStyle/>
          <a:p>
            <a:r>
              <a:rPr lang="bs-Cyrl-BA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МНОЖЕЊЕ И ДИЈЕЉЕЊЕ БРОЈЕМ 6</a:t>
            </a:r>
            <a:endParaRPr lang="sr-Latn-BA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564"/>
            <a:ext cx="8229600" cy="39964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s-Cyrl-B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1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              јер је              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1</a:t>
            </a:r>
          </a:p>
          <a:p>
            <a:pPr marL="0" indent="0" algn="just">
              <a:buNone/>
            </a:pPr>
            <a:r>
              <a:rPr lang="bs-Cyrl-BA" sz="28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 2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12            јер је            12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2</a:t>
            </a:r>
          </a:p>
          <a:p>
            <a:pPr marL="0" indent="0" algn="just">
              <a:buNone/>
            </a:pP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  3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18            јер је            18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3</a:t>
            </a:r>
          </a:p>
          <a:p>
            <a:pPr marL="0" indent="0" algn="just">
              <a:buNone/>
            </a:pP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  4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24            јер је            24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4</a:t>
            </a:r>
          </a:p>
          <a:p>
            <a:pPr marL="0" indent="0" algn="just">
              <a:buNone/>
            </a:pP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  5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R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30            јер је            30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5</a:t>
            </a:r>
          </a:p>
          <a:p>
            <a:pPr marL="0" indent="0" algn="just">
              <a:buNone/>
            </a:pP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  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36            јер је            36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6</a:t>
            </a:r>
            <a:endParaRPr lang="sr-Latn-BA" sz="28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s-Cyrl-BA" dirty="0" smtClean="0">
                <a:solidFill>
                  <a:schemeClr val="bg1"/>
                </a:solidFill>
              </a:rPr>
              <a:t>                   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7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42            јер је            42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7</a:t>
            </a:r>
          </a:p>
          <a:p>
            <a:pPr marL="0" indent="0" algn="just">
              <a:buNone/>
            </a:pP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  8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48            јер је           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48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8</a:t>
            </a:r>
          </a:p>
          <a:p>
            <a:pPr marL="0" indent="0" algn="just">
              <a:buNone/>
            </a:pP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  9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54           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јер је            54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 9</a:t>
            </a:r>
          </a:p>
          <a:p>
            <a:pPr marL="0" indent="0" algn="just">
              <a:buNone/>
            </a:pP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                     10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∙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60           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јер је          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60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: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6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cs typeface="Times New Roman" pitchFamily="18" charset="0"/>
              </a:rPr>
              <a:t>10</a:t>
            </a:r>
          </a:p>
          <a:p>
            <a:pPr marL="0" indent="0" algn="just">
              <a:buNone/>
            </a:pP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740922"/>
            <a:ext cx="1715245" cy="1934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988543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Latn-BA" sz="2800" dirty="0" smtClean="0">
                <a:latin typeface="+mn-lt"/>
                <a:cs typeface="Times New Roman" pitchFamily="18" charset="0"/>
              </a:rPr>
              <a:t/>
            </a:r>
            <a:br>
              <a:rPr lang="sr-Latn-BA" sz="2800" dirty="0" smtClean="0">
                <a:latin typeface="+mn-lt"/>
                <a:cs typeface="Times New Roman" pitchFamily="18" charset="0"/>
              </a:rPr>
            </a:br>
            <a:r>
              <a:rPr lang="sr-Latn-BA" sz="3100" dirty="0" smtClean="0">
                <a:latin typeface="+mn-lt"/>
                <a:cs typeface="Times New Roman" pitchFamily="18" charset="0"/>
              </a:rPr>
              <a:t>1. </a:t>
            </a:r>
            <a:r>
              <a:rPr lang="bs-Cyrl-BA" sz="3100" dirty="0" smtClean="0">
                <a:latin typeface="+mn-lt"/>
                <a:cs typeface="Times New Roman" pitchFamily="18" charset="0"/>
              </a:rPr>
              <a:t>Који је број 6 пута већи од броја 7?</a:t>
            </a:r>
            <a:endParaRPr lang="sr-Latn-BA" sz="31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s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6169" y="138783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cs typeface="Times New Roman" pitchFamily="18" charset="0"/>
              </a:rPr>
              <a:t>7</a:t>
            </a:r>
            <a:endParaRPr lang="sr-Latn-BA" sz="2800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387832"/>
            <a:ext cx="579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cs typeface="Times New Roman" pitchFamily="18" charset="0"/>
              </a:rPr>
              <a:t>∙</a:t>
            </a:r>
            <a:r>
              <a:rPr lang="bs-Cyrl-BA" sz="2800" dirty="0" smtClean="0">
                <a:cs typeface="Times New Roman" pitchFamily="18" charset="0"/>
              </a:rPr>
              <a:t> 6</a:t>
            </a:r>
            <a:endParaRPr lang="sr-Latn-BA" sz="28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5528" y="138783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cs typeface="Times New Roman" pitchFamily="18" charset="0"/>
              </a:rPr>
              <a:t>=</a:t>
            </a:r>
            <a:r>
              <a:rPr lang="bs-Cyrl-BA" sz="2400" dirty="0" smtClean="0"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rgbClr val="FF0000"/>
                </a:solidFill>
                <a:cs typeface="Times New Roman" pitchFamily="18" charset="0"/>
              </a:rPr>
              <a:t>42</a:t>
            </a:r>
            <a:endParaRPr lang="sr-Latn-BA" sz="28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42773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>
                <a:cs typeface="Times New Roman" pitchFamily="18" charset="0"/>
              </a:rPr>
              <a:t>Одговор</a:t>
            </a:r>
            <a:r>
              <a:rPr lang="bs-Cyrl-BA" sz="2800" b="1" dirty="0" smtClean="0">
                <a:cs typeface="Times New Roman" pitchFamily="18" charset="0"/>
              </a:rPr>
              <a:t>: </a:t>
            </a:r>
            <a:r>
              <a:rPr lang="bs-Cyrl-BA" sz="2800" dirty="0" smtClean="0">
                <a:cs typeface="Times New Roman" pitchFamily="18" charset="0"/>
              </a:rPr>
              <a:t>Број </a:t>
            </a:r>
            <a:r>
              <a:rPr lang="bs-Cyrl-BA" sz="2800" dirty="0" smtClean="0">
                <a:solidFill>
                  <a:srgbClr val="FF0000"/>
                </a:solidFill>
                <a:cs typeface="Times New Roman" pitchFamily="18" charset="0"/>
              </a:rPr>
              <a:t>42 </a:t>
            </a:r>
            <a:r>
              <a:rPr lang="bs-Cyrl-BA" sz="2800" dirty="0">
                <a:cs typeface="Times New Roman" pitchFamily="18" charset="0"/>
              </a:rPr>
              <a:t>је 6 пута </a:t>
            </a:r>
            <a:r>
              <a:rPr lang="bs-Cyrl-BA" sz="2800" dirty="0" smtClean="0">
                <a:cs typeface="Times New Roman" pitchFamily="18" charset="0"/>
              </a:rPr>
              <a:t>већи од </a:t>
            </a:r>
            <a:r>
              <a:rPr lang="bs-Cyrl-BA" sz="2800" dirty="0">
                <a:cs typeface="Times New Roman" pitchFamily="18" charset="0"/>
              </a:rPr>
              <a:t>броја 7</a:t>
            </a:r>
            <a:r>
              <a:rPr lang="bs-Cyrl-BA" sz="2800" dirty="0" smtClean="0">
                <a:cs typeface="Times New Roman" pitchFamily="18" charset="0"/>
              </a:rPr>
              <a:t>.</a:t>
            </a:r>
            <a:endParaRPr lang="sr-Latn-BA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5821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26463"/>
            <a:ext cx="8229600" cy="2232248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 startAt="2"/>
            </a:pPr>
            <a:r>
              <a:rPr lang="bs-Cyrl-BA" sz="2800" dirty="0" smtClean="0">
                <a:cs typeface="Times New Roman" pitchFamily="18" charset="0"/>
              </a:rPr>
              <a:t>Ирина треба да распореди 48 књиг</a:t>
            </a:r>
            <a:r>
              <a:rPr lang="sr-Latn-BA" sz="2800" dirty="0" smtClean="0">
                <a:cs typeface="Times New Roman" pitchFamily="18" charset="0"/>
              </a:rPr>
              <a:t>a</a:t>
            </a:r>
            <a:r>
              <a:rPr lang="bs-Cyrl-BA" sz="2800" dirty="0" smtClean="0">
                <a:cs typeface="Times New Roman" pitchFamily="18" charset="0"/>
              </a:rPr>
              <a:t> на 6 полица</a:t>
            </a:r>
            <a:r>
              <a:rPr lang="bs-Cyrl-BA" sz="2800" dirty="0" smtClean="0"/>
              <a:t>? Колико ће књига бити на свакој полици?</a:t>
            </a:r>
          </a:p>
          <a:p>
            <a:pPr marL="0" indent="0" algn="just">
              <a:buNone/>
            </a:pPr>
            <a:endParaRPr lang="bs-Cyrl-BA" sz="2800" dirty="0" smtClean="0"/>
          </a:p>
          <a:p>
            <a:pPr marL="0" indent="0" algn="just">
              <a:buNone/>
            </a:pPr>
            <a:r>
              <a:rPr lang="bs-Cyrl-BA" sz="2800" dirty="0" smtClean="0"/>
              <a:t>        </a:t>
            </a:r>
            <a:endParaRPr lang="bs-Cyrl-BA" sz="2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s-Cyrl-BA" sz="2400" dirty="0" smtClean="0"/>
              <a:t>        </a:t>
            </a:r>
            <a:endParaRPr lang="bs-Cyrl-BA" sz="2800" dirty="0"/>
          </a:p>
        </p:txBody>
      </p:sp>
      <p:sp>
        <p:nvSpPr>
          <p:cNvPr id="2" name="Rectangle 1"/>
          <p:cNvSpPr/>
          <p:nvPr/>
        </p:nvSpPr>
        <p:spPr>
          <a:xfrm>
            <a:off x="1115616" y="2859782"/>
            <a:ext cx="6976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s-Cyrl-BA" sz="2800" dirty="0"/>
              <a:t>Одговор: На свакој полици ће бити </a:t>
            </a:r>
            <a:r>
              <a:rPr lang="bs-Cyrl-BA" sz="2800" dirty="0">
                <a:solidFill>
                  <a:srgbClr val="FF0000"/>
                </a:solidFill>
              </a:rPr>
              <a:t>8</a:t>
            </a:r>
            <a:r>
              <a:rPr lang="bs-Cyrl-BA" sz="2800" dirty="0"/>
              <a:t> књига.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3688" y="1663013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s-Cyrl-BA" sz="2800" dirty="0" smtClean="0"/>
              <a:t>=</a:t>
            </a:r>
            <a:r>
              <a:rPr lang="sr-Latn-BA" sz="2800" dirty="0" smtClean="0"/>
              <a:t> </a:t>
            </a:r>
            <a:r>
              <a:rPr lang="bs-Cyrl-BA" sz="2800" dirty="0" smtClean="0">
                <a:solidFill>
                  <a:srgbClr val="FF0000"/>
                </a:solidFill>
              </a:rPr>
              <a:t>8</a:t>
            </a:r>
            <a:endParaRPr lang="bs-Cyrl-BA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2617" y="1663013"/>
            <a:ext cx="627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 smtClean="0"/>
              <a:t>: 6 </a:t>
            </a:r>
            <a:endParaRPr lang="sr-Latn-BA" sz="2800" dirty="0"/>
          </a:p>
        </p:txBody>
      </p:sp>
      <p:sp>
        <p:nvSpPr>
          <p:cNvPr id="9" name="Rectangle 8"/>
          <p:cNvSpPr/>
          <p:nvPr/>
        </p:nvSpPr>
        <p:spPr>
          <a:xfrm>
            <a:off x="899592" y="166301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r-Latn-BA" sz="2800" dirty="0" smtClean="0"/>
              <a:t>48</a:t>
            </a:r>
            <a:endParaRPr lang="bs-Cyrl-B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7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61" y="-102329"/>
            <a:ext cx="9158080" cy="5218044"/>
          </a:xfrm>
        </p:spPr>
      </p:pic>
      <p:sp>
        <p:nvSpPr>
          <p:cNvPr id="9" name="TextBox 8"/>
          <p:cNvSpPr txBox="1"/>
          <p:nvPr/>
        </p:nvSpPr>
        <p:spPr>
          <a:xfrm>
            <a:off x="827584" y="84355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>
                <a:cs typeface="Times New Roman" pitchFamily="18" charset="0"/>
              </a:rPr>
              <a:t>3</a:t>
            </a:r>
            <a:r>
              <a:rPr lang="bs-Cyrl-BA" sz="2400" dirty="0" smtClean="0">
                <a:cs typeface="Times New Roman" pitchFamily="18" charset="0"/>
              </a:rPr>
              <a:t>. Мама је засадила 4 лале и 6 пута више зумбула.</a:t>
            </a:r>
          </a:p>
          <a:p>
            <a:r>
              <a:rPr lang="bs-Cyrl-BA" sz="2400" dirty="0" smtClean="0">
                <a:cs typeface="Times New Roman" pitchFamily="18" charset="0"/>
              </a:rPr>
              <a:t>    Колико зумбула је засадила мама? </a:t>
            </a:r>
            <a:endParaRPr lang="sr-Latn-BA" sz="2400" dirty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175004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/>
              <a:t>4</a:t>
            </a:r>
            <a:endParaRPr lang="sr-Latn-BA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62575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/>
              <a:t>Одговор: Мама је засадила </a:t>
            </a:r>
            <a:r>
              <a:rPr lang="bs-Cyrl-BA" sz="2400" dirty="0" smtClean="0">
                <a:solidFill>
                  <a:srgbClr val="FF0000"/>
                </a:solidFill>
              </a:rPr>
              <a:t>24 </a:t>
            </a:r>
            <a:r>
              <a:rPr lang="bs-Cyrl-BA" sz="2400" dirty="0" smtClean="0"/>
              <a:t>зумбула</a:t>
            </a:r>
            <a:r>
              <a:rPr lang="bs-Cyrl-BA" dirty="0" smtClean="0"/>
              <a:t>.</a:t>
            </a:r>
            <a:endParaRPr lang="sr-Latn-BA" dirty="0"/>
          </a:p>
        </p:txBody>
      </p:sp>
      <p:sp>
        <p:nvSpPr>
          <p:cNvPr id="3" name="Rectangle 2"/>
          <p:cNvSpPr/>
          <p:nvPr/>
        </p:nvSpPr>
        <p:spPr>
          <a:xfrm>
            <a:off x="1187624" y="1750045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/>
              <a:t>∙ </a:t>
            </a:r>
            <a:r>
              <a:rPr lang="bs-Cyrl-BA" sz="2400" dirty="0" smtClean="0"/>
              <a:t>6</a:t>
            </a:r>
            <a:endParaRPr lang="sr-Latn-BA" sz="2400" dirty="0"/>
          </a:p>
        </p:txBody>
      </p:sp>
      <p:sp>
        <p:nvSpPr>
          <p:cNvPr id="4" name="Rectangle 3"/>
          <p:cNvSpPr/>
          <p:nvPr/>
        </p:nvSpPr>
        <p:spPr>
          <a:xfrm>
            <a:off x="1619672" y="1750045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/>
              <a:t>= </a:t>
            </a:r>
            <a:r>
              <a:rPr lang="bs-Cyrl-BA" sz="2400" dirty="0" smtClean="0">
                <a:solidFill>
                  <a:srgbClr val="FF0000"/>
                </a:solidFill>
              </a:rPr>
              <a:t>24 </a:t>
            </a:r>
            <a:endParaRPr lang="sr-Latn-BA" sz="2400" dirty="0"/>
          </a:p>
        </p:txBody>
      </p:sp>
    </p:spTree>
    <p:extLst>
      <p:ext uri="{BB962C8B-B14F-4D97-AF65-F5344CB8AC3E}">
        <p14:creationId xmlns="" xmlns:p14="http://schemas.microsoft.com/office/powerpoint/2010/main" val="17560706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5486"/>
            <a:ext cx="8013576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s-Cyrl-BA" sz="2400" dirty="0"/>
              <a:t>4</a:t>
            </a:r>
            <a:r>
              <a:rPr lang="bs-Cyrl-BA" sz="2800" dirty="0"/>
              <a:t>. </a:t>
            </a:r>
            <a:r>
              <a:rPr lang="bs-Cyrl-BA" sz="2400" dirty="0"/>
              <a:t>На излет је кренуло 12 дјевојчица и 6 пута мање дјечака. Колико је дјечака кренуло на излет</a:t>
            </a:r>
            <a:r>
              <a:rPr lang="sr-Latn-BA" sz="2400" dirty="0"/>
              <a:t>?</a:t>
            </a:r>
            <a:r>
              <a:rPr lang="bs-Cyrl-BA" sz="2400" dirty="0"/>
              <a:t> Колико је укупно </a:t>
            </a:r>
            <a:r>
              <a:rPr lang="bs-Cyrl-BA" sz="2400" dirty="0" smtClean="0"/>
              <a:t>ученика</a:t>
            </a:r>
            <a:r>
              <a:rPr lang="sr-Latn-BA" sz="2400" dirty="0" smtClean="0"/>
              <a:t> </a:t>
            </a:r>
            <a:r>
              <a:rPr lang="bs-Cyrl-BA" sz="2400" dirty="0" smtClean="0"/>
              <a:t>кренуло на излет?</a:t>
            </a:r>
          </a:p>
          <a:p>
            <a:pPr marL="0" indent="0" algn="just">
              <a:spcBef>
                <a:spcPts val="0"/>
              </a:spcBef>
              <a:buNone/>
            </a:pPr>
            <a:endParaRPr lang="bs-Cyrl-BA" sz="2400" dirty="0" smtClean="0"/>
          </a:p>
          <a:p>
            <a:pPr marL="0" indent="0" algn="just">
              <a:buNone/>
            </a:pPr>
            <a:r>
              <a:rPr lang="bs-Cyrl-BA" sz="2400" dirty="0"/>
              <a:t>Дјевојчица:  12 </a:t>
            </a:r>
            <a:endParaRPr lang="bs-Cyrl-BA" sz="2400" dirty="0" smtClean="0"/>
          </a:p>
          <a:p>
            <a:pPr marL="0" indent="0" algn="just">
              <a:buNone/>
            </a:pPr>
            <a:r>
              <a:rPr lang="bs-Cyrl-BA" sz="2400" dirty="0"/>
              <a:t>Дјечака:  12 : 6 = </a:t>
            </a:r>
            <a:r>
              <a:rPr lang="bs-Cyrl-BA" sz="2400" dirty="0">
                <a:solidFill>
                  <a:srgbClr val="FF0000"/>
                </a:solidFill>
              </a:rPr>
              <a:t>2</a:t>
            </a:r>
            <a:r>
              <a:rPr lang="bs-Cyrl-BA" sz="2400" dirty="0"/>
              <a:t> </a:t>
            </a:r>
            <a:endParaRPr lang="bs-Cyrl-BA" sz="2400" dirty="0" smtClean="0"/>
          </a:p>
          <a:p>
            <a:pPr marL="0" indent="0" algn="just">
              <a:buNone/>
            </a:pPr>
            <a:r>
              <a:rPr lang="sr-Cyrl-RS" sz="2400" dirty="0"/>
              <a:t>Укупно ученика</a:t>
            </a:r>
            <a:r>
              <a:rPr lang="sr-Cyrl-RS" sz="2400" dirty="0" smtClean="0"/>
              <a:t>:</a:t>
            </a:r>
            <a:endParaRPr lang="sr-Latn-BA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Latn-BA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sz="2400" dirty="0" smtClean="0"/>
              <a:t>  Одговор</a:t>
            </a:r>
            <a:r>
              <a:rPr lang="sr-Cyrl-RS" sz="2400" dirty="0"/>
              <a:t>: На излет су кренула </a:t>
            </a:r>
            <a:r>
              <a:rPr lang="sr-Cyrl-RS" sz="2400" dirty="0">
                <a:solidFill>
                  <a:srgbClr val="FF0000"/>
                </a:solidFill>
              </a:rPr>
              <a:t>2</a:t>
            </a:r>
            <a:r>
              <a:rPr lang="sr-Cyrl-RS" sz="2400" dirty="0"/>
              <a:t> дјечака. </a:t>
            </a:r>
            <a:r>
              <a:rPr lang="sr-Cyrl-RS" sz="2400" dirty="0" smtClean="0"/>
              <a:t> </a:t>
            </a:r>
            <a:endParaRPr lang="sr-Latn-BA" sz="2400" dirty="0" smtClean="0"/>
          </a:p>
          <a:p>
            <a:pPr marL="0" indent="0" algn="just">
              <a:buNone/>
            </a:pPr>
            <a:r>
              <a:rPr lang="sr-Latn-BA" sz="2400" dirty="0"/>
              <a:t> </a:t>
            </a:r>
            <a:r>
              <a:rPr lang="sr-Latn-BA" sz="2400" dirty="0" smtClean="0"/>
              <a:t>                   </a:t>
            </a:r>
            <a:r>
              <a:rPr lang="sr-Cyrl-RS" sz="2400" dirty="0" smtClean="0"/>
              <a:t>Укупно </a:t>
            </a:r>
            <a:r>
              <a:rPr lang="sr-Cyrl-RS" sz="2400" dirty="0">
                <a:solidFill>
                  <a:srgbClr val="FF0000"/>
                </a:solidFill>
              </a:rPr>
              <a:t>14</a:t>
            </a:r>
            <a:r>
              <a:rPr lang="sr-Cyrl-RS" sz="2400" dirty="0"/>
              <a:t> ученика је кренуло на излет.</a:t>
            </a:r>
            <a:endParaRPr lang="sr-Latn-BA" sz="2400" dirty="0"/>
          </a:p>
          <a:p>
            <a:pPr marL="0" indent="0" algn="just">
              <a:buNone/>
            </a:pPr>
            <a:endParaRPr lang="sr-Latn-BA" sz="2400" dirty="0"/>
          </a:p>
          <a:p>
            <a:pPr marL="0" indent="0" algn="just">
              <a:buNone/>
            </a:pPr>
            <a:endParaRPr lang="sr-Latn-B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35646"/>
            <a:ext cx="2442955" cy="18688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98183" y="2677736"/>
            <a:ext cx="1113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/>
              <a:t>+</a:t>
            </a:r>
            <a:r>
              <a:rPr lang="bs-Cyrl-BA" sz="2400" dirty="0" smtClean="0"/>
              <a:t> </a:t>
            </a:r>
            <a:r>
              <a:rPr lang="sr-Latn-BA" sz="2400" dirty="0" smtClean="0"/>
              <a:t>2</a:t>
            </a:r>
            <a:r>
              <a:rPr lang="bs-Cyrl-BA" sz="2400" dirty="0" smtClean="0"/>
              <a:t> </a:t>
            </a:r>
            <a:endParaRPr lang="sr-Latn-BA" sz="2400" dirty="0"/>
          </a:p>
        </p:txBody>
      </p:sp>
      <p:sp>
        <p:nvSpPr>
          <p:cNvPr id="6" name="Rectangle 5"/>
          <p:cNvSpPr/>
          <p:nvPr/>
        </p:nvSpPr>
        <p:spPr>
          <a:xfrm>
            <a:off x="3491880" y="2686149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400" dirty="0" smtClean="0"/>
              <a:t> </a:t>
            </a:r>
            <a:r>
              <a:rPr lang="sr-Latn-BA" sz="2400" dirty="0" smtClean="0"/>
              <a:t>= </a:t>
            </a:r>
            <a:r>
              <a:rPr lang="sr-Latn-BA" sz="2400" dirty="0" smtClean="0">
                <a:solidFill>
                  <a:srgbClr val="FF0000"/>
                </a:solidFill>
              </a:rPr>
              <a:t>14</a:t>
            </a:r>
            <a:r>
              <a:rPr lang="bs-Cyrl-BA" sz="2400" dirty="0" smtClean="0">
                <a:solidFill>
                  <a:srgbClr val="FF0000"/>
                </a:solidFill>
              </a:rPr>
              <a:t> </a:t>
            </a:r>
            <a:endParaRPr lang="sr-Latn-BA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1289" y="3042228"/>
            <a:ext cx="1113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BA" sz="2400" dirty="0"/>
          </a:p>
        </p:txBody>
      </p:sp>
      <p:sp>
        <p:nvSpPr>
          <p:cNvPr id="8" name="Rectangle 7"/>
          <p:cNvSpPr/>
          <p:nvPr/>
        </p:nvSpPr>
        <p:spPr>
          <a:xfrm>
            <a:off x="2699792" y="2686149"/>
            <a:ext cx="1113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12   </a:t>
            </a:r>
            <a:r>
              <a:rPr lang="bs-Cyrl-BA" sz="2400" dirty="0" smtClean="0"/>
              <a:t> </a:t>
            </a:r>
            <a:endParaRPr lang="sr-Latn-BA" sz="2400" dirty="0"/>
          </a:p>
        </p:txBody>
      </p:sp>
    </p:spTree>
    <p:extLst>
      <p:ext uri="{BB962C8B-B14F-4D97-AF65-F5344CB8AC3E}">
        <p14:creationId xmlns="" xmlns:p14="http://schemas.microsoft.com/office/powerpoint/2010/main" val="1354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4"/>
          <p:cNvSpPr txBox="1">
            <a:spLocks/>
          </p:cNvSpPr>
          <p:nvPr/>
        </p:nvSpPr>
        <p:spPr>
          <a:xfrm>
            <a:off x="467544" y="483518"/>
            <a:ext cx="756084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s-Cyrl-BA" sz="9600" dirty="0" smtClean="0"/>
              <a:t>5. У </a:t>
            </a:r>
            <a:r>
              <a:rPr lang="sr-Latn-BA" sz="9600" dirty="0" smtClean="0"/>
              <a:t>3</a:t>
            </a:r>
            <a:r>
              <a:rPr lang="bs-Cyrl-BA" sz="9600" dirty="0" smtClean="0"/>
              <a:t> гајб</a:t>
            </a:r>
            <a:r>
              <a:rPr lang="sr-Latn-BA" sz="9600" dirty="0" smtClean="0"/>
              <a:t>e</a:t>
            </a:r>
            <a:r>
              <a:rPr lang="bs-Cyrl-BA" sz="9600" dirty="0" smtClean="0"/>
              <a:t> има 30 јабука. Колико јабука има у једној, а колико у 6 гајби?</a:t>
            </a:r>
          </a:p>
          <a:p>
            <a:pPr marL="0" indent="0">
              <a:buFont typeface="Arial" pitchFamily="34" charset="0"/>
              <a:buNone/>
            </a:pPr>
            <a:endParaRPr lang="bs-Cyrl-BA" sz="2400" dirty="0" smtClean="0"/>
          </a:p>
          <a:p>
            <a:pPr marL="0" indent="0">
              <a:buFont typeface="Arial" pitchFamily="34" charset="0"/>
              <a:buNone/>
            </a:pPr>
            <a:r>
              <a:rPr lang="bs-Cyrl-BA" sz="2400" dirty="0" smtClean="0"/>
              <a:t>   </a:t>
            </a:r>
            <a:r>
              <a:rPr lang="sr-Latn-BA" sz="2400" dirty="0" smtClean="0"/>
              <a:t>     </a:t>
            </a:r>
            <a:endParaRPr lang="sr-Latn-BA" sz="2400" dirty="0"/>
          </a:p>
        </p:txBody>
      </p:sp>
      <p:sp>
        <p:nvSpPr>
          <p:cNvPr id="8" name="Rectangle 7"/>
          <p:cNvSpPr/>
          <p:nvPr/>
        </p:nvSpPr>
        <p:spPr>
          <a:xfrm>
            <a:off x="704222" y="1839444"/>
            <a:ext cx="4515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/>
              <a:t>Једна гајба: </a:t>
            </a:r>
            <a:r>
              <a:rPr lang="sr-Latn-BA" sz="2400" dirty="0" smtClean="0"/>
              <a:t>30 : 3 = </a:t>
            </a:r>
            <a:r>
              <a:rPr lang="sr-Latn-BA" sz="2400" dirty="0" smtClean="0">
                <a:solidFill>
                  <a:srgbClr val="FF0000"/>
                </a:solidFill>
              </a:rPr>
              <a:t>10</a:t>
            </a:r>
            <a:r>
              <a:rPr lang="sr-Latn-BA" sz="2400" dirty="0" smtClean="0"/>
              <a:t> </a:t>
            </a:r>
            <a:r>
              <a:rPr lang="bs-Cyrl-BA" sz="2400" dirty="0" smtClean="0"/>
              <a:t>јабука</a:t>
            </a:r>
            <a:r>
              <a:rPr lang="sr-Latn-BA" sz="2400" dirty="0" smtClean="0"/>
              <a:t>   </a:t>
            </a:r>
            <a:endParaRPr lang="sr-Latn-BA" sz="2400" dirty="0"/>
          </a:p>
        </p:txBody>
      </p:sp>
      <p:sp>
        <p:nvSpPr>
          <p:cNvPr id="9" name="Rectangle 8"/>
          <p:cNvSpPr/>
          <p:nvPr/>
        </p:nvSpPr>
        <p:spPr>
          <a:xfrm>
            <a:off x="704222" y="2355725"/>
            <a:ext cx="1730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/>
              <a:t>Шест гајби: </a:t>
            </a:r>
            <a:endParaRPr lang="sr-Latn-BA" sz="2400" dirty="0"/>
          </a:p>
        </p:txBody>
      </p:sp>
      <p:sp>
        <p:nvSpPr>
          <p:cNvPr id="10" name="Rectangle 9"/>
          <p:cNvSpPr/>
          <p:nvPr/>
        </p:nvSpPr>
        <p:spPr>
          <a:xfrm>
            <a:off x="704222" y="3651870"/>
            <a:ext cx="7489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FFFF66"/>
                </a:solidFill>
              </a:rPr>
              <a:t> </a:t>
            </a:r>
            <a:r>
              <a:rPr lang="sr-Cyrl-RS" sz="2400" dirty="0" smtClean="0"/>
              <a:t>Одговор: У једној гајби има </a:t>
            </a:r>
            <a:r>
              <a:rPr lang="sr-Cyrl-RS" sz="2400" dirty="0" smtClean="0">
                <a:solidFill>
                  <a:srgbClr val="FF0000"/>
                </a:solidFill>
              </a:rPr>
              <a:t>10</a:t>
            </a:r>
            <a:r>
              <a:rPr lang="sr-Cyrl-RS" sz="2400" dirty="0" smtClean="0"/>
              <a:t> јабука, а у </a:t>
            </a:r>
            <a:r>
              <a:rPr lang="bs-Cyrl-BA" sz="2400" dirty="0" smtClean="0"/>
              <a:t>шест</a:t>
            </a:r>
            <a:r>
              <a:rPr lang="sr-Cyrl-RS" sz="2400" dirty="0" smtClean="0"/>
              <a:t> гајби </a:t>
            </a:r>
          </a:p>
          <a:p>
            <a:r>
              <a:rPr lang="sr-Cyrl-RS" sz="2400" dirty="0"/>
              <a:t> </a:t>
            </a:r>
            <a:r>
              <a:rPr lang="sr-Cyrl-RS" sz="2400" dirty="0" smtClean="0"/>
              <a:t>                  </a:t>
            </a:r>
            <a:r>
              <a:rPr lang="sr-Cyrl-RS" sz="2400" dirty="0"/>
              <a:t>има </a:t>
            </a:r>
            <a:r>
              <a:rPr lang="sr-Cyrl-RS" sz="2400" dirty="0">
                <a:solidFill>
                  <a:srgbClr val="FF0000"/>
                </a:solidFill>
              </a:rPr>
              <a:t>60</a:t>
            </a:r>
            <a:r>
              <a:rPr lang="sr-Cyrl-RS" sz="2400" dirty="0"/>
              <a:t> јабука</a:t>
            </a:r>
            <a:r>
              <a:rPr lang="sr-Latn-BA" sz="2400" dirty="0"/>
              <a:t>.</a:t>
            </a:r>
          </a:p>
          <a:p>
            <a:endParaRPr lang="sr-Latn-B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67744" y="235572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/>
              <a:t>10 </a:t>
            </a:r>
            <a:r>
              <a:rPr lang="sr-Latn-BA" sz="2400" dirty="0" smtClean="0"/>
              <a:t>∙</a:t>
            </a:r>
            <a:r>
              <a:rPr lang="bs-Cyrl-BA" sz="2400" dirty="0" smtClean="0"/>
              <a:t> </a:t>
            </a:r>
            <a:r>
              <a:rPr lang="sr-Latn-BA" sz="2400" dirty="0" smtClean="0"/>
              <a:t>6</a:t>
            </a:r>
            <a:endParaRPr lang="sr-Latn-BA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59832" y="2355726"/>
            <a:ext cx="164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= </a:t>
            </a:r>
            <a:r>
              <a:rPr lang="bs-Latn-BA" sz="2400" dirty="0">
                <a:solidFill>
                  <a:srgbClr val="FF0000"/>
                </a:solidFill>
              </a:rPr>
              <a:t>60</a:t>
            </a:r>
            <a:r>
              <a:rPr lang="sr-Cyrl-RS" sz="2400" dirty="0"/>
              <a:t> јабука</a:t>
            </a:r>
            <a:endParaRPr lang="sr-Latn-B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" r="-27"/>
          <a:stretch/>
        </p:blipFill>
        <p:spPr bwMode="auto">
          <a:xfrm>
            <a:off x="7164288" y="1825453"/>
            <a:ext cx="1476000" cy="15222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8007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44" y="915566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sr-Latn-BA" sz="2800" dirty="0" smtClean="0"/>
              <a:t>    6. </a:t>
            </a:r>
            <a:r>
              <a:rPr lang="bs-Cyrl-BA" sz="2800" dirty="0" smtClean="0"/>
              <a:t>Заокружи бројеве који могу бити рјешење, </a:t>
            </a:r>
          </a:p>
          <a:p>
            <a:pPr marL="0" indent="0">
              <a:buNone/>
            </a:pPr>
            <a:r>
              <a:rPr lang="bs-Cyrl-BA" sz="2800" dirty="0"/>
              <a:t> </a:t>
            </a:r>
            <a:r>
              <a:rPr lang="bs-Cyrl-BA" sz="2800" dirty="0" smtClean="0"/>
              <a:t>        ако множимо бројем 6</a:t>
            </a:r>
            <a:r>
              <a:rPr lang="bs-Cyrl-BA" dirty="0" smtClean="0"/>
              <a:t>.</a:t>
            </a:r>
          </a:p>
          <a:p>
            <a:pPr marL="0" indent="0">
              <a:buNone/>
            </a:pPr>
            <a:endParaRPr lang="bs-Cyrl-BA" dirty="0"/>
          </a:p>
          <a:p>
            <a:pPr marL="0" indent="0">
              <a:buNone/>
            </a:pPr>
            <a:r>
              <a:rPr lang="bs-Cyrl-BA" dirty="0" smtClean="0"/>
              <a:t>           15      45     36   14   42   10    63   54</a:t>
            </a:r>
            <a:endParaRPr lang="sr-Latn-BA" dirty="0"/>
          </a:p>
        </p:txBody>
      </p:sp>
      <p:sp>
        <p:nvSpPr>
          <p:cNvPr id="9" name="Arc 8"/>
          <p:cNvSpPr/>
          <p:nvPr/>
        </p:nvSpPr>
        <p:spPr>
          <a:xfrm>
            <a:off x="3203848" y="2571750"/>
            <a:ext cx="864096" cy="720080"/>
          </a:xfrm>
          <a:prstGeom prst="arc">
            <a:avLst>
              <a:gd name="adj1" fmla="val 1128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0" name="Arc 9"/>
          <p:cNvSpPr/>
          <p:nvPr/>
        </p:nvSpPr>
        <p:spPr>
          <a:xfrm>
            <a:off x="4572000" y="2585242"/>
            <a:ext cx="864096" cy="720080"/>
          </a:xfrm>
          <a:prstGeom prst="arc">
            <a:avLst>
              <a:gd name="adj1" fmla="val 1128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1" name="Arc 10"/>
          <p:cNvSpPr/>
          <p:nvPr/>
        </p:nvSpPr>
        <p:spPr>
          <a:xfrm>
            <a:off x="6791539" y="2569435"/>
            <a:ext cx="864096" cy="720080"/>
          </a:xfrm>
          <a:prstGeom prst="arc">
            <a:avLst>
              <a:gd name="adj1" fmla="val 1128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19794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9036496" cy="857250"/>
          </a:xfrm>
        </p:spPr>
        <p:txBody>
          <a:bodyPr>
            <a:normAutofit/>
          </a:bodyPr>
          <a:lstStyle/>
          <a:p>
            <a:pPr lvl="0" algn="l"/>
            <a:r>
              <a:rPr lang="sr-Latn-BA" sz="2400" dirty="0">
                <a:solidFill>
                  <a:schemeClr val="bg1"/>
                </a:solidFill>
                <a:latin typeface="+mn-lt"/>
                <a:cs typeface="Arial" pitchFamily="34" charset="0"/>
              </a:rPr>
              <a:t>7</a:t>
            </a:r>
            <a:r>
              <a:rPr lang="bs-Cyrl-BA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. </a:t>
            </a:r>
            <a:r>
              <a:rPr lang="bs-Cyrl-BA" sz="2400" dirty="0">
                <a:solidFill>
                  <a:schemeClr val="bg1"/>
                </a:solidFill>
                <a:latin typeface="+mn-lt"/>
              </a:rPr>
              <a:t>Повежи задатак са његовим рјешењем (производ или количник).</a:t>
            </a:r>
            <a:endParaRPr lang="sr-Latn-BA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0151"/>
            <a:ext cx="8579296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5 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 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=</a:t>
            </a:r>
            <a:endParaRPr lang="sr-Latn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9 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 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=</a:t>
            </a:r>
            <a:endParaRPr lang="sr-Latn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 : 6 =</a:t>
            </a:r>
            <a:endParaRPr lang="bs-Cyrl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bs-Cyrl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marL="0" indent="0">
              <a:buNone/>
            </a:pP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 </a:t>
            </a:r>
            <a:r>
              <a:rPr lang="bs-Cyrl-BA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r-Latn-RS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r-Latn-BA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6309303" y="2490741"/>
            <a:ext cx="1080120" cy="3780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800" dirty="0" smtClean="0">
                <a:solidFill>
                  <a:schemeClr val="bg1"/>
                </a:solidFill>
              </a:rPr>
              <a:t>30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6325544" y="2040691"/>
            <a:ext cx="1080120" cy="37804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rgbClr val="FFFF00"/>
                </a:solidFill>
              </a:rPr>
              <a:t>10</a:t>
            </a:r>
            <a:endParaRPr lang="sr-Latn-BA" sz="2800" dirty="0">
              <a:solidFill>
                <a:srgbClr val="FFFF00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335888" y="4023853"/>
            <a:ext cx="1080120" cy="37804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bg1"/>
                </a:solidFill>
              </a:rPr>
              <a:t>42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6319031" y="2998777"/>
            <a:ext cx="1080120" cy="378042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800" dirty="0">
                <a:solidFill>
                  <a:srgbClr val="FF0000"/>
                </a:solidFill>
              </a:rPr>
              <a:t>6</a:t>
            </a:r>
            <a:endParaRPr lang="sr-Latn-BA" sz="2800" dirty="0">
              <a:solidFill>
                <a:srgbClr val="FF0000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315816" y="1563638"/>
            <a:ext cx="1080120" cy="37804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</a:t>
            </a:r>
            <a:endParaRPr lang="sr-Latn-BA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6319031" y="3522306"/>
            <a:ext cx="1080120" cy="37804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rgbClr val="FFFF99"/>
                </a:solidFill>
              </a:rPr>
              <a:t>54</a:t>
            </a:r>
            <a:endParaRPr lang="sr-Latn-BA" sz="2800" dirty="0">
              <a:solidFill>
                <a:srgbClr val="FFFF99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6335888" y="1059582"/>
            <a:ext cx="1080120" cy="37804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800" dirty="0">
                <a:solidFill>
                  <a:srgbClr val="FF0000"/>
                </a:solidFill>
              </a:rPr>
              <a:t>8</a:t>
            </a:r>
            <a:endParaRPr lang="sr-Latn-BA" sz="2800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53515"/>
            <a:ext cx="3172199" cy="26641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26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1 0.03177 L -0.53247 -0.24491 " pathEditMode="relative" rAng="0" ptsTypes="AA">
                                      <p:cBhvr>
                                        <p:cTn id="6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84" y="-138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247 L -0.53351 -0.359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84" y="-18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863 L -0.53542 0.20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71" y="107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278 L -0.53542 -0.274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71" y="-138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3553E-6 L -0.53351 0.015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84" y="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-0.03671 L -0.53438 0.290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89" y="163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5.36706E-7 L -0.53316 0.480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1169</TotalTime>
  <Words>458</Words>
  <Application>Microsoft Office PowerPoint</Application>
  <PresentationFormat>On-screen Show (16:9)</PresentationFormat>
  <Paragraphs>78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  МАТЕМАТИКА 3. РАЗРЕД  </vt:lpstr>
      <vt:lpstr>МНОЖЕЊЕ И ДИЈЕЉЕЊЕ БРОЈЕМ 6</vt:lpstr>
      <vt:lpstr> 1. Који је број 6 пута већи од броја 7?</vt:lpstr>
      <vt:lpstr>Slide 4</vt:lpstr>
      <vt:lpstr>Slide 5</vt:lpstr>
      <vt:lpstr>Slide 6</vt:lpstr>
      <vt:lpstr>Slide 7</vt:lpstr>
      <vt:lpstr>Slide 8</vt:lpstr>
      <vt:lpstr>7. Повежи задатак са његовим рјешењем (производ или количник).</vt:lpstr>
      <vt:lpstr>Задаци за самосталан рад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РА</dc:title>
  <dc:creator>ADMIN-PC</dc:creator>
  <cp:lastModifiedBy>Gordana Popadic</cp:lastModifiedBy>
  <cp:revision>96</cp:revision>
  <dcterms:created xsi:type="dcterms:W3CDTF">2021-02-23T17:49:06Z</dcterms:created>
  <dcterms:modified xsi:type="dcterms:W3CDTF">2021-03-01T12:52:01Z</dcterms:modified>
</cp:coreProperties>
</file>