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81" r:id="rId3"/>
    <p:sldId id="257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ara Čerič" initials="BČ" lastIdx="2" clrIdx="0">
    <p:extLst>
      <p:ext uri="{19B8F6BF-5375-455C-9EA6-DF929625EA0E}">
        <p15:presenceInfo xmlns:p15="http://schemas.microsoft.com/office/powerpoint/2012/main" xmlns="" userId="Barbara Čerič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5274" autoAdjust="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24T21:17:19.932" idx="1">
    <p:pos x="10" y="10"/>
    <p:text/>
    <p:extLst>
      <p:ext uri="{C676402C-5697-4E1C-873F-D02D1690AC5C}">
        <p15:threadingInfo xmlns:p15="http://schemas.microsoft.com/office/powerpoint/2012/main" xmlns="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24T22:00:12.658" idx="2">
    <p:pos x="10" y="10"/>
    <p:text/>
    <p:extLst>
      <p:ext uri="{C676402C-5697-4E1C-873F-D02D1690AC5C}">
        <p15:threadingInfo xmlns:p15="http://schemas.microsoft.com/office/powerpoint/2012/main" xmlns="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3D770C-470D-4922-8B1D-7E2F958201EF}" type="datetime1">
              <a:rPr lang="hr-HR" smtClean="0"/>
              <a:pPr rtl="0"/>
              <a:t>1.3.2021.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AA13C6D-E4F4-47D1-A7DE-354791047D2D}" type="datetime1">
              <a:rPr lang="hr-HR" smtClean="0"/>
              <a:pPr rtl="0"/>
              <a:t>1.3.2021.</a:t>
            </a:fld>
            <a:endParaRPr lang="hr-HR" dirty="0"/>
          </a:p>
        </p:txBody>
      </p:sp>
      <p:sp>
        <p:nvSpPr>
          <p:cNvPr id="4" name="Rezervirano mjesto za sliku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dirty="0"/>
              <a:t>Uredite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pPr rtl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415727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pPr rtl="0"/>
              <a:t>10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611916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pPr rtl="0"/>
              <a:t>11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491196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pPr rtl="0"/>
              <a:t>12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474863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pPr rtl="0"/>
              <a:t>13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572626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pPr rtl="0"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170124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pPr rtl="0"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2621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pPr rtl="0"/>
              <a:t>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0476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pPr rtl="0"/>
              <a:t>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857581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pPr rtl="0"/>
              <a:t>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43290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pPr rtl="0"/>
              <a:t>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505336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pPr rtl="0"/>
              <a:t>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018140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pPr rtl="0"/>
              <a:t>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189746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Prostoručni oblik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" name="Prostoručni oblik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" name="Prostoručni oblik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" name="Prostoručni oblik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" name="Prostoručni oblik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" name="Prostoručni oblik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" name="Prostoručni oblik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" name="Prostoručni oblik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" name="Prostoručni oblik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" name="Prostoručni oblik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2" name="Prostoručni oblik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3" name="Prostoručni oblik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" name="Prostoručni oblik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" name="Prostoručni oblik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" name="Prostoručni oblik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" name="Prostoručni oblik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" name="Prostoručni oblik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" name="Prostoručni oblik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" name="Prostoručni oblik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" name="Prostoručni oblik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" name="Prostoručni oblik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" name="Prostoručni oblik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" name="Prostoručni oblik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5" name="Prostoručni oblik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6" name="Prostoručni oblik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7" name="Prostoručni oblik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8" name="Prostoručni oblik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9" name="Prostoručni oblik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40" name="Grupa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Prostoručni oblik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2" name="Prostoručni oblik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3" name="Prostoručni oblik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4" name="Prostoručni oblik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5" name="Prostoručni oblik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6" name="Prostoručni oblik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7" name="Prostoručni oblik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8" name="Prostoručni oblik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49" name="Prostoručni oblik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dirty="0"/>
          </a:p>
        </p:txBody>
      </p:sp>
      <p:grpSp>
        <p:nvGrpSpPr>
          <p:cNvPr id="50" name="Grupa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Prostoručni oblik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2" name="Prostoručni oblik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3" name="Prostoručni oblik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4" name="Prostoručni oblik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5" name="Prostoručni oblik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6" name="Prostoručni oblik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7" name="Prostoručni oblik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8" name="Prostoručni oblik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59" name="Prostoručni oblik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dirty="0"/>
          </a:p>
        </p:txBody>
      </p:sp>
      <p:sp>
        <p:nvSpPr>
          <p:cNvPr id="60" name="Prostoručni oblik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dirty="0"/>
          </a:p>
        </p:txBody>
      </p:sp>
      <p:grpSp>
        <p:nvGrpSpPr>
          <p:cNvPr id="61" name="Grupa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Prostoručni oblik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3" name="Prostoručni oblik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4" name="Prostoručni oblik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5" name="Prostoručni oblik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6" name="Prostoručni oblik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7" name="Prostoručni oblik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8" name="Prostoručni oblik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9" name="Prostoručni oblik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0" name="Prostoručni oblik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1" name="Prostoručni oblik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2" name="Prostoručni oblik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3" name="Prostoručni oblik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4" name="Prostoručni oblik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5" name="Prostoručni oblik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6" name="Prostoručni oblik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7" name="Prostoručni oblik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8" name="Prostoručni oblik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9" name="Prostoručni oblik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0" name="Prostoručni oblik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81" name="Grupa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Prostoručni oblik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3" name="Prostoručni oblik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4" name="Prostoručni oblik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5" name="Prostoručni oblik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87" name="Grupa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94" name="Grupa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Prostoručni oblik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7" name="Prostoručni oblik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8" name="Prostoručni oblik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99" name="Grupa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Prostoručni oblik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106" name="Grupa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Prostoručni oblik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0" name="Prostoručni oblik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1" name="Prostoručni oblik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2" name="Prostoručni oblik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3" name="Prostoručni oblik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4" name="Prostoručni oblik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15" name="Prostoručni oblik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dirty="0"/>
          </a:p>
        </p:txBody>
      </p:sp>
      <p:sp>
        <p:nvSpPr>
          <p:cNvPr id="116" name="Prostoručni oblik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grpSp>
        <p:nvGrpSpPr>
          <p:cNvPr id="117" name="Grupa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Prostoručni oblik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9" name="Prostoručni oblik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0" name="Prostoručni oblik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1" name="Prostoručni oblik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2" name="Prostoručni oblik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3" name="Prostoručni oblik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4" name="Prostoručni oblik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5" name="Prostoručni oblik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6" name="Prostoručni oblik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7" name="Prostoručni oblik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8" name="Prostoručni oblik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9" name="Prostoručni oblik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0" name="Prostoručni oblik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1" name="Prostoručni oblik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2" name="Prostoručni oblik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3" name="Prostoručni oblik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4" name="Prostoručni oblik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5" name="Prostoručni oblik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6" name="Prostoručni oblik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7" name="Prostoručni oblik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8" name="Prostoručni oblik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9" name="Prostoručni oblik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0" name="Prostoručni oblik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1" name="Prostoručni oblik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2" name="Prostoručni oblik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3" name="Prostoručni oblik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4" name="Prostoručni oblik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5" name="Prostoručni oblik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146" name="Grupa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Prostoručni oblik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8" name="Prostoručni oblik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9" name="Prostoručni oblik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0" name="Prostoručni oblik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1" name="Prostoručni oblik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2" name="Prostoručni oblik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3" name="Prostoručni oblik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4" name="Prostoručni oblik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5" name="Prostoručni oblik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6" name="Prostoručni oblik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7" name="Prostoručni oblik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8" name="Prostoručni oblik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9" name="Prostoručni oblik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0" name="Prostoručni oblik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1" name="Prostoručni oblik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2" name="Prostoručni oblik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3" name="Prostoručni oblik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4" name="Prostoručni oblik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5" name="Prostoručni oblik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6" name="Prostoručni oblik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7" name="Prostoručni oblik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8" name="Prostoručni oblik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9" name="Prostoručni oblik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0" name="Prostoručni oblik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171" name="Grupa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Prostoručni oblik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3" name="Prostoručni oblik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4" name="Prostoručni oblik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5" name="Prostoručni oblik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6" name="Prostoručni oblik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7" name="Prostoručni oblik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8" name="Prostoručni oblik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9" name="Prostoručni oblik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 rtl="0">
              <a:defRPr sz="66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 smtClean="0"/>
              <a:t>Kliknite da biste uredili stil podnaslova matrice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38288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33E101-669D-44DA-993E-DAFD389218E0}" type="datetime1">
              <a:rPr lang="hr-HR" smtClean="0"/>
              <a:pPr rtl="0"/>
              <a:t>1.3.2021.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33857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80B59F-3B26-4C42-A8C3-E0FEBD1C9B7F}" type="datetime1">
              <a:rPr lang="hr-HR" smtClean="0"/>
              <a:pPr rtl="0"/>
              <a:t>1.3.2021.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5155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13C744-3876-4483-AAB9-0A1EA473046E}" type="datetime1">
              <a:rPr lang="hr-HR" smtClean="0"/>
              <a:pPr rtl="0"/>
              <a:t>1.3.2021.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15934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 rtl="0">
              <a:defRPr sz="5200" b="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28D66B-800B-4E4F-8368-D87A35E45287}" type="datetime1">
              <a:rPr lang="hr-HR" smtClean="0"/>
              <a:pPr rtl="0"/>
              <a:t>1.3.2021.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1584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6B29C1-F4EB-49FC-BA79-FD0E127CFB65}" type="datetime1">
              <a:rPr lang="hr-HR" smtClean="0"/>
              <a:pPr rtl="0"/>
              <a:t>1.3.2021.</a:t>
            </a:fld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39252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2182AE-A3E2-4A76-9A88-B8E38BCF8BD0}" type="datetime1">
              <a:rPr lang="hr-HR" smtClean="0"/>
              <a:pPr rtl="0"/>
              <a:t>1.3.2021.</a:t>
            </a:fld>
            <a:endParaRPr lang="hr-HR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003700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ručni oblik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dirty="0"/>
          </a:p>
        </p:txBody>
      </p:sp>
      <p:sp>
        <p:nvSpPr>
          <p:cNvPr id="7" name="Prostoručni oblik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dirty="0"/>
          </a:p>
        </p:txBody>
      </p:sp>
      <p:sp>
        <p:nvSpPr>
          <p:cNvPr id="8" name="Prostoručni oblik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dirty="0"/>
          </a:p>
        </p:txBody>
      </p:sp>
      <p:grpSp>
        <p:nvGrpSpPr>
          <p:cNvPr id="9" name="Grupa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Prostoručni oblik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" name="Prostoručni oblik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" name="Prostoručni oblik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" name="Prostoručni oblik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" name="Prostoručni oblik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2" name="Prostoručni oblik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3" name="Prostoručni oblik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" name="Prostoručni oblik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" name="Prostoručni oblik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" name="Prostoručni oblik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" name="Prostoručni oblik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" name="Prostoručni oblik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" name="Prostoručni oblik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" name="Prostoručni oblik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" name="Prostoručni oblik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" name="Prostoručni oblik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" name="Prostoručni oblik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" name="Prostoručni oblik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5" name="Prostoručni oblik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6" name="Prostoručni oblik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7" name="Prostoručni oblik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8" name="Prostoručni oblik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9" name="Prostoručni oblik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0" name="Prostoručni oblik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1" name="Prostoručni oblik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2" name="Prostoručni oblik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3" name="Prostoručni oblik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4" name="Prostoručni oblik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5" name="Prostoručni oblik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6" name="Prostoručni oblik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7" name="Prostoručni oblik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8" name="Prostoručni oblik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9" name="Prostoručni oblik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0" name="Prostoručni oblik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1" name="Prostoručni oblik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2" name="Prostoručni oblik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3" name="Prostoručni oblik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4" name="Prostoručni oblik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5" name="Prostoručni oblik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6" name="Prostoručni oblik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7" name="Prostoručni oblik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8" name="Prostoručni oblik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9" name="Prostoručni oblik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0" name="Prostoručni oblik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1" name="Prostoručni oblik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2" name="Prostoručni oblik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3" name="Prostoručni oblik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4" name="Prostoručni oblik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5" name="Prostoručni oblik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6" name="Prostoručni oblik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7" name="Prostoručni oblik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8" name="Prostoručni oblik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9" name="Prostoručni oblik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0" name="Prostoručni oblik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1" name="Prostoručni oblik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2" name="Prostoručni oblik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3" name="Prostoručni oblik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4" name="Prostoručni oblik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5" name="Prostoručni oblik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6" name="Prostoručni oblik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7" name="Prostoručni oblik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8" name="Prostoručni oblik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79" name="Prostoručni oblik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0" name="Prostoručni oblik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1" name="Prostoručni oblik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2" name="Prostoručni oblik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3" name="Prostoručni oblik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4" name="Prostoručni oblik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5" name="Prostoručni oblik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93" name="Grupa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Prostoručni oblik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7" name="Prostoručni oblik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8" name="Prostoručni oblik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9" name="Prostoručni oblik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0" name="Prostoručni oblik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1" name="Prostoručni oblik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2" name="Prostoručni oblik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3" name="Prostoručni oblik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4" name="Prostoručni oblik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5" name="Prostoručni oblik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6" name="Prostoručni oblik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7" name="Prostoručni oblik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8" name="Prostoručni oblik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9" name="Prostoručni oblik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0" name="Prostoručni oblik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1" name="Prostoručni oblik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2" name="Prostoručni oblik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3" name="Prostoručni oblik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4" name="Prostoručni oblik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5" name="Prostoručni oblik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6" name="Prostoručni oblik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7" name="Prostoručni oblik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8" name="Prostoručni oblik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9" name="Prostoručni oblik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0" name="Prostoručni oblik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1" name="Prostoručni oblik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2" name="Prostoručni oblik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3" name="Prostoručni oblik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4" name="Prostoručni oblik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5" name="Prostoručni oblik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6" name="Prostoručni oblik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7" name="Prostoručni oblik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8" name="Prostoručni oblik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9" name="Prostoručni oblik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0" name="Prostoručni oblik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1" name="Prostoručni oblik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2" name="Prostoručni oblik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3" name="Prostoručni oblik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4" name="Prostoručni oblik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5" name="Prostoručni oblik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6" name="Prostoručni oblik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7" name="Prostoručni oblik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8" name="Prostoručni oblik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9" name="Prostoručni oblik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0" name="Prostoručni oblik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1" name="Prostoručni oblik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2" name="Prostoručni oblik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3" name="Prostoručni oblik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4" name="Prostoručni oblik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5" name="Prostoručni oblik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6" name="Prostoručni oblik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7" name="Prostoručni oblik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8" name="Prostoručni oblik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9" name="Prostoručni oblik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0" name="Prostoručni oblik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1" name="Prostoručni oblik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2" name="Prostoručni oblik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3" name="Prostoručni oblik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4" name="Prostoručni oblik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5" name="Prostoručni oblik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6" name="Prostoručni oblik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7" name="Prostoručni oblik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8" name="Prostoručni oblik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9" name="Prostoručni oblik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0" name="Prostoručni oblik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1" name="Prostoručni oblik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2" name="Prostoručni oblik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3" name="Prostoručni oblik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4" name="Prostoručni oblik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5" name="Prostoručni oblik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6" name="Prostoručni oblik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177" name="Grupa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Prostoručni oblik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9" name="Prostoručni oblik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0" name="Prostoručni oblik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1" name="Prostoručni oblik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2" name="Prostoručni oblik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3" name="Prostoručni oblik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4" name="Prostoručni oblik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5" name="Prostoručni oblik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6" name="Prostoručni oblik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7" name="Prostoručni oblik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8" name="Prostoručni oblik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9" name="Prostoručni oblik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0" name="Prostoručni oblik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1" name="Prostoručni oblik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2" name="Prostoručni oblik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3" name="Prostoručni oblik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4" name="Prostoručni oblik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5" name="Prostoručni oblik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6" name="Prostoručni oblik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7" name="Prostoručni oblik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8" name="Prostoručni oblik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9" name="Prostoručni oblik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0" name="Prostoručni oblik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1" name="Prostoručni oblik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2" name="Prostoručni oblik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3" name="Prostoručni oblik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4" name="Prostoručni oblik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5" name="Prostoručni oblik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6" name="Prostoručni oblik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7" name="Prostoručni oblik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8" name="Prostoručni oblik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9" name="Prostoručni oblik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0" name="Prostoručni oblik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1" name="Prostoručni oblik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2" name="Prostoručni oblik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3" name="Prostoručni oblik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4" name="Prostoručni oblik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5" name="Prostoručni oblik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6" name="Prostoručni oblik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7" name="Prostoručni oblik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8" name="Prostoručni oblik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9" name="Prostoručni oblik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20" name="Prostoručni oblik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21" name="Prostoručni oblik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22" name="Prostoručni oblik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23" name="Prostoručni oblik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24" name="Prostoručni oblik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25" name="Prostoručni oblik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26" name="Prostoručni oblik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27" name="Prostoručni oblik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28" name="Prostoručni oblik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29" name="Prostoručni oblik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30" name="Prostoručni oblik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31" name="Prostoručni oblik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32" name="Prostoručni oblik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33" name="Prostoručni oblik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34" name="Prostoručni oblik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35" name="Prostoručni oblik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36" name="Prostoručni oblik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37" name="Prostoručni oblik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38" name="Prostoručni oblik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39" name="Prostoručni oblik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0" name="Prostoručni oblik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1" name="Prostoručni oblik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2" name="Prostoručni oblik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3" name="Prostoručni oblik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4" name="Prostoručni oblik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5" name="Prostoručni oblik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6" name="Prostoručni oblik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7" name="Prostoručni oblik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8" name="Prostoručni oblik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9" name="Prostoručni oblik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0" name="Prostoručni oblik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1" name="Prostoručni oblik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2" name="Prostoručni oblik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3" name="Prostoručni oblik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4" name="Prostoručni oblik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5" name="Prostoručni oblik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6" name="Prostoručni oblik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7" name="Prostoručni oblik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8" name="Prostoručni oblik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9" name="Prostoručni oblik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260" name="Grupa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Prostoručni oblik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2" name="Prostoručni oblik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3" name="Prostoručni oblik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4" name="Prostoručni oblik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5" name="Prostoručni oblik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6" name="Prostoručni oblik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7" name="Prostoručni oblik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8" name="Prostoručni oblik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9" name="Prostoručni oblik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0" name="Prostoručni oblik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1" name="Prostoručni oblik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2" name="Prostoručni oblik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3" name="Prostoručni oblik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Prostoručni oblik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5" name="Prostoručni oblik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6" name="Prostoručni oblik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7" name="Prostoručni oblik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Prostoručni oblik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9" name="Prostoručni oblik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0" name="Prostoručni oblik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1" name="Prostoručni oblik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2" name="Prostoručni oblik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3" name="Prostoručni oblik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4" name="Prostoručni oblik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Prostoručni oblik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Prostoručni oblik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7" name="Prostoručni oblik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8" name="Prostoručni oblik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289" name="Grupa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Prostoručni oblik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1" name="Elipsa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2" name="Prostoručni oblik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3" name="Prostoručni oblik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4" name="Prostoručni oblik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5" name="Prostoručni oblik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6" name="Prostoručni oblik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7" name="Prostoručni oblik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8" name="Prostoručni oblik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9" name="Prostoručni oblik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0" name="Prostoručni oblik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1" name="Prostoručni oblik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2" name="Prostoručni oblik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3" name="Prostoručni oblik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4" name="Prostoručni oblik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5" name="Prostoručni oblik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6" name="Prostoručni oblik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7" name="Prostoručni oblik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8" name="Prostoručni oblik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9" name="Prostoručni oblik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10" name="Prostoručni oblik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dirty="0"/>
          </a:p>
        </p:txBody>
      </p:sp>
      <p:grpSp>
        <p:nvGrpSpPr>
          <p:cNvPr id="311" name="Grupa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Prostoručni oblik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3" name="Prostoručni oblik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4" name="Prostoručni oblik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5" name="Prostoručni oblik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6" name="Prostoručni oblik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7" name="Prostoručni oblik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8" name="Prostoručni oblik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9" name="Prostoručni oblik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0" name="Prostoručni oblik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1" name="Prostoručni oblik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2" name="Prostoručni oblik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3" name="Prostoručni oblik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4" name="Prostoručni oblik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5" name="Prostoručni oblik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6" name="Prostoručni oblik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7" name="Prostoručni oblik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8" name="Prostoručni oblik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9" name="Prostoručni oblik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0" name="Prostoručni oblik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1" name="Prostoručni oblik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2" name="Prostoručni oblik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3" name="Prostoručni oblik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4" name="Prostoručni oblik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5" name="Prostoručni oblik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6" name="Prostoručni oblik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7" name="Prostoručni oblik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8" name="Prostoručni oblik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9" name="Prostoručni oblik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0" name="Prostoručni oblik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1" name="Prostoručni oblik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2" name="Prostoručni oblik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3" name="Prostoručni oblik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4" name="Prostoručni oblik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5" name="Prostoručni oblik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6" name="Prostoručni oblik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7" name="Prostoručni oblik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348" name="Grupa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upa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Prostoručni oblik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76" name="Prostoručni oblik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77" name="Prostoručni oblik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78" name="Prostoručni oblik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79" name="Prostoručni oblik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80" name="Prostoručni oblik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81" name="Prostoručni oblik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82" name="Prostoručni oblik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83" name="Prostoručni oblik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84" name="Prostoručni oblik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85" name="Prostoručni oblik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86" name="Prostoručni oblik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87" name="Prostoručni oblik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88" name="Prostoručni oblik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89" name="Prostoručni oblik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90" name="Prostoručni oblik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91" name="Prostoručni oblik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92" name="Prostoručni oblik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93" name="Prostoručni oblik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94" name="Prostoručni oblik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95" name="Prostoručni oblik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96" name="Prostoručni oblik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97" name="Prostoručni oblik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98" name="Prostoručni oblik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99" name="Prostoručni oblik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00" name="Prostoručni oblik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01" name="Prostoručni oblik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02" name="Prostoručni oblik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03" name="Prostoručni oblik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04" name="Prostoručni oblik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05" name="Prostoručni oblik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06" name="Prostoručni oblik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07" name="Prostoručni oblik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08" name="Prostoručni oblik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09" name="Prostoručni oblik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10" name="Prostoručni oblik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11" name="Prostoručni oblik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12" name="Prostoručni oblik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13" name="Prostoručni oblik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14" name="Prostoručni oblik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15" name="Prostoručni oblik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16" name="Prostoručni oblik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17" name="Prostoručni oblik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18" name="Prostoručni oblik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19" name="Prostoručni oblik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20" name="Prostoručni oblik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421" name="Prostoručni oblik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</p:grpSp>
        <p:grpSp>
          <p:nvGrpSpPr>
            <p:cNvPr id="350" name="Grupa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Prostoručni oblik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67" name="Prostoručni oblik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68" name="Prostoručni oblik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69" name="Prostoručni oblik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70" name="Prostoručni oblik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71" name="Prostoručni oblik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72" name="Prostoručni oblik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73" name="Prostoručni oblik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74" name="Prostoručni oblik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</p:grpSp>
        <p:grpSp>
          <p:nvGrpSpPr>
            <p:cNvPr id="351" name="Grupa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Prostoručni oblik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60" name="Prostoručni oblik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61" name="Prostoručni oblik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62" name="Prostoručni oblik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63" name="Prostoručni oblik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64" name="Prostoručni oblik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65" name="Prostoručni oblik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</p:grpSp>
        <p:grpSp>
          <p:nvGrpSpPr>
            <p:cNvPr id="352" name="Grupa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Prostoručni oblik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54" name="Prostoručni oblik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55" name="Prostoručni oblik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56" name="Prostoručni oblik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57" name="Prostoručni oblik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358" name="Prostoručni oblik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</p:grpSp>
      </p:grpSp>
      <p:grpSp>
        <p:nvGrpSpPr>
          <p:cNvPr id="422" name="Grupa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Prostoručni oblik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24" name="Prostoručni oblik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25" name="Prostoručni oblik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26" name="Prostoručni oblik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27" name="Prostoručni oblik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28" name="Prostoručni oblik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29" name="Prostoručni oblik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30" name="Prostoručni oblik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431" name="Grupa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Prostoručni oblik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33" name="Prostoručni oblik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34" name="Prostoručni oblik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35" name="Prostoručni oblik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36" name="Prostoručni oblik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37" name="Prostoručni oblik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38" name="Prostoručni oblik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39" name="Prostoručni oblik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440" name="Grupa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Prostoručni oblik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42" name="Prostoručni oblik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43" name="Prostoručni oblik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44" name="Prostoručni oblik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45" name="Prostoručni oblik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46" name="Prostoručni oblik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47" name="Prostoručni oblik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48" name="Prostoručni oblik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 rtl="0">
              <a:defRPr sz="60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6B6383-2903-432F-BF9C-AF800F81BDAD}" type="datetime1">
              <a:rPr lang="hr-HR" smtClean="0"/>
              <a:pPr rtl="0"/>
              <a:t>1.3.2021.</a:t>
            </a:fld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84201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EB0320-A2A3-41A5-9B08-77ECB57E0A62}" type="datetime1">
              <a:rPr lang="hr-HR" smtClean="0"/>
              <a:pPr rtl="0"/>
              <a:t>1.3.2021.</a:t>
            </a:fld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55900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D2BCC0-BBC9-4472-B26A-716566878BE2}" type="datetime1">
              <a:rPr lang="hr-HR" smtClean="0"/>
              <a:pPr rtl="0"/>
              <a:t>1.3.2021.</a:t>
            </a:fld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43594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Rezervirano mjesto za sliku 2" descr="Prazno rezervirano mjesto za dodavanje slike. Kliknite rezervirano mjesto i odaberite sliku koju želite dodati.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B9A3E9-3BFA-4CE6-9732-CCCD17489E0B}" type="datetime1">
              <a:rPr lang="hr-HR" smtClean="0"/>
              <a:pPr rtl="0"/>
              <a:t>1.3.2021.</a:t>
            </a:fld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37173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učni oblik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dirty="0"/>
          </a:p>
        </p:txBody>
      </p:sp>
      <p:sp>
        <p:nvSpPr>
          <p:cNvPr id="8" name="Prostoručni oblik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dirty="0"/>
          </a:p>
        </p:txBody>
      </p:sp>
      <p:sp>
        <p:nvSpPr>
          <p:cNvPr id="9" name="Prostoručni oblik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dirty="0"/>
          </a:p>
        </p:txBody>
      </p:sp>
      <p:grpSp>
        <p:nvGrpSpPr>
          <p:cNvPr id="10" name="Grupa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Prostoručni oblik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" name="Prostoručni oblik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Prostoručni oblik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" name="Prostoručni oblik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2" name="Prostoručni oblik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3" name="Prostoručni oblik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" name="Prostoručni oblik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" name="Prostoručni oblik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26" name="Grupa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Prostoručni oblik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" name="Prostoručni oblik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" name="Prostoručni oblik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" name="Prostoručni oblik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" name="Prostoručni oblik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" name="Prostoručni oblik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" name="Prostoručni oblik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34" name="Grupa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Prostoručni oblik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6" name="Prostoručni oblik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7" name="Prostoručni oblik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8" name="Prostoručni oblik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9" name="Prostoručni oblik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0" name="Prostoručni oblik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1" name="Prostoručni oblik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2" name="Prostoručni oblik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43" name="Grupa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Prostoručni oblik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5" name="Prostoručni oblik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6" name="Prostoručni oblik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7" name="Prostoručni oblik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8" name="Prostoručni oblik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49" name="Prostoručni oblik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0" name="Prostoručni oblik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1" name="Prostoručni oblik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52" name="Grupa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Prostoručni oblik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4" name="Prostoručni oblik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5" name="Prostoručni oblik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6" name="Prostoručni oblik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7" name="Prostoručni oblik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8" name="Prostoručni oblik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9" name="Prostoručni oblik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0" name="Prostoručni oblik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grpSp>
        <p:nvGrpSpPr>
          <p:cNvPr id="61" name="Grupa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Prostoručni oblik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3" name="Prostoručni oblik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4" name="Prostoručni oblik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5" name="Prostoručni oblik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6" name="Prostoručni oblik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7" name="Prostoručni oblik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8" name="Prostoručni oblik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9" name="Prostoručni oblik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dirty="0"/>
              <a:t>Uredite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Uredite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baseline="0">
                <a:solidFill>
                  <a:schemeClr val="tx1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1B84A988-112C-4D2A-93B5-FF5E274F46E1}" type="datetime1">
              <a:rPr lang="hr-HR" smtClean="0"/>
              <a:pPr rtl="0"/>
              <a:t>1.3.2021.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pos="3840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305878" y="165020"/>
            <a:ext cx="9735828" cy="2263258"/>
          </a:xfrm>
        </p:spPr>
        <p:txBody>
          <a:bodyPr rtlCol="0">
            <a:normAutofit/>
          </a:bodyPr>
          <a:lstStyle/>
          <a:p>
            <a:pPr rtl="0"/>
            <a:r>
              <a:rPr lang="sr-Cyrl-RS" sz="6000" b="1" dirty="0" smtClean="0">
                <a:latin typeface="Colibri"/>
              </a:rPr>
              <a:t>ПРИРОДА И ДРУШТВО</a:t>
            </a:r>
            <a:endParaRPr lang="hr-HR" sz="6000" b="1" dirty="0">
              <a:latin typeface="Colibri"/>
            </a:endParaRP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de-DE" b="1" dirty="0" smtClean="0">
                <a:latin typeface="Colibri"/>
              </a:rPr>
              <a:t>3. </a:t>
            </a:r>
            <a:r>
              <a:rPr lang="sr-Cyrl-RS" b="1" dirty="0" smtClean="0">
                <a:latin typeface="Colibri"/>
              </a:rPr>
              <a:t>разред</a:t>
            </a:r>
            <a:endParaRPr lang="hr-HR" b="1" dirty="0">
              <a:latin typeface="Colibri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7710" y="190123"/>
            <a:ext cx="1961321" cy="147099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2366" y="165020"/>
            <a:ext cx="1884069" cy="14130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5137" y="116381"/>
            <a:ext cx="1884069" cy="14130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6973" y="135058"/>
            <a:ext cx="1884069" cy="14130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5060" y="135058"/>
            <a:ext cx="1884069" cy="14130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1256" y="2990585"/>
            <a:ext cx="1387751" cy="143067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2019" y="4359136"/>
            <a:ext cx="911381" cy="102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067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/>
          <p:cNvSpPr txBox="1"/>
          <p:nvPr/>
        </p:nvSpPr>
        <p:spPr>
          <a:xfrm>
            <a:off x="0" y="29802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 smtClean="0">
                <a:latin typeface="Colibri"/>
              </a:rPr>
              <a:t>Поврће</a:t>
            </a:r>
            <a:endParaRPr lang="en-GB" sz="3600" b="1" dirty="0">
              <a:latin typeface="Colibri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0" y="152400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latin typeface="Colibri"/>
              </a:rPr>
              <a:t>		</a:t>
            </a:r>
            <a:r>
              <a:rPr lang="de-DE" sz="2800" dirty="0" smtClean="0">
                <a:latin typeface="Colibri"/>
              </a:rPr>
              <a:t>- </a:t>
            </a:r>
            <a:r>
              <a:rPr lang="sr-Cyrl-RS" sz="2800" dirty="0" smtClean="0">
                <a:latin typeface="Colibri"/>
              </a:rPr>
              <a:t>Садржи много витамина.</a:t>
            </a:r>
          </a:p>
          <a:p>
            <a:r>
              <a:rPr lang="sr-Cyrl-RS" sz="2800" dirty="0" smtClean="0">
                <a:latin typeface="Colibri"/>
              </a:rPr>
              <a:t>		</a:t>
            </a:r>
            <a:r>
              <a:rPr lang="de-DE" sz="2800" dirty="0" smtClean="0">
                <a:latin typeface="Colibri"/>
              </a:rPr>
              <a:t>- </a:t>
            </a:r>
            <a:r>
              <a:rPr lang="sr-Cyrl-RS" sz="2800" dirty="0" smtClean="0">
                <a:latin typeface="Colibri"/>
              </a:rPr>
              <a:t>У исхрани се користи у свјежем и куваном стању.</a:t>
            </a:r>
            <a:endParaRPr lang="en-GB" sz="2800" dirty="0">
              <a:latin typeface="Colibri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8365" y="2824480"/>
            <a:ext cx="2209261" cy="125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2748" y="2824480"/>
            <a:ext cx="1965199" cy="125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8627" y="2824480"/>
            <a:ext cx="2225791" cy="125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1445" y="2824480"/>
            <a:ext cx="1386718" cy="125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kstniOkvir 10"/>
          <p:cNvSpPr txBox="1"/>
          <p:nvPr/>
        </p:nvSpPr>
        <p:spPr>
          <a:xfrm>
            <a:off x="0" y="405549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latin typeface="Colibri"/>
              </a:rPr>
              <a:t>		</a:t>
            </a:r>
            <a:r>
              <a:rPr lang="de-DE" sz="2800" dirty="0" smtClean="0">
                <a:latin typeface="Colibri"/>
              </a:rPr>
              <a:t>- </a:t>
            </a:r>
            <a:r>
              <a:rPr lang="sr-Cyrl-RS" sz="2800" dirty="0" smtClean="0">
                <a:latin typeface="Colibri"/>
              </a:rPr>
              <a:t>Од којег поврћа можемо направити укусну салату?</a:t>
            </a:r>
            <a:endParaRPr lang="en-GB" sz="2800" dirty="0">
              <a:latin typeface="Colibri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8364" y="4872844"/>
            <a:ext cx="2467929" cy="151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5889" y="4872845"/>
            <a:ext cx="2398692" cy="1517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8694" y="4872844"/>
            <a:ext cx="2274855" cy="151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/>
          <p:cNvSpPr txBox="1"/>
          <p:nvPr/>
        </p:nvSpPr>
        <p:spPr>
          <a:xfrm>
            <a:off x="0" y="24384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 smtClean="0">
                <a:latin typeface="Colibri"/>
              </a:rPr>
              <a:t>Воће</a:t>
            </a:r>
            <a:endParaRPr lang="en-GB" sz="3600" b="1" dirty="0">
              <a:latin typeface="Colibri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0" y="107018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latin typeface="Colibri"/>
              </a:rPr>
              <a:t>		</a:t>
            </a:r>
            <a:r>
              <a:rPr lang="de-DE" sz="2800" dirty="0" smtClean="0">
                <a:latin typeface="Colibri"/>
              </a:rPr>
              <a:t>-</a:t>
            </a:r>
            <a:r>
              <a:rPr lang="sr-Cyrl-RS" sz="2800" dirty="0" smtClean="0">
                <a:latin typeface="Colibri"/>
              </a:rPr>
              <a:t> Пуно је витамина.</a:t>
            </a:r>
            <a:endParaRPr lang="de-DE" sz="2800" dirty="0" smtClean="0">
              <a:latin typeface="Colibri"/>
            </a:endParaRPr>
          </a:p>
          <a:p>
            <a:r>
              <a:rPr lang="sr-Cyrl-RS" sz="2800" dirty="0" smtClean="0">
                <a:latin typeface="Colibri"/>
              </a:rPr>
              <a:t>		</a:t>
            </a:r>
            <a:r>
              <a:rPr lang="de-DE" sz="2800" dirty="0" smtClean="0">
                <a:latin typeface="Colibri"/>
              </a:rPr>
              <a:t>-</a:t>
            </a:r>
            <a:r>
              <a:rPr lang="sr-Cyrl-RS" sz="2800" dirty="0" smtClean="0">
                <a:latin typeface="Colibri"/>
              </a:rPr>
              <a:t> Неопходно је за здравље људи, нарочито дјеце.</a:t>
            </a:r>
            <a:endParaRPr lang="en-GB" sz="2800" dirty="0">
              <a:latin typeface="Colibri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4806" y="2345504"/>
            <a:ext cx="3039039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7744" y="2345504"/>
            <a:ext cx="3082247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4806" y="4612610"/>
            <a:ext cx="3048000" cy="202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7743" y="4612610"/>
            <a:ext cx="3082247" cy="202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/>
          <p:cNvSpPr txBox="1"/>
          <p:nvPr/>
        </p:nvSpPr>
        <p:spPr>
          <a:xfrm>
            <a:off x="0" y="1151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 smtClean="0">
                <a:latin typeface="Colibri"/>
              </a:rPr>
              <a:t>Житарице</a:t>
            </a:r>
            <a:endParaRPr lang="en-GB" sz="3600" b="1" dirty="0">
              <a:latin typeface="Colibri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0" y="1083738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Colibri"/>
              </a:rPr>
              <a:t>		- </a:t>
            </a:r>
            <a:r>
              <a:rPr lang="sr-Cyrl-RS" sz="2800" dirty="0" smtClean="0">
                <a:latin typeface="Colibri"/>
              </a:rPr>
              <a:t>Највише се гаје на њиви.</a:t>
            </a:r>
            <a:endParaRPr lang="en-GB" sz="2800" dirty="0">
              <a:latin typeface="Colibri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9166" y="1929215"/>
            <a:ext cx="2765848" cy="1843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3189" y="1946706"/>
            <a:ext cx="1426464" cy="1826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7828" y="1946707"/>
            <a:ext cx="2498862" cy="1826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4865" y="1946706"/>
            <a:ext cx="2372521" cy="1826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kstniOkvir 11"/>
          <p:cNvSpPr txBox="1"/>
          <p:nvPr/>
        </p:nvSpPr>
        <p:spPr>
          <a:xfrm>
            <a:off x="-1" y="371179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Colibri"/>
              </a:rPr>
              <a:t>		- </a:t>
            </a:r>
            <a:r>
              <a:rPr lang="sr-Cyrl-RS" sz="2800" dirty="0" smtClean="0">
                <a:latin typeface="Colibri"/>
              </a:rPr>
              <a:t>Зашто је пшеница толико важна житарица?</a:t>
            </a:r>
            <a:endParaRPr lang="en-GB" sz="2800" dirty="0">
              <a:latin typeface="Colibri"/>
            </a:endParaRPr>
          </a:p>
        </p:txBody>
      </p:sp>
      <p:sp>
        <p:nvSpPr>
          <p:cNvPr id="13" name="TekstniOkvir 12"/>
          <p:cNvSpPr txBox="1"/>
          <p:nvPr/>
        </p:nvSpPr>
        <p:spPr>
          <a:xfrm>
            <a:off x="0" y="4192694"/>
            <a:ext cx="12191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Colibri"/>
              </a:rPr>
              <a:t>		- </a:t>
            </a:r>
            <a:r>
              <a:rPr lang="sr-Cyrl-RS" sz="2800" dirty="0" smtClean="0">
                <a:latin typeface="Colibri"/>
              </a:rPr>
              <a:t>Пшенична зрна су главни прехрамбени производ</a:t>
            </a:r>
          </a:p>
          <a:p>
            <a:r>
              <a:rPr lang="de-DE" sz="2800" dirty="0" smtClean="0">
                <a:latin typeface="Colibri"/>
              </a:rPr>
              <a:t>		</a:t>
            </a:r>
            <a:r>
              <a:rPr lang="sr-Cyrl-RS" sz="2800" dirty="0" smtClean="0">
                <a:latin typeface="Colibri"/>
              </a:rPr>
              <a:t>који се користи за добијање брашна.</a:t>
            </a:r>
            <a:endParaRPr lang="en-GB" sz="2800" dirty="0">
              <a:latin typeface="Colibri"/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5686" y="5166186"/>
            <a:ext cx="2258568" cy="14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8471" y="5166186"/>
            <a:ext cx="2068407" cy="1481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68905" y="5166186"/>
            <a:ext cx="2345190" cy="14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/>
          <p:cNvSpPr txBox="1"/>
          <p:nvPr/>
        </p:nvSpPr>
        <p:spPr>
          <a:xfrm>
            <a:off x="0" y="17610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 smtClean="0">
                <a:latin typeface="Colibri"/>
              </a:rPr>
              <a:t>Задатак за самосталан рад </a:t>
            </a:r>
            <a:endParaRPr lang="en-GB" sz="3600" b="1" dirty="0">
              <a:latin typeface="Colibri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322729" y="152136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 smtClean="0">
                <a:latin typeface="Colibri"/>
              </a:rPr>
              <a:t>	У ваше свеске нацртајте двије</a:t>
            </a:r>
            <a:r>
              <a:rPr lang="en-GB" sz="3200" dirty="0" smtClean="0">
                <a:latin typeface="Colibri"/>
              </a:rPr>
              <a:t> </a:t>
            </a:r>
            <a:r>
              <a:rPr lang="sr-Cyrl-RS" sz="3200" dirty="0" smtClean="0">
                <a:latin typeface="Colibri"/>
              </a:rPr>
              <a:t>самоникле биљке </a:t>
            </a:r>
          </a:p>
          <a:p>
            <a:r>
              <a:rPr lang="sr-Cyrl-RS" sz="3200" dirty="0" smtClean="0">
                <a:latin typeface="Colibri"/>
              </a:rPr>
              <a:t>	и двије гајене биљке. </a:t>
            </a:r>
          </a:p>
          <a:p>
            <a:r>
              <a:rPr lang="sr-Cyrl-RS" sz="3200" dirty="0">
                <a:latin typeface="Colibri"/>
              </a:rPr>
              <a:t>	С</a:t>
            </a:r>
            <a:r>
              <a:rPr lang="sr-Cyrl-RS" sz="3200" dirty="0" smtClean="0">
                <a:latin typeface="Colibri"/>
              </a:rPr>
              <a:t>лике лијепо и уредно обојите.</a:t>
            </a:r>
            <a:endParaRPr lang="en-GB" sz="3200" dirty="0">
              <a:latin typeface="Colibri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6467" y="3307080"/>
            <a:ext cx="3158067" cy="3158067"/>
          </a:xfrm>
          <a:prstGeom prst="rect">
            <a:avLst/>
          </a:prstGeom>
          <a:effectLst>
            <a:softEdge rad="127000"/>
          </a:effectLst>
        </p:spPr>
      </p:pic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niOkvir 7"/>
          <p:cNvSpPr txBox="1"/>
          <p:nvPr/>
        </p:nvSpPr>
        <p:spPr>
          <a:xfrm>
            <a:off x="0" y="278295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000" b="1" dirty="0" smtClean="0">
                <a:latin typeface="Colibri"/>
                <a:cs typeface="Calibri" panose="020F0502020204030204" pitchFamily="34" charset="0"/>
              </a:rPr>
              <a:t>Биљке околине </a:t>
            </a:r>
          </a:p>
          <a:p>
            <a:pPr algn="ctr"/>
            <a:r>
              <a:rPr lang="sr-Cyrl-RS" sz="6000" b="1" dirty="0" smtClean="0">
                <a:latin typeface="Colibri"/>
                <a:cs typeface="Calibri" panose="020F0502020204030204" pitchFamily="34" charset="0"/>
              </a:rPr>
              <a:t>( утврђивање )</a:t>
            </a:r>
            <a:endParaRPr lang="en-GB" sz="6000" b="1" dirty="0">
              <a:latin typeface="Colibri"/>
              <a:cs typeface="Calibri" panose="020F0502020204030204" pitchFamily="34" charset="0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4121" y="2617304"/>
            <a:ext cx="3992522" cy="40617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35" y="4977379"/>
            <a:ext cx="3971477" cy="1701717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209" y="1102829"/>
            <a:ext cx="896502" cy="712719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95235" y="5977918"/>
            <a:ext cx="1049908" cy="104990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5477" y="5330737"/>
            <a:ext cx="1172135" cy="117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207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niOkvir 7"/>
          <p:cNvSpPr txBox="1"/>
          <p:nvPr/>
        </p:nvSpPr>
        <p:spPr>
          <a:xfrm>
            <a:off x="0" y="1201783"/>
            <a:ext cx="12192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 smtClean="0">
                <a:latin typeface="Colibri"/>
              </a:rPr>
              <a:t>Да поновимо </a:t>
            </a:r>
          </a:p>
          <a:p>
            <a:endParaRPr lang="sr-Cyrl-RS" dirty="0">
              <a:latin typeface="Colibri"/>
            </a:endParaRPr>
          </a:p>
          <a:p>
            <a:r>
              <a:rPr lang="sr-Cyrl-RS" dirty="0" smtClean="0">
                <a:latin typeface="Colibri"/>
              </a:rPr>
              <a:t>		</a:t>
            </a:r>
            <a:r>
              <a:rPr lang="sr-Cyrl-RS" sz="2800" dirty="0" smtClean="0">
                <a:latin typeface="Colibri"/>
              </a:rPr>
              <a:t>Научили </a:t>
            </a:r>
            <a:r>
              <a:rPr lang="sr-Cyrl-RS" sz="2800" dirty="0" smtClean="0">
                <a:latin typeface="Colibri"/>
              </a:rPr>
              <a:t>смо на прошлом часу како да разликујемо биљке.</a:t>
            </a:r>
          </a:p>
          <a:p>
            <a:r>
              <a:rPr lang="sr-Cyrl-RS" sz="2800" dirty="0" smtClean="0">
                <a:latin typeface="Colibri"/>
              </a:rPr>
              <a:t>		</a:t>
            </a:r>
            <a:r>
              <a:rPr lang="sr-Cyrl-RS" sz="2800" dirty="0" smtClean="0">
                <a:latin typeface="Colibri"/>
              </a:rPr>
              <a:t>Према </a:t>
            </a:r>
            <a:r>
              <a:rPr lang="sr-Cyrl-RS" sz="2800" dirty="0" smtClean="0">
                <a:latin typeface="Colibri"/>
              </a:rPr>
              <a:t>тврдоћи и изгледу стабла разликујемо:</a:t>
            </a:r>
          </a:p>
          <a:p>
            <a:r>
              <a:rPr lang="sr-Cyrl-RS" sz="2800" dirty="0" smtClean="0">
                <a:latin typeface="Colibri"/>
              </a:rPr>
              <a:t>			</a:t>
            </a:r>
            <a:r>
              <a:rPr lang="de-DE" sz="2800" dirty="0" smtClean="0">
                <a:latin typeface="Colibri"/>
              </a:rPr>
              <a:t>-</a:t>
            </a:r>
            <a:r>
              <a:rPr lang="sr-Cyrl-RS" sz="2800" dirty="0" smtClean="0">
                <a:latin typeface="Colibri"/>
              </a:rPr>
              <a:t> Зељасте биљке</a:t>
            </a:r>
            <a:endParaRPr lang="de-DE" sz="2800" dirty="0" smtClean="0">
              <a:latin typeface="Colibri"/>
            </a:endParaRPr>
          </a:p>
          <a:p>
            <a:r>
              <a:rPr lang="sr-Cyrl-RS" sz="2800" dirty="0" smtClean="0">
                <a:latin typeface="Colibri"/>
              </a:rPr>
              <a:t>			</a:t>
            </a:r>
            <a:r>
              <a:rPr lang="de-DE" sz="2800" dirty="0" smtClean="0">
                <a:latin typeface="Colibri"/>
              </a:rPr>
              <a:t>-</a:t>
            </a:r>
            <a:r>
              <a:rPr lang="sr-Cyrl-RS" sz="2800" dirty="0" smtClean="0">
                <a:latin typeface="Colibri"/>
              </a:rPr>
              <a:t> Дрвенасте </a:t>
            </a:r>
            <a:r>
              <a:rPr lang="sr-Cyrl-RS" sz="2800" dirty="0" smtClean="0">
                <a:latin typeface="Colibri"/>
              </a:rPr>
              <a:t>биљке</a:t>
            </a:r>
          </a:p>
          <a:p>
            <a:endParaRPr lang="sr-Cyrl-RS" sz="2800" dirty="0" smtClean="0">
              <a:latin typeface="Colibri"/>
            </a:endParaRPr>
          </a:p>
          <a:p>
            <a:endParaRPr lang="sr-Cyrl-RS" sz="2800" dirty="0">
              <a:latin typeface="Colibri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1953" y="0"/>
            <a:ext cx="2489947" cy="206976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67383">
            <a:off x="2765229" y="5004003"/>
            <a:ext cx="3345686" cy="167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10090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niOkvir 12"/>
          <p:cNvSpPr txBox="1"/>
          <p:nvPr/>
        </p:nvSpPr>
        <p:spPr>
          <a:xfrm>
            <a:off x="0" y="4741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 smtClean="0">
                <a:latin typeface="Colibri"/>
              </a:rPr>
              <a:t>Зељасте биљке </a:t>
            </a:r>
            <a:endParaRPr lang="en-GB" sz="3600" b="1" dirty="0">
              <a:latin typeface="Colibri"/>
            </a:endParaRPr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59" y="1700107"/>
            <a:ext cx="3517849" cy="1977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9307" y="1276878"/>
            <a:ext cx="3451437" cy="230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1064" y="1693550"/>
            <a:ext cx="3272374" cy="2190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kstniOkvir 1"/>
          <p:cNvSpPr txBox="1"/>
          <p:nvPr/>
        </p:nvSpPr>
        <p:spPr>
          <a:xfrm>
            <a:off x="1920964" y="3674455"/>
            <a:ext cx="925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600" dirty="0" smtClean="0">
                <a:latin typeface="Colibri"/>
              </a:rPr>
              <a:t>Лук</a:t>
            </a:r>
            <a:endParaRPr lang="en-GB" sz="3600" dirty="0">
              <a:latin typeface="Colibri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5119753" y="3449171"/>
            <a:ext cx="1750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600" dirty="0" smtClean="0">
                <a:latin typeface="Colibri"/>
              </a:rPr>
              <a:t>Грашак</a:t>
            </a:r>
            <a:endParaRPr lang="en-GB" sz="3600" dirty="0">
              <a:latin typeface="Colibri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8462965" y="3927758"/>
            <a:ext cx="1974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600" dirty="0" smtClean="0">
                <a:latin typeface="Colibri"/>
              </a:rPr>
              <a:t>Коприва</a:t>
            </a:r>
            <a:endParaRPr lang="en-GB" sz="3600" dirty="0">
              <a:latin typeface="Colibri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8384" y="4135258"/>
            <a:ext cx="2864398" cy="1907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niOkvir 5"/>
          <p:cNvSpPr txBox="1"/>
          <p:nvPr/>
        </p:nvSpPr>
        <p:spPr>
          <a:xfrm>
            <a:off x="5325621" y="5944629"/>
            <a:ext cx="1602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600" dirty="0" smtClean="0">
                <a:latin typeface="Colibri"/>
              </a:rPr>
              <a:t>Јагода</a:t>
            </a:r>
            <a:endParaRPr lang="en-GB" sz="3600" dirty="0">
              <a:latin typeface="Co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819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/>
          <p:cNvSpPr txBox="1"/>
          <p:nvPr/>
        </p:nvSpPr>
        <p:spPr>
          <a:xfrm>
            <a:off x="0" y="555414"/>
            <a:ext cx="12137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 smtClean="0">
                <a:latin typeface="Colibri"/>
              </a:rPr>
              <a:t>Дрвенасте биљке</a:t>
            </a:r>
            <a:endParaRPr lang="en-GB" sz="3600" b="1" dirty="0">
              <a:latin typeface="Colibri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779" y="1603164"/>
            <a:ext cx="3579495" cy="2386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1887" y="1603164"/>
            <a:ext cx="2758652" cy="275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6353" y="1664335"/>
            <a:ext cx="3421643" cy="226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kstniOkvir 1"/>
          <p:cNvSpPr txBox="1"/>
          <p:nvPr/>
        </p:nvSpPr>
        <p:spPr>
          <a:xfrm>
            <a:off x="1707776" y="4067747"/>
            <a:ext cx="14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600" dirty="0">
                <a:latin typeface="Colibri"/>
              </a:rPr>
              <a:t>Б</a:t>
            </a:r>
            <a:r>
              <a:rPr lang="sr-Cyrl-RS" sz="3600" dirty="0" smtClean="0">
                <a:latin typeface="Colibri"/>
              </a:rPr>
              <a:t>реза</a:t>
            </a:r>
            <a:endParaRPr lang="en-GB" sz="3600" dirty="0">
              <a:latin typeface="Colibri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5207788" y="4440069"/>
            <a:ext cx="1447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600" dirty="0" smtClean="0">
                <a:latin typeface="Colibri"/>
              </a:rPr>
              <a:t>Храст</a:t>
            </a:r>
            <a:endParaRPr lang="en-GB" sz="3600" dirty="0">
              <a:latin typeface="Colibri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8518636" y="3989494"/>
            <a:ext cx="125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600" dirty="0" smtClean="0">
                <a:latin typeface="Colibri"/>
              </a:rPr>
              <a:t>Липа</a:t>
            </a:r>
            <a:endParaRPr lang="en-GB" sz="3600" dirty="0">
              <a:latin typeface="Co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517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/>
          <p:cNvSpPr txBox="1"/>
          <p:nvPr/>
        </p:nvSpPr>
        <p:spPr>
          <a:xfrm>
            <a:off x="1" y="1153257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 smtClean="0">
                <a:latin typeface="Colibri"/>
              </a:rPr>
              <a:t>Како можемо разврстати биљке према начину гајења?</a:t>
            </a:r>
            <a:endParaRPr lang="en-GB" sz="3200" b="1" dirty="0">
              <a:latin typeface="Colibri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2" y="1874820"/>
            <a:ext cx="12191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Colibri"/>
              </a:rPr>
              <a:t>		</a:t>
            </a:r>
            <a:r>
              <a:rPr lang="de-DE" sz="2400" dirty="0" smtClean="0">
                <a:latin typeface="Colibri"/>
              </a:rPr>
              <a:t>-</a:t>
            </a:r>
            <a:r>
              <a:rPr lang="sr-Cyrl-RS" sz="2400" dirty="0" smtClean="0">
                <a:latin typeface="Colibri"/>
              </a:rPr>
              <a:t> Самоникле биљке</a:t>
            </a:r>
            <a:endParaRPr lang="de-DE" sz="2400" dirty="0" smtClean="0">
              <a:latin typeface="Colibri"/>
            </a:endParaRPr>
          </a:p>
          <a:p>
            <a:r>
              <a:rPr lang="sr-Cyrl-RS" sz="2400" dirty="0" smtClean="0">
                <a:latin typeface="Colibri"/>
              </a:rPr>
              <a:t>		</a:t>
            </a:r>
            <a:r>
              <a:rPr lang="de-DE" sz="2400" dirty="0" smtClean="0">
                <a:latin typeface="Colibri"/>
              </a:rPr>
              <a:t>-</a:t>
            </a:r>
            <a:r>
              <a:rPr lang="sr-Cyrl-RS" sz="2400" dirty="0" smtClean="0">
                <a:latin typeface="Colibri"/>
              </a:rPr>
              <a:t> Културне ( гајене ) биљке</a:t>
            </a:r>
            <a:endParaRPr lang="en-GB" sz="2400" dirty="0">
              <a:latin typeface="Colibri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1" y="2634831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Colibri"/>
              </a:rPr>
              <a:t>		</a:t>
            </a:r>
            <a:r>
              <a:rPr lang="de-DE" sz="2400" dirty="0" smtClean="0">
                <a:latin typeface="Colibri"/>
              </a:rPr>
              <a:t>- </a:t>
            </a:r>
            <a:r>
              <a:rPr lang="sr-Cyrl-RS" sz="2400" dirty="0" smtClean="0">
                <a:latin typeface="Colibri"/>
              </a:rPr>
              <a:t>Самоникле биљке су оне биљке које никну саме  и о </a:t>
            </a:r>
          </a:p>
          <a:p>
            <a:r>
              <a:rPr lang="sr-Cyrl-RS" sz="2400" dirty="0" smtClean="0">
                <a:latin typeface="Colibri"/>
              </a:rPr>
              <a:t>		њима се човјек не брине.</a:t>
            </a:r>
            <a:endParaRPr lang="de-DE" sz="2400" dirty="0" smtClean="0">
              <a:latin typeface="Colibri"/>
            </a:endParaRPr>
          </a:p>
          <a:p>
            <a:r>
              <a:rPr lang="de-DE" sz="2400" dirty="0" smtClean="0">
                <a:latin typeface="Colibri"/>
              </a:rPr>
              <a:t>		- </a:t>
            </a:r>
            <a:r>
              <a:rPr lang="sr-Cyrl-RS" sz="2400" dirty="0" smtClean="0">
                <a:latin typeface="Colibri"/>
              </a:rPr>
              <a:t>Значај самониклих биљака се највише састоји у томе</a:t>
            </a:r>
          </a:p>
          <a:p>
            <a:r>
              <a:rPr lang="de-DE" sz="2400" dirty="0" smtClean="0">
                <a:latin typeface="Colibri"/>
              </a:rPr>
              <a:t>		</a:t>
            </a:r>
            <a:r>
              <a:rPr lang="sr-Cyrl-RS" sz="2400" dirty="0" smtClean="0">
                <a:latin typeface="Colibri"/>
              </a:rPr>
              <a:t>што их човјек користи за исхрану домаћих животиња,</a:t>
            </a:r>
          </a:p>
          <a:p>
            <a:r>
              <a:rPr lang="de-DE" sz="2400" dirty="0" smtClean="0">
                <a:latin typeface="Colibri"/>
              </a:rPr>
              <a:t>		</a:t>
            </a:r>
            <a:r>
              <a:rPr lang="sr-Cyrl-RS" sz="2400" dirty="0">
                <a:latin typeface="Colibri"/>
              </a:rPr>
              <a:t>з</a:t>
            </a:r>
            <a:r>
              <a:rPr lang="sr-Cyrl-RS" sz="2400" dirty="0" smtClean="0">
                <a:latin typeface="Colibri"/>
              </a:rPr>
              <a:t>а личну исхрану, као љековито биље и др.</a:t>
            </a:r>
            <a:endParaRPr lang="en-GB" sz="2400" dirty="0">
              <a:latin typeface="Colibri"/>
            </a:endParaRPr>
          </a:p>
        </p:txBody>
      </p:sp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/>
          <p:cNvSpPr txBox="1"/>
          <p:nvPr/>
        </p:nvSpPr>
        <p:spPr>
          <a:xfrm>
            <a:off x="0" y="56219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 smtClean="0">
                <a:latin typeface="Colibri"/>
              </a:rPr>
              <a:t>Самоникле биљке </a:t>
            </a:r>
            <a:endParaRPr lang="en-GB" sz="3600" b="1" dirty="0">
              <a:latin typeface="Colibri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0187" y="2086185"/>
            <a:ext cx="3093403" cy="1943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2175" y="2086186"/>
            <a:ext cx="3395492" cy="1943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3590" y="2086185"/>
            <a:ext cx="3237332" cy="1943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kstniOkvir 1"/>
          <p:cNvSpPr txBox="1"/>
          <p:nvPr/>
        </p:nvSpPr>
        <p:spPr>
          <a:xfrm>
            <a:off x="1051030" y="4030132"/>
            <a:ext cx="3093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600" dirty="0" smtClean="0">
                <a:latin typeface="Colibri"/>
              </a:rPr>
              <a:t>Дивља јагода</a:t>
            </a:r>
            <a:endParaRPr lang="en-GB" sz="3600" dirty="0">
              <a:latin typeface="Colibri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4765791" y="4054285"/>
            <a:ext cx="2139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600" dirty="0" smtClean="0">
                <a:latin typeface="Colibri"/>
              </a:rPr>
              <a:t>Жалфија</a:t>
            </a:r>
            <a:endParaRPr lang="en-GB" sz="3600" dirty="0">
              <a:latin typeface="Colibri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8036096" y="4030131"/>
            <a:ext cx="2276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600" dirty="0" smtClean="0">
                <a:latin typeface="Colibri"/>
              </a:rPr>
              <a:t>Маслачак</a:t>
            </a:r>
            <a:endParaRPr lang="en-GB" sz="3600" dirty="0">
              <a:latin typeface="Colibri"/>
            </a:endParaRPr>
          </a:p>
        </p:txBody>
      </p:sp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/>
          <p:cNvSpPr txBox="1"/>
          <p:nvPr/>
        </p:nvSpPr>
        <p:spPr>
          <a:xfrm>
            <a:off x="0" y="87405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latin typeface="Colibri"/>
              </a:rPr>
              <a:t>	Самоникле биљке које смо навели ( неке од њих )</a:t>
            </a:r>
          </a:p>
          <a:p>
            <a:r>
              <a:rPr lang="sr-Cyrl-RS" sz="2800" dirty="0" smtClean="0">
                <a:latin typeface="Colibri"/>
              </a:rPr>
              <a:t>	су јако корисне човјеку.</a:t>
            </a:r>
            <a:endParaRPr lang="en-GB" sz="2800" dirty="0">
              <a:latin typeface="Colibri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0" y="208428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latin typeface="Colibri"/>
              </a:rPr>
              <a:t>	</a:t>
            </a:r>
            <a:r>
              <a:rPr lang="de-DE" sz="2800" dirty="0" smtClean="0">
                <a:latin typeface="Colibri"/>
              </a:rPr>
              <a:t>- </a:t>
            </a:r>
            <a:r>
              <a:rPr lang="sr-Cyrl-RS" sz="2800" dirty="0" smtClean="0">
                <a:latin typeface="Colibri"/>
              </a:rPr>
              <a:t>Која је то непожељна самоникла биљка?</a:t>
            </a:r>
            <a:endParaRPr lang="en-GB" sz="2800" dirty="0">
              <a:latin typeface="Colibri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053" y="3232255"/>
            <a:ext cx="4260240" cy="239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niOkvir 7"/>
          <p:cNvSpPr txBox="1"/>
          <p:nvPr/>
        </p:nvSpPr>
        <p:spPr>
          <a:xfrm>
            <a:off x="6637867" y="3420533"/>
            <a:ext cx="30498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Colibri"/>
              </a:rPr>
              <a:t>- </a:t>
            </a:r>
            <a:r>
              <a:rPr lang="sr-Cyrl-RS" sz="2400" dirty="0" smtClean="0">
                <a:latin typeface="Colibri"/>
              </a:rPr>
              <a:t>Одузима храну</a:t>
            </a:r>
            <a:endParaRPr lang="de-DE" sz="2400" dirty="0" smtClean="0">
              <a:latin typeface="Colibri"/>
            </a:endParaRPr>
          </a:p>
          <a:p>
            <a:endParaRPr lang="de-DE" sz="2400" dirty="0">
              <a:latin typeface="Colibri"/>
            </a:endParaRPr>
          </a:p>
          <a:p>
            <a:r>
              <a:rPr lang="de-DE" sz="2400" dirty="0" smtClean="0">
                <a:latin typeface="Colibri"/>
              </a:rPr>
              <a:t>-</a:t>
            </a:r>
            <a:r>
              <a:rPr lang="sr-Cyrl-RS" sz="2400" dirty="0" smtClean="0">
                <a:latin typeface="Colibri"/>
              </a:rPr>
              <a:t> Одузима свјетлост</a:t>
            </a:r>
            <a:endParaRPr lang="de-DE" sz="2400" dirty="0" smtClean="0">
              <a:latin typeface="Colibri"/>
            </a:endParaRPr>
          </a:p>
          <a:p>
            <a:endParaRPr lang="de-DE" sz="2400" dirty="0">
              <a:latin typeface="Colibri"/>
            </a:endParaRPr>
          </a:p>
          <a:p>
            <a:r>
              <a:rPr lang="de-DE" sz="2400" dirty="0" smtClean="0">
                <a:latin typeface="Colibri"/>
              </a:rPr>
              <a:t>-</a:t>
            </a:r>
            <a:r>
              <a:rPr lang="sr-Cyrl-RS" sz="2400" dirty="0" smtClean="0">
                <a:latin typeface="Colibri"/>
              </a:rPr>
              <a:t> Одузима воду</a:t>
            </a:r>
            <a:endParaRPr lang="en-GB" sz="2400" dirty="0">
              <a:latin typeface="Colibri"/>
            </a:endParaRPr>
          </a:p>
        </p:txBody>
      </p:sp>
      <p:cxnSp>
        <p:nvCxnSpPr>
          <p:cNvPr id="10" name="Ravni poveznik sa strelicom 9"/>
          <p:cNvCxnSpPr/>
          <p:nvPr/>
        </p:nvCxnSpPr>
        <p:spPr>
          <a:xfrm flipV="1">
            <a:off x="5411893" y="3698240"/>
            <a:ext cx="1171787" cy="10160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Ravni poveznik sa strelicom 10"/>
          <p:cNvCxnSpPr>
            <a:endCxn id="8" idx="1"/>
          </p:cNvCxnSpPr>
          <p:nvPr/>
        </p:nvCxnSpPr>
        <p:spPr>
          <a:xfrm flipV="1">
            <a:off x="5411892" y="4390029"/>
            <a:ext cx="1225975" cy="10160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Ravni poveznik sa strelicom 12"/>
          <p:cNvCxnSpPr/>
          <p:nvPr/>
        </p:nvCxnSpPr>
        <p:spPr>
          <a:xfrm>
            <a:off x="5420362" y="5091980"/>
            <a:ext cx="1229361" cy="28662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ekstniOkvir 1"/>
          <p:cNvSpPr txBox="1"/>
          <p:nvPr/>
        </p:nvSpPr>
        <p:spPr>
          <a:xfrm>
            <a:off x="1819256" y="5567681"/>
            <a:ext cx="2950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latin typeface="Colibri"/>
              </a:rPr>
              <a:t>Коров ( амброзија )</a:t>
            </a:r>
            <a:endParaRPr lang="en-GB" sz="2400" dirty="0">
              <a:latin typeface="Colibri"/>
            </a:endParaRPr>
          </a:p>
        </p:txBody>
      </p:sp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/>
          <p:cNvSpPr txBox="1"/>
          <p:nvPr/>
        </p:nvSpPr>
        <p:spPr>
          <a:xfrm>
            <a:off x="0" y="73829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 smtClean="0">
                <a:latin typeface="Colibri"/>
              </a:rPr>
              <a:t>		</a:t>
            </a:r>
            <a:r>
              <a:rPr lang="de-DE" sz="3200" dirty="0" smtClean="0">
                <a:latin typeface="Colibri"/>
              </a:rPr>
              <a:t>- </a:t>
            </a:r>
            <a:r>
              <a:rPr lang="sr-Cyrl-RS" sz="3200" dirty="0" smtClean="0">
                <a:latin typeface="Colibri"/>
              </a:rPr>
              <a:t>Шта су гајене биљке? </a:t>
            </a:r>
            <a:endParaRPr lang="en-GB" sz="3200" dirty="0">
              <a:latin typeface="Colibri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0" y="158496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Colibri"/>
              </a:rPr>
              <a:t>		- </a:t>
            </a:r>
            <a:r>
              <a:rPr lang="sr-Cyrl-RS" sz="2800" dirty="0" smtClean="0">
                <a:latin typeface="Colibri"/>
              </a:rPr>
              <a:t>Гајене биљке су биљке којима човјек ствара услове</a:t>
            </a:r>
          </a:p>
          <a:p>
            <a:r>
              <a:rPr lang="de-DE" sz="2800" dirty="0" smtClean="0">
                <a:latin typeface="Colibri"/>
              </a:rPr>
              <a:t>		</a:t>
            </a:r>
            <a:r>
              <a:rPr lang="sr-Cyrl-RS" sz="2800" dirty="0" smtClean="0">
                <a:latin typeface="Colibri"/>
              </a:rPr>
              <a:t>за добар развој и добијање добрих плодова.</a:t>
            </a:r>
            <a:endParaRPr lang="en-GB" sz="2800" dirty="0">
              <a:latin typeface="Colibri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0" y="285157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 smtClean="0">
                <a:latin typeface="Colibri"/>
              </a:rPr>
              <a:t>		</a:t>
            </a:r>
            <a:r>
              <a:rPr lang="de-DE" sz="3200" dirty="0" smtClean="0">
                <a:latin typeface="Colibri"/>
              </a:rPr>
              <a:t>- </a:t>
            </a:r>
            <a:r>
              <a:rPr lang="sr-Cyrl-RS" sz="3200" dirty="0" smtClean="0">
                <a:latin typeface="Colibri"/>
              </a:rPr>
              <a:t>Које биљке гаји човјек?</a:t>
            </a:r>
            <a:endParaRPr lang="en-GB" sz="3200" dirty="0">
              <a:latin typeface="Colibri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0" y="3637277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/>
              <a:t>		</a:t>
            </a:r>
            <a:r>
              <a:rPr lang="de-DE" sz="2800" dirty="0" smtClean="0">
                <a:latin typeface="Colibri"/>
              </a:rPr>
              <a:t>-</a:t>
            </a:r>
            <a:r>
              <a:rPr lang="sr-Cyrl-RS" sz="2800" dirty="0" smtClean="0">
                <a:latin typeface="Colibri"/>
              </a:rPr>
              <a:t> Поврће</a:t>
            </a:r>
            <a:endParaRPr lang="de-DE" sz="2800" dirty="0" smtClean="0">
              <a:latin typeface="Colibri"/>
            </a:endParaRPr>
          </a:p>
          <a:p>
            <a:r>
              <a:rPr lang="sr-Cyrl-RS" sz="2800" dirty="0" smtClean="0">
                <a:latin typeface="Colibri"/>
              </a:rPr>
              <a:t>		</a:t>
            </a:r>
            <a:r>
              <a:rPr lang="de-DE" sz="2800" dirty="0" smtClean="0">
                <a:latin typeface="Colibri"/>
              </a:rPr>
              <a:t>-</a:t>
            </a:r>
            <a:r>
              <a:rPr lang="sr-Cyrl-RS" sz="2800" dirty="0" smtClean="0">
                <a:latin typeface="Colibri"/>
              </a:rPr>
              <a:t> Воће</a:t>
            </a:r>
            <a:endParaRPr lang="de-DE" sz="2800" dirty="0" smtClean="0">
              <a:latin typeface="Colibri"/>
            </a:endParaRPr>
          </a:p>
          <a:p>
            <a:r>
              <a:rPr lang="sr-Cyrl-RS" sz="2800" dirty="0" smtClean="0">
                <a:latin typeface="Colibri"/>
              </a:rPr>
              <a:t>		</a:t>
            </a:r>
            <a:r>
              <a:rPr lang="de-DE" sz="2800" dirty="0" smtClean="0">
                <a:latin typeface="Colibri"/>
              </a:rPr>
              <a:t>-</a:t>
            </a:r>
            <a:r>
              <a:rPr lang="sr-Cyrl-RS" sz="2800" dirty="0" smtClean="0">
                <a:latin typeface="Colibri"/>
              </a:rPr>
              <a:t> Житарице</a:t>
            </a:r>
            <a:endParaRPr lang="en-GB" sz="2800" dirty="0">
              <a:latin typeface="Colibri"/>
            </a:endParaRPr>
          </a:p>
        </p:txBody>
      </p:sp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Povratak u školu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10894916_TF02895270" id="{185A09FD-C9BA-4E57-A1A7-F28C1DFE055B}" vid="{F6D0FE0B-932E-4664-872A-7671ACC7E3FB}"/>
    </a:ext>
  </a:extLst>
</a:theme>
</file>

<file path=ppt/theme/theme2.xml><?xml version="1.0" encoding="utf-8"?>
<a:theme xmlns:a="http://schemas.openxmlformats.org/drawingml/2006/main" name="Tema sustava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Prezentacija o povratku u osnovnu školu (široki zaslon)</Template>
  <TotalTime>1123</TotalTime>
  <Words>71</Words>
  <Application>Microsoft Office PowerPoint</Application>
  <PresentationFormat>Custom</PresentationFormat>
  <Paragraphs>76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Povratak u školu 16x9</vt:lpstr>
      <vt:lpstr>ПРИРОДА И ДРУШТВО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 И ДРУШТВО</dc:title>
  <dc:creator>Barbara Čerič</dc:creator>
  <cp:lastModifiedBy>Gordana Popadic</cp:lastModifiedBy>
  <cp:revision>83</cp:revision>
  <dcterms:created xsi:type="dcterms:W3CDTF">2021-02-24T18:45:00Z</dcterms:created>
  <dcterms:modified xsi:type="dcterms:W3CDTF">2021-03-01T08:56:53Z</dcterms:modified>
</cp:coreProperties>
</file>