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8A54F-1131-4F10-9FFF-02153B57EEC1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B5EC-F0AC-4011-ACCF-E91EB89E3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B5EC-F0AC-4011-ACCF-E91EB89E3B9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r-Latn-B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C71264-D1EB-4C00-9E01-C6911D6FE546}" type="datetimeFigureOut">
              <a:rPr lang="sr-Latn-CS" smtClean="0"/>
              <a:pPr/>
              <a:t>20.3.2020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B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5D6D15-A59B-474F-AFA4-9878B9DC1E23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sz="2000" dirty="0" smtClean="0">
                <a:latin typeface="Cambria Math" pitchFamily="18" charset="0"/>
                <a:ea typeface="Cambria Math" pitchFamily="18" charset="0"/>
              </a:rPr>
              <a:t>ПОВРШИНА КРУГА И ЊЕГОВИХ ДИЈЕЛОВА</a:t>
            </a:r>
          </a:p>
          <a:p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>
                <a:latin typeface="Cambria Math" pitchFamily="18" charset="0"/>
                <a:ea typeface="Cambria Math" pitchFamily="18" charset="0"/>
              </a:rPr>
              <a:t>КРУГ</a:t>
            </a:r>
            <a:endParaRPr lang="sr-Latn-BA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Picture 3" descr="krug-bo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214686"/>
            <a:ext cx="2924173" cy="2786082"/>
          </a:xfrm>
          <a:prstGeom prst="rect">
            <a:avLst/>
          </a:prstGeom>
        </p:spPr>
      </p:pic>
      <p:pic>
        <p:nvPicPr>
          <p:cNvPr id="5" name="Picture 4" descr="desjat2.-mandala-opredeljajushchaja-cvet-dyhanij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571480"/>
            <a:ext cx="1928826" cy="1857364"/>
          </a:xfrm>
          <a:prstGeom prst="rect">
            <a:avLst/>
          </a:prstGeom>
        </p:spPr>
      </p:pic>
      <p:pic>
        <p:nvPicPr>
          <p:cNvPr id="6" name="Picture 5" descr="Raskraska_mandala_detyam_dlya_raskrashivaniya_mandaly_dlya_detey_tsvety_ornament_5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7" y="285728"/>
            <a:ext cx="1643073" cy="2000264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 smtClean="0">
                <a:latin typeface="Cambria Math" pitchFamily="18" charset="0"/>
                <a:ea typeface="Cambria Math" pitchFamily="18" charset="0"/>
              </a:rPr>
              <a:t>Вјежба:</a:t>
            </a:r>
            <a:endParaRPr lang="sr-Latn-BA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27966" cy="4572000"/>
          </a:xfrm>
        </p:spPr>
        <p:txBody>
          <a:bodyPr>
            <a:normAutofit fontScale="55000" lnSpcReduction="20000"/>
          </a:bodyPr>
          <a:lstStyle/>
          <a:p>
            <a:r>
              <a:rPr lang="sr-Cyrl-BA" sz="3800" dirty="0" smtClean="0">
                <a:latin typeface="Cambria Math" pitchFamily="18" charset="0"/>
                <a:ea typeface="Cambria Math" pitchFamily="18" charset="0"/>
              </a:rPr>
              <a:t>3. Два концентрична круга имају површине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</a:rPr>
              <a:t> P₁ = 2826 dm²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</a:rPr>
              <a:t>и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</a:rPr>
              <a:t>           P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</a:rPr>
              <a:t>₂ = 1256 dm²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sr-Latn-BA" sz="380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3800" smtClean="0">
                <a:latin typeface="Cambria Math" pitchFamily="18" charset="0"/>
                <a:ea typeface="Cambria Math" pitchFamily="18" charset="0"/>
              </a:rPr>
              <a:t>Израчунај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</a:rPr>
              <a:t>ширину кружног прстена!</a:t>
            </a:r>
          </a:p>
          <a:p>
            <a:pPr>
              <a:buNone/>
            </a:pPr>
            <a:r>
              <a:rPr lang="sr-Latn-BA" sz="3800" dirty="0" smtClean="0"/>
              <a:t>P</a:t>
            </a:r>
            <a:r>
              <a:rPr lang="en-US" sz="3800" dirty="0" smtClean="0"/>
              <a:t>p</a:t>
            </a:r>
            <a:r>
              <a:rPr lang="sr-Latn-BA" sz="3800" dirty="0" smtClean="0"/>
              <a:t>₁ = 2826 dm²                    </a:t>
            </a:r>
            <a:r>
              <a:rPr lang="sr-Latn-BA" sz="3800" dirty="0" smtClean="0"/>
              <a:t>            d </a:t>
            </a:r>
            <a:r>
              <a:rPr lang="sr-Latn-BA" sz="3800" dirty="0" smtClean="0"/>
              <a:t>= r₁ - r₂  </a:t>
            </a:r>
          </a:p>
          <a:p>
            <a:pPr>
              <a:buNone/>
            </a:pPr>
            <a:r>
              <a:rPr lang="sr-Latn-BA" sz="3800" u="sng" dirty="0" smtClean="0"/>
              <a:t>P</a:t>
            </a:r>
            <a:r>
              <a:rPr lang="en-US" sz="3800" u="sng" dirty="0" smtClean="0"/>
              <a:t>p</a:t>
            </a:r>
            <a:r>
              <a:rPr lang="sr-Latn-BA" sz="3800" u="sng" dirty="0" smtClean="0"/>
              <a:t>₂ = 1256 dm²</a:t>
            </a:r>
            <a:r>
              <a:rPr lang="sr-Latn-BA" sz="3800" dirty="0" smtClean="0"/>
              <a:t>                  </a:t>
            </a:r>
            <a:r>
              <a:rPr lang="sr-Latn-BA" sz="3800" dirty="0" smtClean="0"/>
              <a:t>              </a:t>
            </a:r>
            <a:r>
              <a:rPr lang="sr-Latn-BA" sz="3800" dirty="0" smtClean="0"/>
              <a:t>r₁²=P</a:t>
            </a:r>
            <a:r>
              <a:rPr lang="en-US" sz="3800" dirty="0" smtClean="0"/>
              <a:t>p</a:t>
            </a:r>
            <a:r>
              <a:rPr lang="sr-Latn-BA" sz="3800" dirty="0" smtClean="0"/>
              <a:t>₁ : </a:t>
            </a:r>
            <a:r>
              <a:rPr lang="el-GR" sz="3800" dirty="0" smtClean="0">
                <a:latin typeface="Calibri"/>
                <a:cs typeface="Calibri"/>
              </a:rPr>
              <a:t>π</a:t>
            </a:r>
            <a:r>
              <a:rPr lang="sr-Latn-BA" sz="3800" dirty="0" smtClean="0">
                <a:latin typeface="Calibri"/>
                <a:ea typeface="Cambria Math"/>
                <a:cs typeface="Calibri"/>
              </a:rPr>
              <a:t>⟹</a:t>
            </a:r>
            <a:r>
              <a:rPr lang="sr-Latn-BA" sz="3800" dirty="0" smtClean="0">
                <a:latin typeface="Calibri"/>
                <a:cs typeface="Calibri"/>
              </a:rPr>
              <a:t>r₁ = 30cm</a:t>
            </a:r>
            <a:endParaRPr lang="sr-Latn-BA" sz="3800" u="sng" dirty="0" smtClean="0"/>
          </a:p>
          <a:p>
            <a:pPr>
              <a:buNone/>
            </a:pPr>
            <a:r>
              <a:rPr lang="sr-Latn-BA" sz="3800" dirty="0" smtClean="0"/>
              <a:t>d = ?                                   </a:t>
            </a:r>
            <a:r>
              <a:rPr lang="sr-Latn-BA" sz="3800" dirty="0" smtClean="0"/>
              <a:t>             </a:t>
            </a:r>
            <a:r>
              <a:rPr lang="en-US" sz="3800" dirty="0" smtClean="0"/>
              <a:t> </a:t>
            </a:r>
            <a:r>
              <a:rPr lang="sr-Latn-BA" sz="3800" dirty="0" smtClean="0"/>
              <a:t>r₂²=P</a:t>
            </a:r>
            <a:r>
              <a:rPr lang="en-US" sz="3800" dirty="0" smtClean="0"/>
              <a:t>p</a:t>
            </a:r>
            <a:r>
              <a:rPr lang="sr-Latn-BA" sz="3800" dirty="0" smtClean="0"/>
              <a:t>₂ : </a:t>
            </a:r>
            <a:r>
              <a:rPr lang="el-GR" sz="3800" dirty="0" smtClean="0">
                <a:latin typeface="Calibri"/>
                <a:cs typeface="Calibri"/>
              </a:rPr>
              <a:t>π</a:t>
            </a:r>
            <a:r>
              <a:rPr lang="sr-Latn-BA" sz="3800" dirty="0" smtClean="0">
                <a:latin typeface="Calibri"/>
                <a:ea typeface="Cambria Math"/>
                <a:cs typeface="Calibri"/>
              </a:rPr>
              <a:t>⟹</a:t>
            </a:r>
            <a:r>
              <a:rPr lang="sr-Latn-BA" sz="3800" dirty="0" smtClean="0">
                <a:latin typeface="Calibri"/>
                <a:cs typeface="Calibri"/>
              </a:rPr>
              <a:t>r₂ = 20 cm, </a:t>
            </a:r>
            <a:r>
              <a:rPr lang="sr-Latn-BA" sz="3800" b="1" dirty="0" smtClean="0">
                <a:solidFill>
                  <a:srgbClr val="C00000"/>
                </a:solidFill>
                <a:latin typeface="Calibri"/>
                <a:cs typeface="Calibri"/>
              </a:rPr>
              <a:t>d=10cm</a:t>
            </a:r>
            <a:endParaRPr lang="sr-Latn-BA" sz="3800" dirty="0" smtClean="0"/>
          </a:p>
          <a:p>
            <a:r>
              <a:rPr lang="sr-Cyrl-BA" sz="3800" dirty="0" smtClean="0">
                <a:latin typeface="Cambria Math" pitchFamily="18" charset="0"/>
                <a:ea typeface="Cambria Math" pitchFamily="18" charset="0"/>
              </a:rPr>
              <a:t>4. Израчунај површину шрафираног лика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! </a:t>
            </a:r>
          </a:p>
          <a:p>
            <a:pPr>
              <a:buNone/>
            </a:pPr>
            <a:r>
              <a:rPr lang="sr-Cyrl-BA" sz="3800" dirty="0" smtClean="0">
                <a:latin typeface="Cambria Math" pitchFamily="18" charset="0"/>
                <a:ea typeface="Cambria Math" pitchFamily="18" charset="0"/>
              </a:rPr>
              <a:t>                         </a:t>
            </a:r>
            <a:r>
              <a:rPr lang="en-US" sz="3800" dirty="0" smtClean="0">
                <a:latin typeface="Cambria Math" pitchFamily="18" charset="0"/>
                <a:ea typeface="Cambria Math" pitchFamily="18" charset="0"/>
                <a:cs typeface="Calibri"/>
              </a:rPr>
              <a:t>a 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= 2cm</a:t>
            </a:r>
          </a:p>
          <a:p>
            <a:pPr>
              <a:buNone/>
            </a:pPr>
            <a:r>
              <a:rPr lang="sr-Latn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                         P₁-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површин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a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круга са 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r₁ = 2cm</a:t>
            </a:r>
          </a:p>
          <a:p>
            <a:pPr>
              <a:buNone/>
            </a:pPr>
            <a:r>
              <a:rPr lang="sr-Latn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                        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Р₂-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површин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a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круга са 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r₂ =     r₁ = 1 cm</a:t>
            </a:r>
          </a:p>
          <a:p>
            <a:pPr>
              <a:buNone/>
            </a:pPr>
            <a:r>
              <a:rPr lang="sr-Latn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                          P-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површина </a:t>
            </a:r>
            <a:r>
              <a:rPr lang="sr-Cyrl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лика</a:t>
            </a:r>
            <a:endParaRPr lang="en-US" sz="3800" dirty="0" smtClean="0">
              <a:latin typeface="Cambria Math" pitchFamily="18" charset="0"/>
              <a:ea typeface="Cambria Math" pitchFamily="18" charset="0"/>
              <a:cs typeface="Calibri"/>
            </a:endParaRPr>
          </a:p>
          <a:p>
            <a:pPr>
              <a:buNone/>
            </a:pPr>
            <a:r>
              <a:rPr lang="en-US" sz="3800" dirty="0" smtClean="0">
                <a:latin typeface="Cambria Math" pitchFamily="18" charset="0"/>
                <a:ea typeface="Cambria Math" pitchFamily="18" charset="0"/>
                <a:cs typeface="Calibri"/>
              </a:rPr>
              <a:t> </a:t>
            </a:r>
            <a:r>
              <a:rPr lang="en-US" sz="3800" dirty="0" smtClean="0">
                <a:latin typeface="Cambria Math" pitchFamily="18" charset="0"/>
                <a:ea typeface="Cambria Math" pitchFamily="18" charset="0"/>
                <a:cs typeface="Calibri"/>
              </a:rPr>
              <a:t>                         P</a:t>
            </a:r>
            <a:r>
              <a:rPr lang="sr-Latn-BA" sz="3800" dirty="0" smtClean="0">
                <a:latin typeface="Cambria Math" pitchFamily="18" charset="0"/>
                <a:ea typeface="Cambria Math" pitchFamily="18" charset="0"/>
                <a:cs typeface="Calibri"/>
              </a:rPr>
              <a:t>=  P₁ -  P₂=  r₁²</a:t>
            </a:r>
            <a:r>
              <a:rPr lang="el-GR" sz="38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3800" dirty="0" smtClean="0">
                <a:latin typeface="Calibri"/>
                <a:ea typeface="Cambria Math" pitchFamily="18" charset="0"/>
                <a:cs typeface="Calibri"/>
              </a:rPr>
              <a:t>  -   r₂²</a:t>
            </a:r>
            <a:r>
              <a:rPr lang="el-GR" sz="38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3800" dirty="0" smtClean="0">
                <a:latin typeface="Calibri"/>
                <a:ea typeface="Cambria Math" pitchFamily="18" charset="0"/>
                <a:cs typeface="Calibri"/>
              </a:rPr>
              <a:t> =   </a:t>
            </a:r>
            <a:r>
              <a:rPr lang="sr-Cyrl-BA" sz="3800" dirty="0" smtClean="0">
                <a:latin typeface="Calibri"/>
                <a:ea typeface="Cambria Math" pitchFamily="18" charset="0"/>
                <a:cs typeface="Calibri"/>
              </a:rPr>
              <a:t>4</a:t>
            </a:r>
            <a:r>
              <a:rPr lang="el-GR" sz="38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3800" dirty="0" smtClean="0">
                <a:latin typeface="Calibri"/>
                <a:ea typeface="Cambria Math" pitchFamily="18" charset="0"/>
                <a:cs typeface="Calibri"/>
              </a:rPr>
              <a:t> -   </a:t>
            </a:r>
            <a:r>
              <a:rPr lang="el-GR" sz="38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3800" dirty="0" smtClean="0">
                <a:latin typeface="Calibri"/>
                <a:ea typeface="Cambria Math" pitchFamily="18" charset="0"/>
                <a:cs typeface="Calibri"/>
              </a:rPr>
              <a:t> = </a:t>
            </a:r>
            <a:r>
              <a:rPr lang="el-GR" sz="38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3800" dirty="0" smtClean="0">
                <a:latin typeface="Calibri"/>
                <a:ea typeface="Cambria Math" pitchFamily="18" charset="0"/>
                <a:cs typeface="Calibri"/>
              </a:rPr>
              <a:t> -    </a:t>
            </a:r>
            <a:r>
              <a:rPr lang="el-GR" sz="38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3800" dirty="0" smtClean="0">
                <a:latin typeface="Calibri"/>
                <a:ea typeface="Cambria Math" pitchFamily="18" charset="0"/>
                <a:cs typeface="Calibri"/>
              </a:rPr>
              <a:t> =    </a:t>
            </a:r>
            <a:r>
              <a:rPr lang="el-GR" sz="38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3800" dirty="0" smtClean="0">
                <a:latin typeface="Calibri"/>
                <a:ea typeface="Cambria Math" pitchFamily="18" charset="0"/>
                <a:cs typeface="Calibri"/>
              </a:rPr>
              <a:t> cm²</a:t>
            </a:r>
            <a:endParaRPr lang="sr-Cyrl-BA" sz="3800" dirty="0" smtClean="0">
              <a:latin typeface="Cambria Math" pitchFamily="18" charset="0"/>
              <a:ea typeface="Cambria Math" pitchFamily="18" charset="0"/>
              <a:cs typeface="Calibri"/>
            </a:endParaRPr>
          </a:p>
          <a:p>
            <a:pPr>
              <a:buNone/>
            </a:pPr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                        </a:t>
            </a:r>
          </a:p>
          <a:p>
            <a:pPr>
              <a:buNone/>
            </a:pP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                                  </a:t>
            </a:r>
            <a:endParaRPr lang="sr-Latn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   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                            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                              </a:t>
            </a:r>
          </a:p>
          <a:p>
            <a:pPr>
              <a:buNone/>
            </a:pPr>
            <a:endParaRPr lang="sr-Latn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Cyrl-BA" dirty="0" smtClean="0"/>
          </a:p>
        </p:txBody>
      </p:sp>
      <p:pic>
        <p:nvPicPr>
          <p:cNvPr id="4" name="Picture 3" descr="pr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071678"/>
            <a:ext cx="1214446" cy="1000132"/>
          </a:xfrm>
          <a:prstGeom prst="rect">
            <a:avLst/>
          </a:prstGeom>
        </p:spPr>
      </p:pic>
      <p:pic>
        <p:nvPicPr>
          <p:cNvPr id="6" name="Picture 5" descr="ku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00438"/>
            <a:ext cx="1409897" cy="1609950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643446"/>
            <a:ext cx="103585" cy="41433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000504"/>
            <a:ext cx="103585" cy="41433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643446"/>
            <a:ext cx="103585" cy="414338"/>
          </a:xfrm>
          <a:prstGeom prst="rect">
            <a:avLst/>
          </a:prstGeom>
          <a:noFill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643446"/>
            <a:ext cx="103585" cy="414338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643446"/>
            <a:ext cx="103585" cy="414338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643446"/>
            <a:ext cx="103585" cy="414338"/>
          </a:xfrm>
          <a:prstGeom prst="rect">
            <a:avLst/>
          </a:prstGeom>
          <a:noFill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4643446"/>
            <a:ext cx="103585" cy="414338"/>
          </a:xfrm>
          <a:prstGeom prst="rect">
            <a:avLst/>
          </a:prstGeom>
          <a:noFill/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643446"/>
            <a:ext cx="103585" cy="414338"/>
          </a:xfrm>
          <a:prstGeom prst="rect">
            <a:avLst/>
          </a:prstGeom>
          <a:noFill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643446"/>
            <a:ext cx="103585" cy="4143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200" dirty="0" smtClean="0">
                <a:latin typeface="Cambria Math" pitchFamily="18" charset="0"/>
                <a:ea typeface="Cambria Math" pitchFamily="18" charset="0"/>
              </a:rPr>
              <a:t>Извођење формуле за површину круга:</a:t>
            </a:r>
            <a:endParaRPr lang="sr-Latn-BA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Нека је дат круг као на слици...</a:t>
            </a:r>
          </a:p>
          <a:p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    Ако бисмо поступак поновили, дијелећи круг на више једнаких дијелова, добили бисмо:</a:t>
            </a:r>
          </a:p>
          <a:p>
            <a:pPr>
              <a:buNone/>
            </a:pPr>
            <a:endParaRPr lang="sr-Latn-BA" sz="2400" dirty="0"/>
          </a:p>
        </p:txBody>
      </p:sp>
      <p:pic>
        <p:nvPicPr>
          <p:cNvPr id="4" name="Picture 3" descr="ifg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000240"/>
            <a:ext cx="5072098" cy="1857388"/>
          </a:xfrm>
          <a:prstGeom prst="rect">
            <a:avLst/>
          </a:prstGeom>
        </p:spPr>
      </p:pic>
      <p:pic>
        <p:nvPicPr>
          <p:cNvPr id="5" name="Picture 4" descr="kg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4572008"/>
            <a:ext cx="4357718" cy="1590897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Користећи закључак и формулу за површину правоугаоника имамо: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P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= a 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∙  b ,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знамо: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a=  O, b= r</a:t>
            </a: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                                                      P =  O ∙ r, 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знамо: О = 2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r</a:t>
            </a:r>
            <a:r>
              <a:rPr lang="el-GR" sz="2400" dirty="0" smtClean="0">
                <a:latin typeface="Cambria Math" pitchFamily="18" charset="0"/>
                <a:ea typeface="Cambria Math" pitchFamily="18" charset="0"/>
                <a:cs typeface="Calibri"/>
              </a:rPr>
              <a:t>π</a:t>
            </a:r>
            <a:endParaRPr lang="sr-Latn-BA" sz="2400" dirty="0" smtClean="0">
              <a:latin typeface="Cambria Math" pitchFamily="18" charset="0"/>
              <a:ea typeface="Cambria Math" pitchFamily="18" charset="0"/>
              <a:cs typeface="Calibri"/>
            </a:endParaRP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                                                      P = r ∙ </a:t>
            </a:r>
            <a:r>
              <a:rPr lang="el-GR" sz="2400" dirty="0" smtClean="0">
                <a:latin typeface="Cambria Math" pitchFamily="18" charset="0"/>
                <a:ea typeface="Cambria Math" pitchFamily="18" charset="0"/>
                <a:cs typeface="Calibri"/>
              </a:rPr>
              <a:t>π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  ∙ r,     </a:t>
            </a: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                                                                                    </a:t>
            </a:r>
            <a:r>
              <a:rPr lang="sr-Latn-B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Calibri"/>
              </a:rPr>
              <a:t>P = r²</a:t>
            </a:r>
            <a:r>
              <a:rPr lang="el-G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Calibri"/>
              </a:rPr>
              <a:t>π</a:t>
            </a:r>
            <a:endParaRPr lang="sr-Cyrl-BA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endParaRPr lang="sr-Cyrl-BA" sz="2400" dirty="0" smtClean="0"/>
          </a:p>
          <a:p>
            <a:endParaRPr lang="sr-Cyrl-BA" sz="2400" dirty="0" smtClean="0"/>
          </a:p>
          <a:p>
            <a:endParaRPr lang="sr-Cyrl-BA" sz="2400" dirty="0" smtClean="0"/>
          </a:p>
          <a:p>
            <a:endParaRPr lang="sr-Cyrl-BA" sz="2400" dirty="0" smtClean="0"/>
          </a:p>
          <a:p>
            <a:pPr algn="r">
              <a:buNone/>
            </a:pPr>
            <a:endParaRPr lang="sr-Cyrl-BA" sz="2400" dirty="0" smtClean="0"/>
          </a:p>
        </p:txBody>
      </p:sp>
      <p:sp>
        <p:nvSpPr>
          <p:cNvPr id="15" name="Cloud Callout 14"/>
          <p:cNvSpPr/>
          <p:nvPr/>
        </p:nvSpPr>
        <p:spPr>
          <a:xfrm>
            <a:off x="1500166" y="4286256"/>
            <a:ext cx="3000396" cy="1928826"/>
          </a:xfrm>
          <a:prstGeom prst="cloudCallout">
            <a:avLst>
              <a:gd name="adj1" fmla="val 97549"/>
              <a:gd name="adj2" fmla="val -9127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“Сјећам се к0 јуче, рек</a:t>
            </a:r>
            <a:r>
              <a:rPr lang="sr-Latn-BA" dirty="0" smtClean="0">
                <a:solidFill>
                  <a:schemeClr val="tx1"/>
                </a:solidFill>
              </a:rPr>
              <a:t>’</a:t>
            </a:r>
            <a:r>
              <a:rPr lang="sr-Cyrl-BA" dirty="0" smtClean="0">
                <a:solidFill>
                  <a:schemeClr val="tx1"/>
                </a:solidFill>
              </a:rPr>
              <a:t>о си ми ти, површина круга је ер на квадрат пи”</a:t>
            </a:r>
            <a:endParaRPr lang="sr-Latn-BA" dirty="0">
              <a:solidFill>
                <a:schemeClr val="tx1"/>
              </a:solidFill>
            </a:endParaRPr>
          </a:p>
        </p:txBody>
      </p:sp>
      <p:pic>
        <p:nvPicPr>
          <p:cNvPr id="16" name="Picture 15" descr="ucen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1428760" cy="1357322"/>
          </a:xfrm>
          <a:prstGeom prst="rect">
            <a:avLst/>
          </a:prstGeom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428868"/>
            <a:ext cx="76200" cy="34290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000240"/>
            <a:ext cx="76200" cy="342900"/>
          </a:xfrm>
          <a:prstGeom prst="rect">
            <a:avLst/>
          </a:prstGeom>
          <a:noFill/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3429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BA" dirty="0" smtClean="0">
                <a:latin typeface="Cambria Math" pitchFamily="18" charset="0"/>
                <a:ea typeface="Cambria Math" pitchFamily="18" charset="0"/>
              </a:rPr>
              <a:t>Примјер 1)</a:t>
            </a:r>
            <a:endParaRPr lang="sr-Latn-B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Колика је површина круга пречника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8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cm?</a:t>
            </a:r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u="sng" dirty="0" smtClean="0">
                <a:latin typeface="Cambria Math" pitchFamily="18" charset="0"/>
                <a:ea typeface="Cambria Math" pitchFamily="18" charset="0"/>
              </a:rPr>
              <a:t>R = 8cm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                    P = r²</a:t>
            </a:r>
            <a:r>
              <a:rPr lang="el-GR" sz="2400" dirty="0" smtClean="0">
                <a:latin typeface="Calibri"/>
                <a:ea typeface="Cambria Math" pitchFamily="18" charset="0"/>
                <a:cs typeface="Calibri"/>
              </a:rPr>
              <a:t>π</a:t>
            </a:r>
            <a:endParaRPr lang="sr-Latn-BA" sz="2400" u="sng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P = ?                           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из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R = 8 cm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имамо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r = 4cm</a:t>
            </a: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                                    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уврштавањем:  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P = 4²</a:t>
            </a:r>
            <a:r>
              <a:rPr lang="sr-Latn-BA" sz="2400" dirty="0" smtClean="0">
                <a:latin typeface="Calibri"/>
                <a:ea typeface="Cambria Math" pitchFamily="18" charset="0"/>
                <a:cs typeface="Calibri"/>
              </a:rPr>
              <a:t>∙ </a:t>
            </a:r>
            <a:r>
              <a:rPr lang="el-GR" sz="2400" dirty="0" smtClean="0">
                <a:latin typeface="Calibri"/>
                <a:ea typeface="Cambria Math" pitchFamily="18" charset="0"/>
                <a:cs typeface="Calibri"/>
              </a:rPr>
              <a:t>π</a:t>
            </a:r>
            <a:endParaRPr lang="sr-Latn-BA" sz="2400" dirty="0" smtClean="0">
              <a:latin typeface="Calibri"/>
              <a:ea typeface="Cambria Math" pitchFamily="18" charset="0"/>
              <a:cs typeface="Calibri"/>
            </a:endParaRPr>
          </a:p>
          <a:p>
            <a:pPr>
              <a:buNone/>
            </a:pPr>
            <a:r>
              <a:rPr lang="sr-Latn-BA" sz="2400" dirty="0" smtClean="0">
                <a:latin typeface="Calibri"/>
                <a:ea typeface="Cambria Math" pitchFamily="18" charset="0"/>
                <a:cs typeface="Calibri"/>
              </a:rPr>
              <a:t>                                                                       </a:t>
            </a:r>
            <a:r>
              <a:rPr lang="sr-Latn-BA" sz="2400" dirty="0" smtClean="0">
                <a:solidFill>
                  <a:srgbClr val="C00000"/>
                </a:solidFill>
                <a:latin typeface="Calibri"/>
                <a:ea typeface="Cambria Math" pitchFamily="18" charset="0"/>
                <a:cs typeface="Calibri"/>
              </a:rPr>
              <a:t>P = 16</a:t>
            </a:r>
            <a:r>
              <a:rPr lang="el-GR" sz="2400" dirty="0" smtClean="0">
                <a:solidFill>
                  <a:srgbClr val="C00000"/>
                </a:solidFill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2400" dirty="0" smtClean="0">
                <a:solidFill>
                  <a:srgbClr val="C00000"/>
                </a:solidFill>
                <a:latin typeface="Calibri"/>
                <a:ea typeface="Cambria Math" pitchFamily="18" charset="0"/>
                <a:cs typeface="Calibri"/>
              </a:rPr>
              <a:t> cm²</a:t>
            </a:r>
          </a:p>
          <a:p>
            <a:pPr>
              <a:buNone/>
            </a:pPr>
            <a:r>
              <a:rPr lang="sr-Cyrl-BA" sz="2400" smtClean="0">
                <a:latin typeface="Cambria Math" pitchFamily="18" charset="0"/>
                <a:ea typeface="Cambria Math" pitchFamily="18" charset="0"/>
                <a:cs typeface="Calibri"/>
              </a:rPr>
              <a:t>Детаљнији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рачун добијеш </a:t>
            </a:r>
            <a:r>
              <a:rPr lang="sr-Cyrl-BA" sz="2400" smtClean="0">
                <a:latin typeface="Cambria Math" pitchFamily="18" charset="0"/>
                <a:ea typeface="Cambria Math" pitchFamily="18" charset="0"/>
                <a:cs typeface="Calibri"/>
              </a:rPr>
              <a:t>уврштавањем  </a:t>
            </a:r>
            <a:r>
              <a:rPr lang="el-GR" sz="2400" smtClean="0">
                <a:latin typeface="Cambria Math" pitchFamily="18" charset="0"/>
                <a:ea typeface="Cambria Math" pitchFamily="18" charset="0"/>
                <a:cs typeface="Calibri"/>
              </a:rPr>
              <a:t>π</a:t>
            </a:r>
            <a:r>
              <a:rPr lang="el-GR" sz="2400" dirty="0" smtClean="0">
                <a:latin typeface="Cambria Math" pitchFamily="18" charset="0"/>
                <a:ea typeface="Cambria Math" pitchFamily="18" charset="0"/>
                <a:cs typeface="Calibri"/>
              </a:rPr>
              <a:t>≈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3, 14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.</a:t>
            </a:r>
            <a:endParaRPr lang="sr-Cyrl-BA" sz="2400" dirty="0" smtClean="0">
              <a:latin typeface="Cambria Math" pitchFamily="18" charset="0"/>
              <a:ea typeface="Cambria Math" pitchFamily="18" charset="0"/>
              <a:cs typeface="Calibri"/>
            </a:endParaRPr>
          </a:p>
          <a:p>
            <a:pPr>
              <a:buNone/>
            </a:pPr>
            <a:r>
              <a:rPr lang="sr-Cyrl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                                         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P ≈ 16 ∙ 3,14</a:t>
            </a:r>
          </a:p>
          <a:p>
            <a:pPr>
              <a:buNone/>
            </a:pPr>
            <a:r>
              <a:rPr lang="sr-Latn-BA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Calibri"/>
              </a:rPr>
              <a:t>                                          P ≈ 50, 24 cm²</a:t>
            </a:r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Latn-BA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Рачунање површине кружног исјечка и кружног прстена:</a:t>
            </a:r>
            <a:endParaRPr lang="sr-Latn-BA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Кружни исјечак је</a:t>
            </a:r>
            <a:r>
              <a:rPr lang="sr-Latn-BA" sz="2400" dirty="0" smtClean="0"/>
              <a:t> </a:t>
            </a:r>
            <a:r>
              <a:rPr lang="sr-Cyrl-BA" sz="2400" dirty="0" smtClean="0"/>
              <a:t>дио круга ограничен</a:t>
            </a:r>
          </a:p>
          <a:p>
            <a:pPr>
              <a:buNone/>
            </a:pPr>
            <a:r>
              <a:rPr lang="sr-Cyrl-BA" sz="2400" dirty="0" smtClean="0"/>
              <a:t>    кружним луком и са два полупречника.</a:t>
            </a:r>
          </a:p>
          <a:p>
            <a:pPr>
              <a:buNone/>
            </a:pPr>
            <a:r>
              <a:rPr lang="sr-Cyrl-BA" sz="2800" dirty="0" smtClean="0"/>
              <a:t>                      </a:t>
            </a:r>
            <a:r>
              <a:rPr lang="sr-Cyrl-BA" sz="2400" dirty="0" smtClean="0"/>
              <a:t>Површина кружног исјечка је:</a:t>
            </a:r>
          </a:p>
          <a:p>
            <a:pPr>
              <a:buNone/>
            </a:pP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sr-Latn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sr-Latn-B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B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ᵢ</a:t>
            </a:r>
            <a:r>
              <a:rPr lang="sr-Latn-B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      </a:t>
            </a:r>
            <a:r>
              <a:rPr lang="sr-Cyrl-BA" sz="2400" dirty="0" smtClean="0"/>
              <a:t>или:  </a:t>
            </a:r>
            <a:r>
              <a:rPr lang="sr-Latn-B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P</a:t>
            </a:r>
            <a:r>
              <a:rPr lang="sr-Latn-B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ᵢ</a:t>
            </a:r>
            <a:r>
              <a:rPr lang="sr-Latn-B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=</a:t>
            </a:r>
            <a:endParaRPr lang="sr-Cyrl-BA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endParaRPr lang="sr-Latn-BA" sz="2800" dirty="0" smtClean="0"/>
          </a:p>
          <a:p>
            <a:r>
              <a:rPr lang="sr-Cyrl-BA" sz="2400" dirty="0" smtClean="0"/>
              <a:t>Кружни прстен је дио равни ограничен са два концентрична круга.</a:t>
            </a:r>
          </a:p>
          <a:p>
            <a:pPr>
              <a:buNone/>
            </a:pPr>
            <a:r>
              <a:rPr lang="sr-Cyrl-BA" sz="2400" dirty="0" smtClean="0"/>
              <a:t>                          Површина кружног прстена је: </a:t>
            </a:r>
          </a:p>
          <a:p>
            <a:pPr>
              <a:buNone/>
            </a:pP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                                           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p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= (r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Calibri"/>
              </a:rPr>
              <a:t>₂² - r₁²) ∙ </a:t>
            </a:r>
            <a:r>
              <a:rPr lang="el-G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Calibri"/>
              </a:rPr>
              <a:t>π</a:t>
            </a:r>
            <a:r>
              <a:rPr lang="sr-Cyrl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                                      </a:t>
            </a:r>
          </a:p>
        </p:txBody>
      </p:sp>
      <p:pic>
        <p:nvPicPr>
          <p:cNvPr id="4" name="Picture 3" descr="depositphotos_49539389-stock-photo-pizza-cut-into-sli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357298"/>
            <a:ext cx="1571636" cy="1285884"/>
          </a:xfrm>
          <a:prstGeom prst="rect">
            <a:avLst/>
          </a:prstGeom>
        </p:spPr>
      </p:pic>
      <p:pic>
        <p:nvPicPr>
          <p:cNvPr id="5" name="Picture 4" descr="g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4929198"/>
            <a:ext cx="1500198" cy="1285884"/>
          </a:xfrm>
          <a:prstGeom prst="rect">
            <a:avLst/>
          </a:prstGeom>
        </p:spPr>
      </p:pic>
      <p:pic>
        <p:nvPicPr>
          <p:cNvPr id="6" name="Picture 5" descr="lu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2428868"/>
            <a:ext cx="1428950" cy="1362265"/>
          </a:xfrm>
          <a:prstGeom prst="rect">
            <a:avLst/>
          </a:prstGeom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prs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4714884"/>
            <a:ext cx="1428950" cy="1362265"/>
          </a:xfrm>
          <a:prstGeom prst="rect">
            <a:avLst/>
          </a:prstGeom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928935"/>
            <a:ext cx="428628" cy="571504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883267"/>
            <a:ext cx="500066" cy="545733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r-Cyrl-BA" sz="3600" dirty="0" smtClean="0"/>
              <a:t/>
            </a:r>
            <a:br>
              <a:rPr lang="sr-Cyrl-BA" sz="3600" dirty="0" smtClean="0"/>
            </a:br>
            <a:r>
              <a:rPr lang="sr-Cyrl-BA" sz="3600" dirty="0" smtClean="0">
                <a:latin typeface="Cambria Math" pitchFamily="18" charset="0"/>
                <a:ea typeface="Cambria Math" pitchFamily="18" charset="0"/>
              </a:rPr>
              <a:t>Примјер 2)</a:t>
            </a:r>
            <a:endParaRPr lang="sr-Latn-B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Cyrl-BA" sz="2400" dirty="0" smtClean="0"/>
              <a:t>   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Израчунај површину кружног исјечка који у кругу пречника 12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cm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одређује централни угао од 80°.</a:t>
            </a:r>
          </a:p>
          <a:p>
            <a:pPr>
              <a:buNone/>
            </a:pPr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R = 12cm                  P</a:t>
            </a:r>
            <a:r>
              <a:rPr lang="sr-Latn-BA" sz="2400" dirty="0" smtClean="0">
                <a:latin typeface="Cambria Math"/>
                <a:ea typeface="Cambria Math"/>
              </a:rPr>
              <a:t>ᵢ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= </a:t>
            </a:r>
          </a:p>
          <a:p>
            <a:pPr>
              <a:buNone/>
            </a:pPr>
            <a:r>
              <a:rPr lang="sr-Latn-BA" sz="2400" u="sng" dirty="0" smtClean="0">
                <a:latin typeface="Cambria Math" pitchFamily="18" charset="0"/>
                <a:ea typeface="Cambria Math" pitchFamily="18" charset="0"/>
              </a:rPr>
              <a:t>α = 80</a:t>
            </a:r>
            <a:r>
              <a:rPr lang="sr-Latn-BA" sz="2400" u="sng" smtClean="0">
                <a:latin typeface="Cambria Math" pitchFamily="18" charset="0"/>
                <a:ea typeface="Cambria Math" pitchFamily="18" charset="0"/>
              </a:rPr>
              <a:t>°</a:t>
            </a:r>
            <a:r>
              <a:rPr lang="sr-Latn-BA" sz="2400" smtClean="0">
                <a:latin typeface="Cambria Math" pitchFamily="18" charset="0"/>
                <a:ea typeface="Cambria Math" pitchFamily="18" charset="0"/>
              </a:rPr>
              <a:t>                      P</a:t>
            </a:r>
            <a:r>
              <a:rPr lang="sr-Latn-BA" sz="2400" smtClean="0">
                <a:latin typeface="Cambria Math"/>
                <a:ea typeface="Cambria Math"/>
              </a:rPr>
              <a:t>ᵢ</a:t>
            </a:r>
            <a:r>
              <a:rPr lang="sr-Latn-BA" sz="2400" smtClean="0">
                <a:latin typeface="Cambria Math" pitchFamily="18" charset="0"/>
                <a:ea typeface="Cambria Math" pitchFamily="18" charset="0"/>
              </a:rPr>
              <a:t>≈                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≈ </a:t>
            </a:r>
            <a:r>
              <a:rPr lang="sr-Latn-BA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25, 12cm² </a:t>
            </a:r>
            <a:endParaRPr lang="en-US" sz="24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sr-Latn-BA" sz="2400" dirty="0" smtClean="0">
                <a:latin typeface="Cambria Math"/>
                <a:ea typeface="Cambria Math"/>
              </a:rPr>
              <a:t>ᵢ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= ?</a:t>
            </a:r>
            <a:endParaRPr lang="sr-Latn-BA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786058"/>
            <a:ext cx="429302" cy="433388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5" y="3286124"/>
            <a:ext cx="1044575" cy="42862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BA" dirty="0" smtClean="0">
                <a:latin typeface="Cambria Math" pitchFamily="18" charset="0"/>
                <a:ea typeface="Cambria Math" pitchFamily="18" charset="0"/>
              </a:rPr>
              <a:t>Примјер 3)</a:t>
            </a:r>
            <a:endParaRPr lang="sr-Latn-BA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/>
              <a:t>   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Израчунај површину кружног прстена ако су полупречници концентричних кругова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8 cm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и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5 cm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None/>
            </a:pPr>
            <a:endParaRPr lang="sr-Latn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r₁ = 8 cm                P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= (r₁² - r₂²)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∙ </a:t>
            </a:r>
            <a:r>
              <a:rPr lang="el-GR" sz="2400" dirty="0" smtClean="0">
                <a:latin typeface="Cambria Math" pitchFamily="18" charset="0"/>
                <a:ea typeface="Cambria Math" pitchFamily="18" charset="0"/>
                <a:cs typeface="Calibri"/>
              </a:rPr>
              <a:t>π</a:t>
            </a:r>
            <a:endParaRPr lang="sr-Latn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u="sng" dirty="0" smtClean="0">
                <a:latin typeface="Cambria Math" pitchFamily="18" charset="0"/>
                <a:ea typeface="Cambria Math" pitchFamily="18" charset="0"/>
              </a:rPr>
              <a:t>r₂ = 5 cm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               P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≈ (64 – 25 )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  <a:cs typeface="Calibri"/>
              </a:rPr>
              <a:t>∙ 3,14</a:t>
            </a:r>
            <a:endParaRPr lang="sr-Latn-BA" sz="2400" u="sng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= ?                          </a:t>
            </a:r>
            <a:r>
              <a:rPr lang="sr-Latn-BA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1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sr-Latn-BA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≈ 122, 46 cm²</a:t>
            </a:r>
          </a:p>
          <a:p>
            <a:pPr>
              <a:buNone/>
            </a:pPr>
            <a:endParaRPr lang="sr-Latn-BA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Уџбеник, лекција: “Површина круга и његових дијелова”.</a:t>
            </a:r>
            <a:endParaRPr lang="sr-Latn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Домаћа задаћа: збирка задатака стр. 70 и 71, задаци: 34., 35., 42. и 50.</a:t>
            </a:r>
            <a:endParaRPr lang="sr-Latn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За оне који желе знати више:</a:t>
            </a:r>
          </a:p>
          <a:p>
            <a:pPr>
              <a:buNone/>
            </a:pP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   47., 54. и 60.</a:t>
            </a:r>
          </a:p>
          <a:p>
            <a:endParaRPr lang="sr-Cyrl-BA" sz="2800" dirty="0" smtClean="0"/>
          </a:p>
          <a:p>
            <a:endParaRPr lang="sr-Cyrl-BA" dirty="0" smtClean="0"/>
          </a:p>
          <a:p>
            <a:endParaRPr lang="sr-Cyrl-BA" dirty="0" smtClean="0"/>
          </a:p>
        </p:txBody>
      </p:sp>
      <p:pic>
        <p:nvPicPr>
          <p:cNvPr id="4" name="Picture 3" descr="kovert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142852"/>
            <a:ext cx="2714644" cy="1428760"/>
          </a:xfrm>
          <a:prstGeom prst="rect">
            <a:avLst/>
          </a:prstGeom>
        </p:spPr>
      </p:pic>
      <p:pic>
        <p:nvPicPr>
          <p:cNvPr id="6" name="Picture 5" descr="schoolboy-homework-107440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3286124"/>
            <a:ext cx="2439160" cy="2071702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BA" sz="2800" dirty="0" smtClean="0">
                <a:latin typeface="Cambria Math" pitchFamily="18" charset="0"/>
                <a:ea typeface="Cambria Math" pitchFamily="18" charset="0"/>
              </a:rPr>
              <a:t>Вјежба</a:t>
            </a:r>
            <a:r>
              <a:rPr lang="sr-Cyrl-BA" dirty="0" smtClean="0"/>
              <a:t>: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1. Површина круга је 16</a:t>
            </a:r>
            <a:r>
              <a:rPr lang="el-GR" sz="24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cm²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. Колики је његов обим?</a:t>
            </a:r>
            <a:endParaRPr lang="sr-Latn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u="sng" dirty="0" smtClean="0">
                <a:latin typeface="Cambria Math" pitchFamily="18" charset="0"/>
                <a:ea typeface="Cambria Math" pitchFamily="18" charset="0"/>
              </a:rPr>
              <a:t>P = 16</a:t>
            </a:r>
            <a:r>
              <a:rPr lang="el-GR" sz="2400" u="sng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2400" u="sng" dirty="0" smtClean="0">
                <a:latin typeface="Cambria Math" pitchFamily="18" charset="0"/>
                <a:ea typeface="Cambria Math" pitchFamily="18" charset="0"/>
              </a:rPr>
              <a:t>cm²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         P = r²</a:t>
            </a:r>
            <a:r>
              <a:rPr lang="el-GR" sz="24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2400" dirty="0" smtClean="0">
                <a:latin typeface="Calibri"/>
                <a:ea typeface="Cambria Math" pitchFamily="18" charset="0"/>
                <a:cs typeface="Calibri"/>
              </a:rPr>
              <a:t>⟹r² =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     =16cm²        </a:t>
            </a: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O = ?                       r = 4 cm</a:t>
            </a: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O = 2r</a:t>
            </a:r>
            <a:r>
              <a:rPr lang="el-GR" sz="2400" dirty="0" smtClean="0"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2400" dirty="0" smtClean="0">
                <a:latin typeface="Calibri"/>
                <a:ea typeface="Cambria Math" pitchFamily="18" charset="0"/>
                <a:cs typeface="Calibri"/>
              </a:rPr>
              <a:t>                  </a:t>
            </a:r>
            <a:r>
              <a:rPr lang="sr-Latn-BA" sz="2400" dirty="0" smtClean="0">
                <a:solidFill>
                  <a:srgbClr val="C00000"/>
                </a:solidFill>
                <a:latin typeface="Calibri"/>
                <a:ea typeface="Cambria Math" pitchFamily="18" charset="0"/>
                <a:cs typeface="Calibri"/>
              </a:rPr>
              <a:t>O = 8</a:t>
            </a:r>
            <a:r>
              <a:rPr lang="el-GR" sz="2400" dirty="0" smtClean="0">
                <a:solidFill>
                  <a:srgbClr val="C00000"/>
                </a:solidFill>
                <a:latin typeface="Calibri"/>
                <a:ea typeface="Cambria Math" pitchFamily="18" charset="0"/>
                <a:cs typeface="Calibri"/>
              </a:rPr>
              <a:t>π</a:t>
            </a:r>
            <a:r>
              <a:rPr lang="sr-Latn-BA" sz="2400" dirty="0" smtClean="0">
                <a:solidFill>
                  <a:srgbClr val="C00000"/>
                </a:solidFill>
                <a:latin typeface="Cambria Math"/>
                <a:ea typeface="Cambria Math"/>
                <a:cs typeface="Calibri"/>
              </a:rPr>
              <a:t>cm</a:t>
            </a:r>
            <a:endParaRPr lang="sr-Latn-BA" sz="2400" dirty="0" smtClean="0">
              <a:solidFill>
                <a:srgbClr val="C00000"/>
              </a:solidFill>
              <a:latin typeface="Calibri"/>
              <a:ea typeface="Cambria Math" pitchFamily="18" charset="0"/>
              <a:cs typeface="Calibri"/>
            </a:endParaRPr>
          </a:p>
          <a:p>
            <a:pPr>
              <a:buNone/>
            </a:pPr>
            <a:endParaRPr lang="sr-Cyrl-BA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2. Површина круга је 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20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cm²</a:t>
            </a:r>
            <a:r>
              <a:rPr lang="sr-Cyrl-BA" sz="2400" dirty="0" smtClean="0">
                <a:latin typeface="Cambria Math" pitchFamily="18" charset="0"/>
                <a:ea typeface="Cambria Math" pitchFamily="18" charset="0"/>
              </a:rPr>
              <a:t>. Колика је површина исјечка који одговара углу од 36°?</a:t>
            </a:r>
            <a:endParaRPr lang="sr-Latn-BA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P =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20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cm²                </a:t>
            </a:r>
            <a:r>
              <a:rPr lang="sr-Latn-BA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Pᵢ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=         =     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   =           </a:t>
            </a: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= </a:t>
            </a:r>
            <a:r>
              <a:rPr lang="sr-Latn-BA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cm²</a:t>
            </a:r>
          </a:p>
          <a:p>
            <a:pPr>
              <a:buNone/>
            </a:pPr>
            <a:r>
              <a:rPr lang="sr-Latn-BA" sz="2400" u="sng" dirty="0" smtClean="0">
                <a:latin typeface="Cambria Math" pitchFamily="18" charset="0"/>
                <a:ea typeface="Cambria Math" pitchFamily="18" charset="0"/>
              </a:rPr>
              <a:t>α = 36°</a:t>
            </a:r>
          </a:p>
          <a:p>
            <a:pPr>
              <a:buNone/>
            </a:pPr>
            <a:r>
              <a:rPr lang="sr-Latn-BA" sz="2400" dirty="0" smtClean="0">
                <a:latin typeface="Cambria Math" pitchFamily="18" charset="0"/>
                <a:ea typeface="Cambria Math" pitchFamily="18" charset="0"/>
              </a:rPr>
              <a:t>P ᵢ= ?</a:t>
            </a:r>
            <a:endParaRPr lang="sr-Latn-BA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000240"/>
            <a:ext cx="357190" cy="459244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500570"/>
            <a:ext cx="428628" cy="47905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3" y="4572008"/>
            <a:ext cx="357191" cy="428629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572008"/>
            <a:ext cx="598488" cy="4143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394</TotalTime>
  <Words>625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КРУГ</vt:lpstr>
      <vt:lpstr>Извођење формуле за површину круга:</vt:lpstr>
      <vt:lpstr>Slide 3</vt:lpstr>
      <vt:lpstr>Примјер 1)</vt:lpstr>
      <vt:lpstr>Рачунање површине кружног исјечка и кружног прстена:</vt:lpstr>
      <vt:lpstr>  Примјер 2)</vt:lpstr>
      <vt:lpstr>Примјер 3)</vt:lpstr>
      <vt:lpstr>Slide 8</vt:lpstr>
      <vt:lpstr>Вјежба:</vt:lpstr>
      <vt:lpstr>Вјежба: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</dc:title>
  <dc:creator>Grubex</dc:creator>
  <cp:lastModifiedBy>Sonja</cp:lastModifiedBy>
  <cp:revision>75</cp:revision>
  <dcterms:created xsi:type="dcterms:W3CDTF">2020-03-19T10:30:55Z</dcterms:created>
  <dcterms:modified xsi:type="dcterms:W3CDTF">2020-03-20T12:44:26Z</dcterms:modified>
</cp:coreProperties>
</file>