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66" r:id="rId5"/>
    <p:sldId id="267" r:id="rId6"/>
    <p:sldId id="274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FE8-D9DC-4D76-A35E-29A543BF2D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4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 smtClean="0">
              <a:solidFill>
                <a:schemeClr val="tx1"/>
              </a:solidFill>
            </a:endParaRPr>
          </a:p>
          <a:p>
            <a:endParaRPr lang="sr-Cyrl-RS" sz="2400" b="1" dirty="0" smtClean="0">
              <a:solidFill>
                <a:schemeClr val="tx1"/>
              </a:solidFill>
            </a:endParaRPr>
          </a:p>
          <a:p>
            <a:endParaRPr lang="sr-Cyrl-RS" sz="2400" b="1" dirty="0" smtClean="0">
              <a:solidFill>
                <a:schemeClr val="tx1"/>
              </a:solidFill>
            </a:endParaRPr>
          </a:p>
          <a:p>
            <a:r>
              <a:rPr lang="bs-Latn-BA" sz="4400" b="1" dirty="0">
                <a:solidFill>
                  <a:schemeClr val="tx1"/>
                </a:solidFill>
              </a:rPr>
              <a:t>8</a:t>
            </a:r>
            <a:r>
              <a:rPr lang="sr-Latn-RS" sz="4400" b="1" smtClean="0">
                <a:solidFill>
                  <a:schemeClr val="tx1"/>
                </a:solidFill>
              </a:rPr>
              <a:t>.</a:t>
            </a:r>
            <a:r>
              <a:rPr lang="sr-Cyrl-RS" sz="4400" b="1" dirty="0" smtClean="0">
                <a:solidFill>
                  <a:schemeClr val="tx1"/>
                </a:solidFill>
              </a:rPr>
              <a:t> </a:t>
            </a:r>
            <a:r>
              <a:rPr lang="sr-Cyrl-CS" sz="4400" b="1" dirty="0" smtClean="0">
                <a:solidFill>
                  <a:schemeClr val="tx1"/>
                </a:solidFill>
              </a:rPr>
              <a:t>р</a:t>
            </a:r>
            <a:r>
              <a:rPr lang="sr-Cyrl-RS" sz="4400" b="1" dirty="0" smtClean="0">
                <a:solidFill>
                  <a:schemeClr val="tx1"/>
                </a:solidFill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696200" cy="5440363"/>
          </a:xfrm>
        </p:spPr>
        <p:txBody>
          <a:bodyPr/>
          <a:lstStyle/>
          <a:p>
            <a:pPr marL="0" indent="0">
              <a:buNone/>
            </a:pPr>
            <a:r>
              <a:rPr lang="bs-Cyrl-BA" sz="2800" dirty="0" smtClean="0"/>
              <a:t>*Медаља Обилића</a:t>
            </a:r>
          </a:p>
          <a:p>
            <a:pPr marL="0" indent="0">
              <a:buNone/>
            </a:pPr>
            <a:r>
              <a:rPr lang="bs-Cyrl-BA" sz="2800" dirty="0" smtClean="0"/>
              <a:t>*Неустрашив</a:t>
            </a:r>
          </a:p>
          <a:p>
            <a:pPr marL="0" indent="0">
              <a:buNone/>
            </a:pPr>
            <a:r>
              <a:rPr lang="bs-Cyrl-BA" sz="2800" dirty="0" smtClean="0"/>
              <a:t>*Силан утицај</a:t>
            </a:r>
          </a:p>
          <a:p>
            <a:pPr marL="0" indent="0">
              <a:buNone/>
            </a:pPr>
            <a:r>
              <a:rPr lang="bs-Cyrl-BA" sz="2800" dirty="0" smtClean="0"/>
              <a:t>*Војвода </a:t>
            </a:r>
          </a:p>
          <a:p>
            <a:pPr marL="0" indent="0">
              <a:buNone/>
            </a:pPr>
            <a:r>
              <a:rPr lang="bs-Cyrl-BA" sz="2800" dirty="0" smtClean="0"/>
              <a:t>* Храбар, о његовом јунаштву се говори и када многа љета мину, а ријеч је о ______  _________.</a:t>
            </a:r>
          </a:p>
          <a:p>
            <a:pPr marL="0" indent="0" algn="ctr">
              <a:buNone/>
            </a:pPr>
            <a:r>
              <a:rPr lang="bs-Cyrl-BA" sz="2800" dirty="0"/>
              <a:t> </a:t>
            </a:r>
            <a:r>
              <a:rPr lang="bs-Cyrl-BA" sz="2800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983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b="1" dirty="0" smtClean="0"/>
              <a:t>ПОЛОЖАЈ СЛОВЕНСКИХ НАРОДА У ХАБЗБУРШКОЈ МОНАРХИЈИ</a:t>
            </a:r>
          </a:p>
          <a:p>
            <a:pPr algn="ctr">
              <a:buNone/>
            </a:pPr>
            <a:r>
              <a:rPr lang="sr-Cyrl-RS" sz="2800" dirty="0"/>
              <a:t> </a:t>
            </a:r>
            <a:endParaRPr lang="sr-Cyrl-RS" sz="2800" dirty="0" smtClean="0"/>
          </a:p>
          <a:p>
            <a:pPr algn="ctr">
              <a:buNone/>
            </a:pPr>
            <a:r>
              <a:rPr lang="sr-Cyrl-RS" b="1" dirty="0" smtClean="0"/>
              <a:t>РЕВОЛУЦИЈЕ 1848/49. ГОДИНЕ У ВОЈВОДИНИ</a:t>
            </a:r>
          </a:p>
          <a:p>
            <a:pPr algn="ctr">
              <a:buNone/>
            </a:pPr>
            <a:r>
              <a:rPr lang="sr-Cyrl-RS" sz="2000" dirty="0" smtClean="0"/>
              <a:t>-УТВРЂИВАЊЕ-</a:t>
            </a:r>
          </a:p>
          <a:p>
            <a:pPr>
              <a:buNone/>
            </a:pPr>
            <a:endParaRPr lang="sr-Cyrl-RS" sz="2400" dirty="0" smtClean="0"/>
          </a:p>
          <a:p>
            <a:pPr>
              <a:buNone/>
            </a:pPr>
            <a:r>
              <a:rPr lang="sr-Cyrl-RS" sz="2400" dirty="0" smtClean="0"/>
              <a:t>*Уџбеник страна 168-178.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sz="3600" b="1" dirty="0" smtClean="0"/>
              <a:t>Положај словенских народа у Хабзбуршкој монархији</a:t>
            </a:r>
            <a:r>
              <a:rPr lang="sr-Cyrl-RS" sz="3600" dirty="0" smtClean="0"/>
              <a:t/>
            </a:r>
            <a:br>
              <a:rPr lang="sr-Cyrl-RS" sz="3600" dirty="0" smtClean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1"/>
            <a:ext cx="7391400" cy="4343400"/>
          </a:xfrm>
        </p:spPr>
        <p:txBody>
          <a:bodyPr/>
          <a:lstStyle/>
          <a:p>
            <a:pPr marL="0" indent="0">
              <a:buNone/>
            </a:pPr>
            <a:r>
              <a:rPr lang="bs-Cyrl-BA" dirty="0"/>
              <a:t>*</a:t>
            </a:r>
            <a:r>
              <a:rPr lang="bs-Cyrl-BA" b="1" dirty="0"/>
              <a:t>Карактеристике Хабзбуршке монархије</a:t>
            </a:r>
          </a:p>
          <a:p>
            <a:pPr marL="0" indent="0">
              <a:buNone/>
            </a:pPr>
            <a:r>
              <a:rPr lang="bs-Cyrl-BA" dirty="0"/>
              <a:t>-Унија више различитих земаља</a:t>
            </a:r>
          </a:p>
          <a:p>
            <a:pPr marL="0" indent="0">
              <a:buNone/>
            </a:pPr>
            <a:r>
              <a:rPr lang="bs-Cyrl-BA" dirty="0"/>
              <a:t>-Разлике у привредном и културном развоју, саставу становништва и њиховим циљевима</a:t>
            </a:r>
          </a:p>
          <a:p>
            <a:pPr marL="0" indent="0">
              <a:buNone/>
            </a:pPr>
            <a:r>
              <a:rPr lang="bs-Cyrl-BA" dirty="0"/>
              <a:t>-Сви признају династију и владара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bs-Cyrl-BA" sz="3000" b="1" dirty="0" smtClean="0"/>
              <a:t>ПОЛОЖАЈ СЛОВЕНСКИХ НАРОДА У ХАБЗБУРШКОЈ МОНАРХИЈИ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162"/>
            <a:ext cx="7848600" cy="49530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3300" dirty="0" smtClean="0"/>
          </a:p>
          <a:p>
            <a:pPr marL="0" indent="0">
              <a:buNone/>
            </a:pPr>
            <a:r>
              <a:rPr lang="bs-Cyrl-BA" sz="2800" dirty="0" smtClean="0"/>
              <a:t>*</a:t>
            </a:r>
            <a:r>
              <a:rPr lang="bs-Cyrl-BA" sz="3000" b="1" dirty="0" smtClean="0"/>
              <a:t>Српски народ у Хаб</a:t>
            </a:r>
            <a:r>
              <a:rPr lang="bs-Cyrl-BA" sz="3000" b="1" dirty="0"/>
              <a:t>з</a:t>
            </a:r>
            <a:r>
              <a:rPr lang="bs-Cyrl-BA" sz="3000" b="1" dirty="0" smtClean="0"/>
              <a:t>буршкој монархији </a:t>
            </a:r>
          </a:p>
          <a:p>
            <a:pPr marL="0" indent="0">
              <a:buNone/>
            </a:pPr>
            <a:r>
              <a:rPr lang="bs-Cyrl-BA" sz="3000" dirty="0" smtClean="0"/>
              <a:t>-Карловачка митрополија </a:t>
            </a:r>
          </a:p>
          <a:p>
            <a:pPr marL="0" indent="0">
              <a:buNone/>
            </a:pPr>
            <a:r>
              <a:rPr lang="bs-Cyrl-BA" sz="3000" dirty="0" smtClean="0"/>
              <a:t>-Народно-црквени сабори </a:t>
            </a:r>
          </a:p>
          <a:p>
            <a:pPr marL="0" indent="0">
              <a:buNone/>
            </a:pPr>
            <a:r>
              <a:rPr lang="bs-Cyrl-BA" sz="3000" dirty="0" smtClean="0"/>
              <a:t>-Културни успон </a:t>
            </a:r>
          </a:p>
          <a:p>
            <a:pPr marL="0" indent="0">
              <a:buNone/>
            </a:pPr>
            <a:endParaRPr lang="bs-Cyrl-BA" sz="2800" dirty="0" smtClean="0"/>
          </a:p>
          <a:p>
            <a:pPr marL="0" indent="0">
              <a:buNone/>
            </a:pPr>
            <a:r>
              <a:rPr lang="bs-Cyrl-BA" sz="3000" dirty="0" smtClean="0"/>
              <a:t>*</a:t>
            </a:r>
            <a:r>
              <a:rPr lang="bs-Cyrl-BA" sz="3000" b="1" dirty="0" smtClean="0"/>
              <a:t>Положај Срба </a:t>
            </a:r>
          </a:p>
          <a:p>
            <a:pPr marL="0" indent="0">
              <a:buNone/>
            </a:pPr>
            <a:r>
              <a:rPr lang="bs-Cyrl-BA" sz="3000" dirty="0" smtClean="0"/>
              <a:t>-Борба против унијаћења </a:t>
            </a:r>
          </a:p>
          <a:p>
            <a:pPr marL="0" indent="0">
              <a:buNone/>
            </a:pPr>
            <a:r>
              <a:rPr lang="bs-Cyrl-BA" sz="3000" dirty="0"/>
              <a:t> </a:t>
            </a:r>
            <a:r>
              <a:rPr lang="bs-Cyrl-BA" sz="3000" dirty="0" smtClean="0"/>
              <a:t> 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514600"/>
            <a:ext cx="3200400" cy="3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/>
              <a:t>РЕВОЛУЦИЈЕ 1848/49. ГОДИНЕ У ВОЈВОДИНИ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2578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bs-Cyrl-BA" sz="8600" dirty="0" smtClean="0"/>
              <a:t>*</a:t>
            </a:r>
            <a:r>
              <a:rPr lang="bs-Cyrl-BA" sz="8600" b="1" dirty="0" smtClean="0"/>
              <a:t>Почетак и ток револуције</a:t>
            </a:r>
            <a:endParaRPr lang="bs-Cyrl-BA" sz="8600" b="1" dirty="0" smtClean="0"/>
          </a:p>
          <a:p>
            <a:pPr marL="0" indent="0">
              <a:buNone/>
            </a:pPr>
            <a:r>
              <a:rPr lang="bs-Cyrl-BA" sz="8600" dirty="0" smtClean="0"/>
              <a:t>-Прикључила се српска омладина и грађанство</a:t>
            </a:r>
          </a:p>
          <a:p>
            <a:pPr marL="0" indent="0">
              <a:buNone/>
            </a:pPr>
            <a:r>
              <a:rPr lang="bs-Cyrl-BA" sz="8600" dirty="0" smtClean="0"/>
              <a:t>-Признање српске народности и језика </a:t>
            </a:r>
          </a:p>
          <a:p>
            <a:pPr marL="0" indent="0">
              <a:buNone/>
            </a:pPr>
            <a:r>
              <a:rPr lang="bs-Cyrl-BA" sz="8600" dirty="0" smtClean="0"/>
              <a:t>-Мајска скупштина од </a:t>
            </a:r>
            <a:r>
              <a:rPr lang="sr-Latn-BA" sz="8600" dirty="0" smtClean="0"/>
              <a:t>1. </a:t>
            </a:r>
            <a:r>
              <a:rPr lang="bs-Cyrl-BA" sz="8600" dirty="0" smtClean="0"/>
              <a:t>до</a:t>
            </a:r>
            <a:r>
              <a:rPr lang="sr-Latn-BA" sz="8600" dirty="0" smtClean="0"/>
              <a:t> 3. </a:t>
            </a:r>
            <a:r>
              <a:rPr lang="bs-Cyrl-BA" sz="8600" dirty="0" smtClean="0"/>
              <a:t>маја 1848. у Сремским Карловцима </a:t>
            </a:r>
          </a:p>
          <a:p>
            <a:pPr marL="0" indent="0">
              <a:buNone/>
            </a:pPr>
            <a:endParaRPr lang="bs-Cyrl-BA" sz="8600" dirty="0" smtClean="0"/>
          </a:p>
          <a:p>
            <a:pPr marL="0" indent="0">
              <a:buNone/>
            </a:pPr>
            <a:r>
              <a:rPr lang="bs-Cyrl-BA" sz="8600" dirty="0" smtClean="0"/>
              <a:t>*</a:t>
            </a:r>
            <a:r>
              <a:rPr lang="bs-Cyrl-BA" sz="8600" b="1" dirty="0" smtClean="0"/>
              <a:t>Сламање револуције</a:t>
            </a:r>
          </a:p>
          <a:p>
            <a:pPr marL="0" indent="0">
              <a:buNone/>
            </a:pPr>
            <a:r>
              <a:rPr lang="bs-Cyrl-BA" sz="8600" dirty="0" smtClean="0"/>
              <a:t>-Ђорђе Стратимировић, Стеван Шупљикац, Стеван Книћанин </a:t>
            </a:r>
          </a:p>
          <a:p>
            <a:pPr marL="0" indent="0">
              <a:buNone/>
            </a:pPr>
            <a:r>
              <a:rPr lang="bs-Cyrl-BA" sz="8600" dirty="0" smtClean="0"/>
              <a:t>-Август 1849.</a:t>
            </a:r>
          </a:p>
          <a:p>
            <a:pPr marL="0" indent="0">
              <a:buNone/>
            </a:pPr>
            <a:r>
              <a:rPr lang="bs-Cyrl-BA" sz="8600" dirty="0" smtClean="0"/>
              <a:t>-Српско  војводство и Тамишки  Бана</a:t>
            </a:r>
            <a:r>
              <a:rPr lang="bs-Cyrl-BA" sz="8600" dirty="0"/>
              <a:t>т</a:t>
            </a:r>
            <a:endParaRPr lang="bs-Cyrl-BA" sz="8600" dirty="0" smtClean="0"/>
          </a:p>
          <a:p>
            <a:pPr marL="0" indent="0">
              <a:buNone/>
            </a:pPr>
            <a:r>
              <a:rPr lang="bs-Cyrl-BA" sz="7000" dirty="0"/>
              <a:t> </a:t>
            </a:r>
            <a:r>
              <a:rPr lang="bs-Cyrl-BA" sz="7000" dirty="0" smtClean="0"/>
              <a:t>   </a:t>
            </a:r>
          </a:p>
          <a:p>
            <a:pPr marL="0" indent="0">
              <a:buNone/>
            </a:pPr>
            <a:r>
              <a:rPr lang="bs-Cyrl-BA" sz="2800" dirty="0"/>
              <a:t> </a:t>
            </a:r>
            <a:r>
              <a:rPr lang="bs-Cyrl-BA" sz="2800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/>
              <a:t>РЕВОЛУЦИЈЕ 1848/49. ГОДИНЕ У ВОЈВОДИНИ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1219200"/>
            <a:ext cx="7391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298140"/>
              </p:ext>
            </p:extLst>
          </p:nvPr>
        </p:nvGraphicFramePr>
        <p:xfrm>
          <a:off x="914400" y="2514600"/>
          <a:ext cx="7010399" cy="266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6977">
                  <a:extLst>
                    <a:ext uri="{9D8B030D-6E8A-4147-A177-3AD203B41FA5}">
                      <a16:colId xmlns:a16="http://schemas.microsoft.com/office/drawing/2014/main" val="371580919"/>
                    </a:ext>
                  </a:extLst>
                </a:gridCol>
                <a:gridCol w="2401711">
                  <a:extLst>
                    <a:ext uri="{9D8B030D-6E8A-4147-A177-3AD203B41FA5}">
                      <a16:colId xmlns:a16="http://schemas.microsoft.com/office/drawing/2014/main" val="2376444317"/>
                    </a:ext>
                  </a:extLst>
                </a:gridCol>
                <a:gridCol w="2401711">
                  <a:extLst>
                    <a:ext uri="{9D8B030D-6E8A-4147-A177-3AD203B41FA5}">
                      <a16:colId xmlns:a16="http://schemas.microsoft.com/office/drawing/2014/main" val="2905050754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bs-Cyrl-BA" sz="2800" dirty="0" smtClean="0"/>
                        <a:t>КУЛТУРНИ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800" dirty="0" smtClean="0"/>
                        <a:t>ВЈЕРСКИ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800" dirty="0" smtClean="0"/>
                        <a:t>ПОЛИТИЧКИ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613236"/>
                  </a:ext>
                </a:extLst>
              </a:tr>
              <a:tr h="177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613353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10800000" flipH="1" flipV="1">
            <a:off x="1257299" y="609600"/>
            <a:ext cx="6324600" cy="457200"/>
          </a:xfrm>
        </p:spPr>
        <p:txBody>
          <a:bodyPr>
            <a:normAutofit fontScale="90000"/>
          </a:bodyPr>
          <a:lstStyle/>
          <a:p>
            <a:r>
              <a:rPr lang="bs-Cyrl-BA" sz="3100" dirty="0" smtClean="0"/>
              <a:t/>
            </a:r>
            <a:br>
              <a:rPr lang="bs-Cyrl-BA" sz="3100" dirty="0" smtClean="0"/>
            </a:br>
            <a:r>
              <a:rPr lang="bs-Cyrl-BA" sz="2800" dirty="0"/>
              <a:t/>
            </a:r>
            <a:br>
              <a:rPr lang="bs-Cyrl-BA" sz="2800" dirty="0"/>
            </a:br>
            <a:r>
              <a:rPr lang="bs-Cyrl-BA" sz="2800" dirty="0" smtClean="0"/>
              <a:t/>
            </a:r>
            <a:br>
              <a:rPr lang="bs-Cyrl-BA" sz="2800" dirty="0" smtClean="0"/>
            </a:br>
            <a:r>
              <a:rPr lang="bs-Cyrl-BA" sz="3800" b="1" dirty="0" smtClean="0"/>
              <a:t>Положај </a:t>
            </a:r>
            <a:r>
              <a:rPr lang="bs-Cyrl-BA" sz="3800" b="1" dirty="0" smtClean="0"/>
              <a:t>Срба у Хабзбуршкој </a:t>
            </a:r>
            <a:r>
              <a:rPr lang="bs-Cyrl-BA" sz="3800" b="1" dirty="0" smtClean="0"/>
              <a:t>монархији</a:t>
            </a:r>
            <a:r>
              <a:rPr lang="bs-Cyrl-BA" sz="3800" b="1" dirty="0"/>
              <a:t/>
            </a:r>
            <a:br>
              <a:rPr lang="bs-Cyrl-BA" sz="3800" b="1" dirty="0"/>
            </a:br>
            <a:r>
              <a:rPr lang="bs-Cyrl-BA" sz="3300" i="1" dirty="0" smtClean="0"/>
              <a:t>Задатак: Попуни табелу</a:t>
            </a:r>
            <a:endParaRPr lang="en-US" sz="3300" b="1" i="1" dirty="0"/>
          </a:p>
        </p:txBody>
      </p:sp>
    </p:spTree>
    <p:extLst>
      <p:ext uri="{BB962C8B-B14F-4D97-AF65-F5344CB8AC3E}">
        <p14:creationId xmlns:p14="http://schemas.microsoft.com/office/powerpoint/2010/main" val="22007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838200"/>
            <a:ext cx="5105400" cy="1295400"/>
          </a:xfrm>
        </p:spPr>
        <p:txBody>
          <a:bodyPr>
            <a:noAutofit/>
          </a:bodyPr>
          <a:lstStyle/>
          <a:p>
            <a:r>
              <a:rPr lang="bs-Cyrl-BA" sz="3200" dirty="0"/>
              <a:t/>
            </a:r>
            <a:br>
              <a:rPr lang="bs-Cyrl-BA" sz="3200" dirty="0"/>
            </a:br>
            <a:r>
              <a:rPr lang="sr-Cyrl-RS" sz="3400" b="1" dirty="0" smtClean="0"/>
              <a:t>Револуција </a:t>
            </a:r>
            <a:r>
              <a:rPr lang="sr-Cyrl-RS" sz="3400" b="1" dirty="0"/>
              <a:t>1848/49. </a:t>
            </a:r>
            <a:r>
              <a:rPr lang="sr-Cyrl-RS" sz="3400" b="1" dirty="0" smtClean="0"/>
              <a:t>године</a:t>
            </a:r>
            <a:r>
              <a:rPr lang="sr-Cyrl-RS" sz="3400" b="1" dirty="0" smtClean="0"/>
              <a:t> </a:t>
            </a:r>
            <a:r>
              <a:rPr lang="sr-Cyrl-RS" sz="3400" b="1" dirty="0" smtClean="0"/>
              <a:t>у </a:t>
            </a:r>
            <a:r>
              <a:rPr lang="sr-Cyrl-RS" sz="3400" b="1" dirty="0" smtClean="0"/>
              <a:t>Војводини</a:t>
            </a:r>
            <a:r>
              <a:rPr lang="sr-Cyrl-RS" sz="3400" b="1" dirty="0"/>
              <a:t/>
            </a:r>
            <a:br>
              <a:rPr lang="sr-Cyrl-RS" sz="3400" b="1" dirty="0"/>
            </a:br>
            <a:r>
              <a:rPr lang="bs-Cyrl-BA" sz="3000" i="1" dirty="0" smtClean="0"/>
              <a:t>Задатак:Попуни </a:t>
            </a:r>
            <a:r>
              <a:rPr lang="bs-Cyrl-BA" sz="3000" i="1" dirty="0"/>
              <a:t>табелу</a:t>
            </a:r>
            <a:r>
              <a:rPr lang="bs-Cyrl-BA" sz="3200" i="1" dirty="0"/>
              <a:t/>
            </a:r>
            <a:br>
              <a:rPr lang="bs-Cyrl-BA" sz="3200" i="1" dirty="0"/>
            </a:br>
            <a:r>
              <a:rPr lang="bs-Cyrl-BA" sz="3200" dirty="0"/>
              <a:t/>
            </a:r>
            <a:br>
              <a:rPr lang="bs-Cyrl-BA" sz="3200" dirty="0"/>
            </a:b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701047"/>
              </p:ext>
            </p:extLst>
          </p:nvPr>
        </p:nvGraphicFramePr>
        <p:xfrm>
          <a:off x="1371600" y="2407920"/>
          <a:ext cx="662940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9812">
                  <a:extLst>
                    <a:ext uri="{9D8B030D-6E8A-4147-A177-3AD203B41FA5}">
                      <a16:colId xmlns:a16="http://schemas.microsoft.com/office/drawing/2014/main" val="4199666407"/>
                    </a:ext>
                  </a:extLst>
                </a:gridCol>
                <a:gridCol w="2274794">
                  <a:extLst>
                    <a:ext uri="{9D8B030D-6E8A-4147-A177-3AD203B41FA5}">
                      <a16:colId xmlns:a16="http://schemas.microsoft.com/office/drawing/2014/main" val="1335302899"/>
                    </a:ext>
                  </a:extLst>
                </a:gridCol>
                <a:gridCol w="2274794">
                  <a:extLst>
                    <a:ext uri="{9D8B030D-6E8A-4147-A177-3AD203B41FA5}">
                      <a16:colId xmlns:a16="http://schemas.microsoft.com/office/drawing/2014/main" val="1749799610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bs-Cyrl-BA" sz="2800" dirty="0" smtClean="0"/>
                        <a:t>ЦИЉ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800" dirty="0" smtClean="0"/>
                        <a:t>ТОК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800" dirty="0" smtClean="0"/>
                        <a:t>ИСХОД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996447"/>
                  </a:ext>
                </a:extLst>
              </a:tr>
              <a:tr h="1930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63659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17863"/>
              </p:ext>
            </p:extLst>
          </p:nvPr>
        </p:nvGraphicFramePr>
        <p:xfrm>
          <a:off x="604520" y="348996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1747319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45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1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3200" b="1" dirty="0" smtClean="0"/>
              <a:t>ПРОНАЂИ РЈЕШЕЊЕ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dirty="0" smtClean="0"/>
              <a:t>*</a:t>
            </a:r>
            <a:r>
              <a:rPr lang="bs-Cyrl-BA" sz="2800" dirty="0" smtClean="0"/>
              <a:t>Скуп </a:t>
            </a:r>
          </a:p>
          <a:p>
            <a:pPr marL="0" indent="0">
              <a:buNone/>
            </a:pPr>
            <a:r>
              <a:rPr lang="bs-Cyrl-BA" sz="2800" dirty="0" smtClean="0"/>
              <a:t>*Различита уређења</a:t>
            </a:r>
          </a:p>
          <a:p>
            <a:pPr marL="0" indent="0">
              <a:buNone/>
            </a:pPr>
            <a:r>
              <a:rPr lang="bs-Cyrl-BA" sz="2800" dirty="0" smtClean="0"/>
              <a:t>*Заједничко покоравање </a:t>
            </a:r>
          </a:p>
          <a:p>
            <a:pPr marL="0" indent="0">
              <a:buNone/>
            </a:pPr>
            <a:r>
              <a:rPr lang="bs-Cyrl-BA" sz="2800" dirty="0" smtClean="0"/>
              <a:t>*Тражили су Срби прихватање језика, обичаја, вјеровања</a:t>
            </a:r>
            <a:r>
              <a:rPr lang="sr-Latn-BA" dirty="0" smtClean="0"/>
              <a:t>,</a:t>
            </a:r>
            <a:r>
              <a:rPr lang="bs-Cyrl-BA" dirty="0" smtClean="0"/>
              <a:t> </a:t>
            </a:r>
            <a:r>
              <a:rPr lang="bs-Cyrl-BA" sz="2800" dirty="0" smtClean="0"/>
              <a:t>били против владавине мањине-</a:t>
            </a:r>
            <a:endParaRPr lang="bs-Cyrl-BA" sz="2800" dirty="0"/>
          </a:p>
          <a:p>
            <a:pPr marL="0" indent="0">
              <a:buNone/>
            </a:pPr>
            <a:r>
              <a:rPr lang="sr-Latn-BA" sz="2800" dirty="0"/>
              <a:t>o</a:t>
            </a:r>
            <a:r>
              <a:rPr lang="bs-Cyrl-BA" sz="2800" dirty="0" smtClean="0"/>
              <a:t>лигархије, а све су то карктеристике</a:t>
            </a:r>
          </a:p>
          <a:p>
            <a:pPr marL="0" indent="0">
              <a:buNone/>
            </a:pPr>
            <a:r>
              <a:rPr lang="bs-Cyrl-BA" sz="2800" dirty="0" smtClean="0"/>
              <a:t>__________   _____.</a:t>
            </a:r>
            <a:r>
              <a:rPr lang="bs-Cyrl-BA" dirty="0" smtClean="0"/>
              <a:t>              </a:t>
            </a:r>
          </a:p>
          <a:p>
            <a:pPr marL="0" indent="0">
              <a:buNone/>
            </a:pPr>
            <a:r>
              <a:rPr lang="bs-Cyrl-B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258</Words>
  <Application>Microsoft Office PowerPoint</Application>
  <PresentationFormat>On-screen Show (4:3)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Положај словенских народа у Хабзбуршкој монархији </vt:lpstr>
      <vt:lpstr>ПОЛОЖАЈ СЛОВЕНСКИХ НАРОДА У ХАБЗБУРШКОЈ МОНАРХИЈИ</vt:lpstr>
      <vt:lpstr>РЕВОЛУЦИЈЕ 1848/49. ГОДИНЕ У ВОЈВОДИНИ</vt:lpstr>
      <vt:lpstr>РЕВОЛУЦИЈЕ 1848/49. ГОДИНЕ У ВОЈВОДИНИ</vt:lpstr>
      <vt:lpstr>   Положај Срба у Хабзбуршкој монархији Задатак: Попуни табелу</vt:lpstr>
      <vt:lpstr> Револуција 1848/49. године у Војводини Задатак:Попуни табелу  </vt:lpstr>
      <vt:lpstr>ПРОНАЂИ РЈЕШЕЊЕ</vt:lpstr>
      <vt:lpstr>PowerPoint Presentation</vt:lpstr>
    </vt:vector>
  </TitlesOfParts>
  <Company>Republicki pedagoski zavod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Zeljko</cp:lastModifiedBy>
  <cp:revision>109</cp:revision>
  <dcterms:created xsi:type="dcterms:W3CDTF">2017-07-14T07:47:05Z</dcterms:created>
  <dcterms:modified xsi:type="dcterms:W3CDTF">2020-04-23T18:02:43Z</dcterms:modified>
</cp:coreProperties>
</file>