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83" r:id="rId4"/>
    <p:sldId id="275" r:id="rId5"/>
    <p:sldId id="285" r:id="rId6"/>
    <p:sldId id="274" r:id="rId7"/>
    <p:sldId id="277" r:id="rId8"/>
    <p:sldId id="282" r:id="rId9"/>
    <p:sldId id="27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FE8-D9DC-4D76-A35E-29A543BF2D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08FE8-D9DC-4D76-A35E-29A543BF2D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2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1"/>
            <a:ext cx="7620000" cy="3113649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bs-Cyrl-BA" sz="5400" b="1" dirty="0">
                <a:solidFill>
                  <a:schemeClr val="tx1"/>
                </a:solidFill>
                <a:latin typeface="+mj-lt"/>
              </a:rPr>
              <a:t>6</a:t>
            </a:r>
            <a:r>
              <a:rPr lang="sr-Latn-RS" sz="5400" b="1" dirty="0">
                <a:solidFill>
                  <a:schemeClr val="tx1"/>
                </a:solidFill>
                <a:latin typeface="+mj-lt"/>
              </a:rPr>
              <a:t>.</a:t>
            </a:r>
            <a:r>
              <a:rPr lang="sr-Cyrl-RS" sz="5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sr-Cyrl-CS" sz="5400" b="1" dirty="0">
                <a:solidFill>
                  <a:schemeClr val="tx1"/>
                </a:solidFill>
                <a:latin typeface="+mj-lt"/>
              </a:rPr>
              <a:t>р</a:t>
            </a:r>
            <a:r>
              <a:rPr lang="sr-Cyrl-RS" sz="5400" b="1" dirty="0">
                <a:solidFill>
                  <a:schemeClr val="tx1"/>
                </a:solidFill>
                <a:latin typeface="+mj-lt"/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838200"/>
            <a:ext cx="4200525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731836"/>
            <a:ext cx="9829800" cy="1020762"/>
          </a:xfrm>
        </p:spPr>
        <p:txBody>
          <a:bodyPr>
            <a:noAutofit/>
          </a:bodyPr>
          <a:lstStyle/>
          <a:p>
            <a:r>
              <a:rPr lang="sr-Cyrl-RS" sz="2800" b="1" dirty="0">
                <a:cs typeface="Times New Roman" pitchFamily="18" charset="0"/>
              </a:rPr>
              <a:t>АНТИЧКО ДОБА НА ПРОСТОРИМА ДАНАШЊЕ БиХ, СРБИЈЕ,ЦРНЕ ГОРЕ И ХРВАТСКЕ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8839200" cy="44497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cs typeface="Times New Roman" panose="02020603050405020304" pitchFamily="18" charset="0"/>
              </a:rPr>
              <a:t>  </a:t>
            </a:r>
            <a:r>
              <a:rPr lang="bs-Cyrl-BA" sz="2800" b="1" i="1" dirty="0">
                <a:cs typeface="Times New Roman" panose="02020603050405020304" pitchFamily="18" charset="0"/>
              </a:rPr>
              <a:t>Задаци</a:t>
            </a:r>
            <a:r>
              <a:rPr lang="bs-Cyrl-BA" sz="28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bs-Cyrl-BA" sz="2800" dirty="0">
                <a:cs typeface="Times New Roman" panose="02020603050405020304" pitchFamily="18" charset="0"/>
              </a:rPr>
              <a:t>  1. </a:t>
            </a:r>
            <a:r>
              <a:rPr lang="sr-Cyrl-ME" sz="2800" dirty="0">
                <a:cs typeface="Times New Roman" panose="02020603050405020304" pitchFamily="18" charset="0"/>
              </a:rPr>
              <a:t>З</a:t>
            </a:r>
            <a:r>
              <a:rPr lang="bs-Cyrl-BA" sz="2800" dirty="0">
                <a:cs typeface="Times New Roman" panose="02020603050405020304" pitchFamily="18" charset="0"/>
              </a:rPr>
              <a:t>а сваки поднаслов издвој забиљешке у </a:t>
            </a:r>
            <a:r>
              <a:rPr lang="bs-Cyrl-BA" sz="2800" b="1" dirty="0">
                <a:cs typeface="Times New Roman" panose="02020603050405020304" pitchFamily="18" charset="0"/>
              </a:rPr>
              <a:t>своју свеску  </a:t>
            </a:r>
          </a:p>
          <a:p>
            <a:pPr marL="0" indent="0">
              <a:buNone/>
            </a:pPr>
            <a:r>
              <a:rPr lang="bs-Cyrl-BA" sz="2800" b="1" dirty="0">
                <a:cs typeface="Times New Roman" panose="02020603050405020304" pitchFamily="18" charset="0"/>
              </a:rPr>
              <a:t>      </a:t>
            </a:r>
            <a:r>
              <a:rPr lang="bs-Cyrl-BA" sz="2800" dirty="0">
                <a:cs typeface="Times New Roman" panose="02020603050405020304" pitchFamily="18" charset="0"/>
              </a:rPr>
              <a:t>уз помоћ уџбеника (стр.</a:t>
            </a:r>
            <a:r>
              <a:rPr lang="sr-Cyrl-RS" sz="2800" dirty="0">
                <a:cs typeface="Times New Roman" pitchFamily="18" charset="0"/>
              </a:rPr>
              <a:t> 101-104</a:t>
            </a:r>
            <a:r>
              <a:rPr lang="bs-Cyrl-BA" sz="2800" dirty="0">
                <a:cs typeface="Times New Roman" panose="02020603050405020304" pitchFamily="18" charset="0"/>
              </a:rPr>
              <a:t>)</a:t>
            </a:r>
            <a:endParaRPr lang="sr-Latn-R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cs typeface="Times New Roman" panose="02020603050405020304" pitchFamily="18" charset="0"/>
              </a:rPr>
              <a:t>  2. </a:t>
            </a:r>
            <a:r>
              <a:rPr lang="bs-Cyrl-BA" sz="2800" b="1" dirty="0">
                <a:cs typeface="Times New Roman" panose="02020603050405020304" pitchFamily="18" charset="0"/>
              </a:rPr>
              <a:t>За оне који желе </a:t>
            </a:r>
            <a:r>
              <a:rPr lang="bs-Cyrl-BA" sz="2800" b="1">
                <a:cs typeface="Times New Roman" panose="02020603050405020304" pitchFamily="18" charset="0"/>
              </a:rPr>
              <a:t>више: </a:t>
            </a:r>
            <a:r>
              <a:rPr lang="bs-Cyrl-BA" sz="2800">
                <a:cs typeface="Times New Roman" panose="02020603050405020304" pitchFamily="18" charset="0"/>
              </a:rPr>
              <a:t>Покажи </a:t>
            </a:r>
            <a:r>
              <a:rPr lang="bs-Cyrl-BA" sz="2800" dirty="0">
                <a:cs typeface="Times New Roman" panose="02020603050405020304" pitchFamily="18" charset="0"/>
              </a:rPr>
              <a:t>на карти гдје </a:t>
            </a:r>
          </a:p>
          <a:p>
            <a:pPr marL="0" indent="0">
              <a:buNone/>
            </a:pPr>
            <a:r>
              <a:rPr lang="bs-Cyrl-BA" sz="2800" dirty="0">
                <a:cs typeface="Times New Roman" panose="02020603050405020304" pitchFamily="18" charset="0"/>
              </a:rPr>
              <a:t>    се налазе римски градови и како се данас </a:t>
            </a:r>
          </a:p>
          <a:p>
            <a:pPr marL="0" indent="0">
              <a:buNone/>
            </a:pPr>
            <a:r>
              <a:rPr lang="bs-Cyrl-BA" sz="2800" dirty="0">
                <a:cs typeface="Times New Roman" panose="02020603050405020304" pitchFamily="18" charset="0"/>
              </a:rPr>
              <a:t>    називају!</a:t>
            </a:r>
          </a:p>
        </p:txBody>
      </p:sp>
    </p:spTree>
    <p:extLst>
      <p:ext uri="{BB962C8B-B14F-4D97-AF65-F5344CB8AC3E}">
        <p14:creationId xmlns:p14="http://schemas.microsoft.com/office/powerpoint/2010/main" val="16310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219200"/>
            <a:ext cx="9677400" cy="1752601"/>
          </a:xfrm>
        </p:spPr>
        <p:txBody>
          <a:bodyPr>
            <a:normAutofit/>
          </a:bodyPr>
          <a:lstStyle/>
          <a:p>
            <a:r>
              <a:rPr lang="sr-Cyrl-RS" sz="3600" b="1" dirty="0">
                <a:cs typeface="Times New Roman" pitchFamily="18" charset="0"/>
              </a:rPr>
              <a:t>АНТИЧКО ДОБА НА ПРОСТОРИМА ДАНАШЊЕ БиХ,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СРБИЈЕ,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ЦРНЕ ГОРЕ И ХРВАТСКЕ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43201"/>
            <a:ext cx="7543800" cy="3991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800" dirty="0">
                <a:cs typeface="Times New Roman" pitchFamily="18" charset="0"/>
              </a:rPr>
              <a:t>Уџбеник стр.101-104</a:t>
            </a:r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/>
          </a:p>
          <a:p>
            <a:pPr algn="just">
              <a:buNone/>
            </a:pPr>
            <a:endParaRPr lang="sr-Cyrl-R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BE93-3637-4AEE-9367-1FACCE88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57200"/>
            <a:ext cx="8610600" cy="990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3200" b="1" dirty="0">
                <a:latin typeface="+mj-lt"/>
                <a:cs typeface="Times New Roman" pitchFamily="18" charset="0"/>
              </a:rPr>
              <a:t>АНТИЧКО ДОБА НА ПРОСТОРИМА ДАНАШЊЕ БиХ,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sr-Cyrl-RS" sz="3200" b="1" dirty="0">
                <a:latin typeface="+mj-lt"/>
                <a:cs typeface="Times New Roman" pitchFamily="18" charset="0"/>
              </a:rPr>
              <a:t>СРБИЈЕ,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sr-Cyrl-RS" sz="3200" b="1" dirty="0">
                <a:latin typeface="+mj-lt"/>
                <a:cs typeface="Times New Roman" pitchFamily="18" charset="0"/>
              </a:rPr>
              <a:t>ЦРНЕ ГОРЕ И ХРВАТСКЕ</a:t>
            </a:r>
            <a:endParaRPr lang="en-US" sz="3200" dirty="0"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7A9DE-D57A-4A04-95C3-87573B06C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05200" y="1540464"/>
            <a:ext cx="5657453" cy="4525963"/>
          </a:xfrm>
          <a:ln>
            <a:solidFill>
              <a:schemeClr val="accent6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84C5D-C8C2-4695-85BE-795A68AEDB8E}"/>
              </a:ext>
            </a:extLst>
          </p:cNvPr>
          <p:cNvSpPr txBox="1"/>
          <p:nvPr/>
        </p:nvSpPr>
        <p:spPr>
          <a:xfrm>
            <a:off x="4545337" y="1548670"/>
            <a:ext cx="46173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/>
              <a:t>Народи и племена прије римских освајања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372600" cy="1447801"/>
          </a:xfrm>
        </p:spPr>
        <p:txBody>
          <a:bodyPr>
            <a:normAutofit fontScale="90000"/>
          </a:bodyPr>
          <a:lstStyle/>
          <a:p>
            <a:br>
              <a:rPr lang="sr-Cyrl-RS" sz="4000" b="1" dirty="0">
                <a:cs typeface="Times New Roman" pitchFamily="18" charset="0"/>
              </a:rPr>
            </a:br>
            <a:r>
              <a:rPr lang="sr-Cyrl-RS" sz="4000" b="1" dirty="0">
                <a:cs typeface="Times New Roman" pitchFamily="18" charset="0"/>
              </a:rPr>
              <a:t>АНТИЧКО ДОБА НА ПРОСТОРИМА ДАНАШЊЕ БиХ,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sr-Cyrl-RS" sz="4000" b="1" dirty="0">
                <a:cs typeface="Times New Roman" pitchFamily="18" charset="0"/>
              </a:rPr>
              <a:t>СРБИЈЕ,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sr-Cyrl-RS" sz="4000" b="1" dirty="0">
                <a:cs typeface="Times New Roman" pitchFamily="18" charset="0"/>
              </a:rPr>
              <a:t>ЦРНЕ ГОРЕ И ХРВАТСКЕ</a:t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422" y="1676400"/>
            <a:ext cx="8001000" cy="4449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u="sng" dirty="0">
                <a:cs typeface="Times New Roman" pitchFamily="18" charset="0"/>
              </a:rPr>
              <a:t>СТАРОСЈЕДИОЦИ БАЛКАНСКОГ ПОЛУОСТРВА</a:t>
            </a:r>
            <a:endParaRPr lang="en-US" sz="2600" u="sng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cs typeface="Times New Roman" pitchFamily="18" charset="0"/>
              </a:rPr>
              <a:t>Илири</a:t>
            </a:r>
          </a:p>
          <a:p>
            <a:pPr marL="0" indent="0" algn="ctr">
              <a:buNone/>
            </a:pPr>
            <a:r>
              <a:rPr lang="ru-RU" sz="2600" b="1" dirty="0">
                <a:cs typeface="Times New Roman" pitchFamily="18" charset="0"/>
              </a:rPr>
              <a:t>Трачани</a:t>
            </a:r>
          </a:p>
          <a:p>
            <a:pPr marL="0" indent="0" algn="ctr">
              <a:buNone/>
            </a:pPr>
            <a:r>
              <a:rPr lang="ru-RU" sz="2600" b="1" dirty="0">
                <a:cs typeface="Times New Roman" pitchFamily="18" charset="0"/>
              </a:rPr>
              <a:t>Келти</a:t>
            </a:r>
          </a:p>
          <a:p>
            <a:pPr marL="0" indent="0" algn="ctr">
              <a:buNone/>
            </a:pPr>
            <a:r>
              <a:rPr lang="ru-RU" sz="2600" b="1" dirty="0">
                <a:cs typeface="Times New Roman" pitchFamily="18" charset="0"/>
              </a:rPr>
              <a:t>Дачани</a:t>
            </a:r>
          </a:p>
          <a:p>
            <a:pPr marL="0" indent="0" algn="ctr">
              <a:buNone/>
            </a:pPr>
            <a:r>
              <a:rPr lang="ru-RU" sz="2600" b="1" dirty="0">
                <a:cs typeface="Times New Roman" pitchFamily="18" charset="0"/>
              </a:rPr>
              <a:t>Македонци</a:t>
            </a:r>
          </a:p>
          <a:p>
            <a:pPr marL="0" indent="0" algn="ctr">
              <a:buNone/>
            </a:pPr>
            <a:r>
              <a:rPr lang="ru-RU" sz="2600" b="1" dirty="0">
                <a:cs typeface="Times New Roman" pitchFamily="18" charset="0"/>
              </a:rPr>
              <a:t>Грци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7B6C6-1D47-4D7D-AE54-F51387F2B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55" y="3015946"/>
            <a:ext cx="1458310" cy="2819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649EAE-492C-42E3-B712-39CD6FC2B69E}"/>
              </a:ext>
            </a:extLst>
          </p:cNvPr>
          <p:cNvSpPr txBox="1"/>
          <p:nvPr/>
        </p:nvSpPr>
        <p:spPr>
          <a:xfrm>
            <a:off x="2203489" y="5812411"/>
            <a:ext cx="19812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/>
              <a:t>ИЛИРСКИ РАТНИК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D8235D-6D97-42FB-B472-ECC67825E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1" y="632199"/>
            <a:ext cx="2514600" cy="1668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DDDB16-03BF-419A-860A-1A02B2A6F508}"/>
              </a:ext>
            </a:extLst>
          </p:cNvPr>
          <p:cNvSpPr txBox="1"/>
          <p:nvPr/>
        </p:nvSpPr>
        <p:spPr>
          <a:xfrm>
            <a:off x="2601531" y="2300217"/>
            <a:ext cx="25146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КРАЉИЦА ТЕУТА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DB4CF6-74F9-4949-ABF6-6C7218C34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40" y="3198038"/>
            <a:ext cx="1981200" cy="24552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1AA842-B76E-40C8-AA9E-ADB27C9F5301}"/>
              </a:ext>
            </a:extLst>
          </p:cNvPr>
          <p:cNvSpPr txBox="1"/>
          <p:nvPr/>
        </p:nvSpPr>
        <p:spPr>
          <a:xfrm>
            <a:off x="4505724" y="5674283"/>
            <a:ext cx="231884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ТРАЧАНСКИ РАТНИК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1298EB-8156-4680-88B3-C1CD4FB55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612149"/>
            <a:ext cx="3123819" cy="205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95F2DC-C267-4349-BDBD-46E31B82DDE0}"/>
              </a:ext>
            </a:extLst>
          </p:cNvPr>
          <p:cNvSpPr txBox="1"/>
          <p:nvPr/>
        </p:nvSpPr>
        <p:spPr>
          <a:xfrm>
            <a:off x="5721257" y="2654418"/>
            <a:ext cx="408746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ТРАЈАНОВ СТУБ-РАТ ПРОТИВ ДАЧАНА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61187B-7DD6-492E-948B-D6D9C8DA5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45" y="3198037"/>
            <a:ext cx="1676400" cy="27241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28545A-1AA8-4B03-9646-C07037602066}"/>
              </a:ext>
            </a:extLst>
          </p:cNvPr>
          <p:cNvSpPr txBox="1"/>
          <p:nvPr/>
        </p:nvSpPr>
        <p:spPr>
          <a:xfrm>
            <a:off x="7466428" y="5911808"/>
            <a:ext cx="231884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КЕЛТСКИ РАТНИК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310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3910"/>
            <a:ext cx="10363200" cy="646859"/>
          </a:xfrm>
        </p:spPr>
        <p:txBody>
          <a:bodyPr>
            <a:normAutofit fontScale="90000"/>
          </a:bodyPr>
          <a:lstStyle/>
          <a:p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cs typeface="Times New Roman" pitchFamily="18" charset="0"/>
              </a:rPr>
              <a:t>АНТИЧКО ДОБА НА ПРОСТОРИМА ДАНАШЊЕ БиХ,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СРБИЈЕ,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ЦРНЕ ГОРЕ И ХРВАТСКЕ</a:t>
            </a:r>
            <a:br>
              <a:rPr lang="sr-Cyrl-RS" sz="3600" b="1" dirty="0"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u="sng" dirty="0">
                <a:cs typeface="Times New Roman" pitchFamily="18" charset="0"/>
              </a:rPr>
              <a:t>РИМСКЕ ПРОВИНЦИЈЕ НА БАЛКАНСКОМ ПОЛУОСТРВУ</a:t>
            </a:r>
          </a:p>
          <a:p>
            <a:endParaRPr lang="ru-RU" sz="2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>
                <a:cs typeface="Times New Roman" pitchFamily="18" charset="0"/>
              </a:rPr>
              <a:t>   </a:t>
            </a:r>
            <a:r>
              <a:rPr lang="en-US" sz="2600" b="1" dirty="0">
                <a:cs typeface="Times New Roman" pitchFamily="18" charset="0"/>
              </a:rPr>
              <a:t>       </a:t>
            </a:r>
            <a:r>
              <a:rPr lang="ru-RU" sz="2600" b="1" dirty="0">
                <a:cs typeface="Times New Roman" pitchFamily="18" charset="0"/>
              </a:rPr>
              <a:t>Далмација</a:t>
            </a:r>
          </a:p>
          <a:p>
            <a:pPr marL="0" indent="0">
              <a:buNone/>
            </a:pPr>
            <a:r>
              <a:rPr lang="ru-RU" sz="2600" b="1" dirty="0">
                <a:cs typeface="Times New Roman" pitchFamily="18" charset="0"/>
              </a:rPr>
              <a:t>   </a:t>
            </a:r>
            <a:r>
              <a:rPr lang="en-US" sz="2600" b="1" dirty="0">
                <a:cs typeface="Times New Roman" pitchFamily="18" charset="0"/>
              </a:rPr>
              <a:t>       </a:t>
            </a:r>
            <a:r>
              <a:rPr lang="ru-RU" sz="2600" b="1" dirty="0">
                <a:cs typeface="Times New Roman" pitchFamily="18" charset="0"/>
              </a:rPr>
              <a:t>Панонија</a:t>
            </a:r>
          </a:p>
          <a:p>
            <a:pPr marL="0" indent="0">
              <a:buNone/>
            </a:pPr>
            <a:r>
              <a:rPr lang="ru-RU" sz="2600" b="1" dirty="0">
                <a:cs typeface="Times New Roman" pitchFamily="18" charset="0"/>
              </a:rPr>
              <a:t>  </a:t>
            </a:r>
            <a:r>
              <a:rPr lang="en-US" sz="2600" b="1" dirty="0">
                <a:cs typeface="Times New Roman" pitchFamily="18" charset="0"/>
              </a:rPr>
              <a:t>        </a:t>
            </a:r>
            <a:r>
              <a:rPr lang="ru-RU" sz="2600" b="1" dirty="0">
                <a:cs typeface="Times New Roman" pitchFamily="18" charset="0"/>
              </a:rPr>
              <a:t>Мезија</a:t>
            </a:r>
          </a:p>
          <a:p>
            <a:pPr marL="0" indent="0">
              <a:buNone/>
            </a:pPr>
            <a:r>
              <a:rPr lang="ru-RU" sz="2600" b="1" dirty="0">
                <a:cs typeface="Times New Roman" pitchFamily="18" charset="0"/>
              </a:rPr>
              <a:t>   </a:t>
            </a:r>
            <a:r>
              <a:rPr lang="en-US" sz="2600" b="1" dirty="0">
                <a:cs typeface="Times New Roman" pitchFamily="18" charset="0"/>
              </a:rPr>
              <a:t>       </a:t>
            </a:r>
            <a:r>
              <a:rPr lang="ru-RU" sz="2600" b="1" dirty="0">
                <a:cs typeface="Times New Roman" pitchFamily="18" charset="0"/>
              </a:rPr>
              <a:t>Тракија</a:t>
            </a:r>
          </a:p>
          <a:p>
            <a:pPr marL="0" indent="0">
              <a:buNone/>
            </a:pPr>
            <a:r>
              <a:rPr lang="ru-RU" sz="2600" b="1" dirty="0">
                <a:cs typeface="Times New Roman" pitchFamily="18" charset="0"/>
              </a:rPr>
              <a:t>  </a:t>
            </a:r>
            <a:r>
              <a:rPr lang="en-US" sz="2600" b="1" dirty="0">
                <a:cs typeface="Times New Roman" pitchFamily="18" charset="0"/>
              </a:rPr>
              <a:t>  </a:t>
            </a:r>
            <a:r>
              <a:rPr lang="ru-RU" sz="2600" b="1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     </a:t>
            </a:r>
            <a:r>
              <a:rPr lang="ru-RU" sz="2600" b="1" dirty="0">
                <a:cs typeface="Times New Roman" pitchFamily="18" charset="0"/>
              </a:rPr>
              <a:t>Дакија</a:t>
            </a:r>
          </a:p>
          <a:p>
            <a:pPr marL="0" indent="0">
              <a:buNone/>
            </a:pPr>
            <a:r>
              <a:rPr lang="ru-RU" sz="2600" b="1" dirty="0">
                <a:cs typeface="Times New Roman" pitchFamily="18" charset="0"/>
              </a:rPr>
              <a:t>  </a:t>
            </a:r>
            <a:r>
              <a:rPr lang="en-US" sz="2600" b="1" dirty="0">
                <a:cs typeface="Times New Roman" pitchFamily="18" charset="0"/>
              </a:rPr>
              <a:t>  </a:t>
            </a:r>
            <a:r>
              <a:rPr lang="ru-RU" sz="2600" b="1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     </a:t>
            </a:r>
            <a:r>
              <a:rPr lang="ru-RU" sz="2600" b="1" dirty="0">
                <a:cs typeface="Times New Roman" pitchFamily="18" charset="0"/>
              </a:rPr>
              <a:t>Македонија</a:t>
            </a:r>
          </a:p>
          <a:p>
            <a:pPr>
              <a:buNone/>
            </a:pPr>
            <a:r>
              <a:rPr lang="sr-Cyrl-RS" sz="2600" b="1" dirty="0">
                <a:cs typeface="Times New Roman" pitchFamily="18" charset="0"/>
              </a:rPr>
              <a:t> </a:t>
            </a:r>
            <a:endParaRPr lang="en-US" sz="2600" b="1" dirty="0">
              <a:cs typeface="Times New Roman" pitchFamily="18" charset="0"/>
            </a:endParaRPr>
          </a:p>
          <a:p>
            <a:pPr>
              <a:buNone/>
            </a:pPr>
            <a:r>
              <a:rPr lang="sr-Cyrl-RS" sz="1600" b="1" dirty="0">
                <a:cs typeface="Times New Roman" pitchFamily="18" charset="0"/>
              </a:rPr>
              <a:t>                                                     </a:t>
            </a:r>
            <a:r>
              <a:rPr lang="sr-Cyrl-RS" sz="1600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sr-Cyrl-RS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B0E89-C27F-482C-BE99-D2A33F456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800600" cy="3644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08223"/>
            <a:ext cx="9982200" cy="1143000"/>
          </a:xfrm>
        </p:spPr>
        <p:txBody>
          <a:bodyPr>
            <a:normAutofit/>
          </a:bodyPr>
          <a:lstStyle/>
          <a:p>
            <a:r>
              <a:rPr lang="sr-Cyrl-RS" sz="3200" b="1" dirty="0">
                <a:cs typeface="Times New Roman" pitchFamily="18" charset="0"/>
              </a:rPr>
              <a:t>АНТИЧКО ДОБА НА ПРОСТОРИМА ДАНАШЊЕ БиХ,</a:t>
            </a:r>
            <a:r>
              <a:rPr lang="sr-Latn-RS" sz="3200" b="1" dirty="0">
                <a:cs typeface="Times New Roman" pitchFamily="18" charset="0"/>
              </a:rPr>
              <a:t> </a:t>
            </a:r>
            <a:r>
              <a:rPr lang="sr-Cyrl-RS" sz="3200" b="1" dirty="0">
                <a:cs typeface="Times New Roman" pitchFamily="18" charset="0"/>
              </a:rPr>
              <a:t>СРБИЈЕ,</a:t>
            </a:r>
            <a:r>
              <a:rPr lang="sr-Latn-RS" sz="3200" b="1" dirty="0">
                <a:cs typeface="Times New Roman" pitchFamily="18" charset="0"/>
              </a:rPr>
              <a:t> </a:t>
            </a:r>
            <a:r>
              <a:rPr lang="sr-Cyrl-RS" sz="3200" b="1" dirty="0">
                <a:cs typeface="Times New Roman" pitchFamily="18" charset="0"/>
              </a:rPr>
              <a:t>ЦРНЕ ГОРЕ И ХРВАТСКЕ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6" y="1828800"/>
            <a:ext cx="4197094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600" u="sng" dirty="0">
                <a:cs typeface="Times New Roman" pitchFamily="18" charset="0"/>
              </a:rPr>
              <a:t>РИМСКИ ГРАДОВИ</a:t>
            </a:r>
            <a:endParaRPr lang="sr-Cyrl-RS" sz="2600" dirty="0">
              <a:cs typeface="Times New Roman" pitchFamily="18" charset="0"/>
            </a:endParaRPr>
          </a:p>
          <a:p>
            <a:r>
              <a:rPr lang="sr-Cyrl-RS" sz="2400" b="1" dirty="0">
                <a:cs typeface="Times New Roman" pitchFamily="18" charset="0"/>
              </a:rPr>
              <a:t>ЕМОНА</a:t>
            </a:r>
          </a:p>
          <a:p>
            <a:r>
              <a:rPr lang="sr-Cyrl-RS" sz="2400" b="1" dirty="0">
                <a:cs typeface="Times New Roman" pitchFamily="18" charset="0"/>
              </a:rPr>
              <a:t>СИСЦИЈА</a:t>
            </a:r>
          </a:p>
          <a:p>
            <a:r>
              <a:rPr lang="sr-Cyrl-RS" sz="2400" b="1" dirty="0">
                <a:cs typeface="Times New Roman" pitchFamily="18" charset="0"/>
              </a:rPr>
              <a:t>САЛОНА</a:t>
            </a:r>
          </a:p>
          <a:p>
            <a:r>
              <a:rPr lang="sr-Cyrl-RS" sz="2400" b="1" dirty="0">
                <a:cs typeface="Times New Roman" pitchFamily="18" charset="0"/>
              </a:rPr>
              <a:t>НАИСУС</a:t>
            </a:r>
          </a:p>
          <a:p>
            <a:r>
              <a:rPr lang="sr-Cyrl-RS" sz="2400" b="1" dirty="0">
                <a:cs typeface="Times New Roman" pitchFamily="18" charset="0"/>
              </a:rPr>
              <a:t>СИНГИДУНУМ</a:t>
            </a:r>
          </a:p>
          <a:p>
            <a:r>
              <a:rPr lang="sr-Cyrl-RS" sz="2400" b="1" dirty="0">
                <a:cs typeface="Times New Roman" pitchFamily="18" charset="0"/>
              </a:rPr>
              <a:t>ДОМАВИЈА</a:t>
            </a:r>
          </a:p>
          <a:p>
            <a:r>
              <a:rPr lang="sr-Cyrl-RS" sz="2400" b="1" dirty="0">
                <a:cs typeface="Times New Roman" pitchFamily="18" charset="0"/>
              </a:rPr>
              <a:t>КАСТРА</a:t>
            </a:r>
          </a:p>
          <a:p>
            <a:endParaRPr lang="sr-Cyrl-RS" sz="2400" dirty="0">
              <a:cs typeface="Times New Roman" pitchFamily="18" charset="0"/>
            </a:endParaRPr>
          </a:p>
          <a:p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547D-060F-4870-BB4F-FE77F54AB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56"/>
          <a:stretch/>
        </p:blipFill>
        <p:spPr>
          <a:xfrm>
            <a:off x="5901390" y="2215894"/>
            <a:ext cx="4772704" cy="2426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C9BA9-ED36-4AAE-82D3-3F37E5FB3E78}"/>
              </a:ext>
            </a:extLst>
          </p:cNvPr>
          <p:cNvSpPr txBox="1"/>
          <p:nvPr/>
        </p:nvSpPr>
        <p:spPr>
          <a:xfrm>
            <a:off x="6686172" y="4812827"/>
            <a:ext cx="320314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СИРМИЈУМ</a:t>
            </a:r>
            <a:r>
              <a:rPr lang="sr-Latn-RS" b="1" dirty="0"/>
              <a:t> </a:t>
            </a:r>
            <a:r>
              <a:rPr lang="sr-Cyrl-RS" b="1" dirty="0"/>
              <a:t>-</a:t>
            </a:r>
            <a:r>
              <a:rPr lang="sr-Latn-RS" b="1" dirty="0"/>
              <a:t> </a:t>
            </a:r>
            <a:r>
              <a:rPr lang="sr-Cyrl-RS" b="1" dirty="0"/>
              <a:t>ЦАРСКА ПАЛАТА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sr-Cyrl-RS" sz="3600" b="1" dirty="0">
                <a:cs typeface="Times New Roman" pitchFamily="18" charset="0"/>
              </a:rPr>
              <a:t>АНТИЧКО ДОБА НА ПРОСТОРИМА ДАНАШЊЕ БиХ,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СРБИЈЕ,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ЦРНЕ ГОРЕ И ХРВАТСКЕ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88" y="2604869"/>
            <a:ext cx="5241289" cy="3215529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+mj-lt"/>
                <a:cs typeface="Times New Roman" pitchFamily="18" charset="0"/>
              </a:rPr>
              <a:t>романизација</a:t>
            </a:r>
          </a:p>
          <a:p>
            <a:r>
              <a:rPr lang="sr-Cyrl-RS" sz="2800" dirty="0">
                <a:latin typeface="+mj-lt"/>
                <a:cs typeface="Times New Roman" pitchFamily="18" charset="0"/>
              </a:rPr>
              <a:t>градови центри романизације</a:t>
            </a:r>
          </a:p>
          <a:p>
            <a:r>
              <a:rPr lang="sr-Cyrl-RS" sz="2800" dirty="0">
                <a:latin typeface="+mj-lt"/>
                <a:cs typeface="Times New Roman" pitchFamily="18" charset="0"/>
              </a:rPr>
              <a:t>романизовани грађани</a:t>
            </a:r>
          </a:p>
          <a:p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C4DEC-BB50-4F42-8B31-185663EBE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94" y="2699267"/>
            <a:ext cx="1951736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DDC67-A85D-42A2-8456-0D3EE16F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4" y="2001074"/>
            <a:ext cx="1822427" cy="300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21D5D-911F-4A43-BA2F-105C367910A7}"/>
              </a:ext>
            </a:extLst>
          </p:cNvPr>
          <p:cNvSpPr txBox="1"/>
          <p:nvPr/>
        </p:nvSpPr>
        <p:spPr>
          <a:xfrm>
            <a:off x="5937738" y="5304749"/>
            <a:ext cx="223884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ЦАР ДИОКЛЕЦИЈАН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30A1D-9D57-46D7-BB3D-414984CF497C}"/>
              </a:ext>
            </a:extLst>
          </p:cNvPr>
          <p:cNvSpPr txBox="1"/>
          <p:nvPr/>
        </p:nvSpPr>
        <p:spPr>
          <a:xfrm>
            <a:off x="8391507" y="5008079"/>
            <a:ext cx="23622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ЦАР КОНСТАНТИН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2390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sr-Cyrl-RS" sz="3600" b="1" dirty="0">
                <a:cs typeface="Times New Roman" pitchFamily="18" charset="0"/>
              </a:rPr>
              <a:t>АНТИЧКО ДОБА НА ПРОСТОРИМА ДАНАШЊЕ БиХ,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СРБИЈЕ,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sr-Cyrl-RS" sz="3600" b="1" dirty="0">
                <a:cs typeface="Times New Roman" pitchFamily="18" charset="0"/>
              </a:rPr>
              <a:t>ЦРНЕ ГОРЕ И ХРВАТСКЕ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5514535" cy="56525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6000" b="1" u="sng" dirty="0">
                <a:latin typeface="+mj-lt"/>
                <a:cs typeface="Times New Roman" pitchFamily="18" charset="0"/>
              </a:rPr>
              <a:t>РИМСКИ ОСТАЦИ НА ПРОСТОРИМА БиХ</a:t>
            </a:r>
            <a:endParaRPr lang="sr-Cyrl-RS" sz="2600" b="1" u="sng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8F479-E3A1-4E3C-9250-9CF5D47A7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77" y="2804966"/>
            <a:ext cx="3276600" cy="2457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FB03A-6941-409A-B388-BB5190923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2824" r="7058"/>
          <a:stretch/>
        </p:blipFill>
        <p:spPr>
          <a:xfrm>
            <a:off x="1464347" y="2792071"/>
            <a:ext cx="2285715" cy="3095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2DBDF1-DCD4-4D7D-A77A-FE1489164DCB}"/>
              </a:ext>
            </a:extLst>
          </p:cNvPr>
          <p:cNvSpPr txBox="1"/>
          <p:nvPr/>
        </p:nvSpPr>
        <p:spPr>
          <a:xfrm>
            <a:off x="4928678" y="5436264"/>
            <a:ext cx="281939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РИМСКИ ОСТАЦИ НАСЕЉА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50222-AFB9-485D-BF57-1C6E6BD1B9E4}"/>
              </a:ext>
            </a:extLst>
          </p:cNvPr>
          <p:cNvSpPr txBox="1"/>
          <p:nvPr/>
        </p:nvSpPr>
        <p:spPr>
          <a:xfrm>
            <a:off x="1591111" y="5822272"/>
            <a:ext cx="201930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РИМСКА СТЕЛА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BA93F-27F7-451E-A1D3-D521C2EBEB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4645" r="14668" b="11549"/>
          <a:stretch/>
        </p:blipFill>
        <p:spPr>
          <a:xfrm>
            <a:off x="9180928" y="1732329"/>
            <a:ext cx="1600200" cy="1724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6E6DE-8960-4A1A-93A7-3E7F2078D5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6835" r="11513" b="10166"/>
          <a:stretch/>
        </p:blipFill>
        <p:spPr>
          <a:xfrm>
            <a:off x="9180928" y="3671020"/>
            <a:ext cx="1600200" cy="1538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71D9ED-674E-46DA-B78D-5E413104AD36}"/>
              </a:ext>
            </a:extLst>
          </p:cNvPr>
          <p:cNvSpPr txBox="1"/>
          <p:nvPr/>
        </p:nvSpPr>
        <p:spPr>
          <a:xfrm>
            <a:off x="8799928" y="5251598"/>
            <a:ext cx="232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РИМСКИ НОВАЦ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253</Words>
  <Application>Microsoft Office PowerPoint</Application>
  <PresentationFormat>Widescreen</PresentationFormat>
  <Paragraphs>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АНТИЧКО ДОБА НА ПРОСТОРИМА ДАНАШЊЕ БиХ, СРБИЈЕ, ЦРНЕ ГОРЕ И ХРВАТСКЕ</vt:lpstr>
      <vt:lpstr>АНТИЧКО ДОБА НА ПРОСТОРИМА ДАНАШЊЕ БиХ, СРБИЈЕ, ЦРНЕ ГОРЕ И ХРВАТСКЕ</vt:lpstr>
      <vt:lpstr> АНТИЧКО ДОБА НА ПРОСТОРИМА ДАНАШЊЕ БиХ, СРБИЈЕ, ЦРНЕ ГОРЕ И ХРВАТСКЕ </vt:lpstr>
      <vt:lpstr>PowerPoint Presentation</vt:lpstr>
      <vt:lpstr> АНТИЧКО ДОБА НА ПРОСТОРИМА ДАНАШЊЕ БиХ, СРБИЈЕ, ЦРНЕ ГОРЕ И ХРВАТСКЕ </vt:lpstr>
      <vt:lpstr>АНТИЧКО ДОБА НА ПРОСТОРИМА ДАНАШЊЕ БиХ, СРБИЈЕ, ЦРНЕ ГОРЕ И ХРВАТСКЕ</vt:lpstr>
      <vt:lpstr>АНТИЧКО ДОБА НА ПРОСТОРИМА ДАНАШЊЕ БиХ, СРБИЈЕ, ЦРНЕ ГОРЕ И ХРВАТСКЕ</vt:lpstr>
      <vt:lpstr>АНТИЧКО ДОБА НА ПРОСТОРИМА ДАНАШЊЕ БиХ, СРБИЈЕ, ЦРНЕ ГОРЕ И ХРВАТСКЕ</vt:lpstr>
      <vt:lpstr>АНТИЧКО ДОБА НА ПРОСТОРИМА ДАНАШЊЕ БиХ, СРБИЈЕ,ЦРНЕ ГОРЕ И ХРВАТСКЕ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Sanja Buzadžija</cp:lastModifiedBy>
  <cp:revision>266</cp:revision>
  <dcterms:created xsi:type="dcterms:W3CDTF">2017-07-14T07:47:05Z</dcterms:created>
  <dcterms:modified xsi:type="dcterms:W3CDTF">2020-05-19T16:21:45Z</dcterms:modified>
</cp:coreProperties>
</file>