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82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268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83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80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446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193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283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3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76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09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84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62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3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32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4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29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51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F45A8A9-8BD5-4CDE-8144-B45E4B2ECE99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DF16E-9386-4432-A54C-C504967C07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292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51468-0324-4023-9620-6A45EBC00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975" y="2171000"/>
            <a:ext cx="10969620" cy="1529937"/>
          </a:xfrm>
        </p:spPr>
        <p:txBody>
          <a:bodyPr>
            <a:normAutofit/>
          </a:bodyPr>
          <a:lstStyle/>
          <a:p>
            <a:pPr algn="ctr"/>
            <a:r>
              <a:rPr lang="sr-Latn-R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L’articolo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determinativo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15F31-842A-4B96-85DC-AC97629A07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sr-Latn-RS" sz="54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Određeni član</a:t>
            </a:r>
            <a:endParaRPr lang="it-IT" sz="5400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0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F1D6F-DB6B-417C-9F0F-4BEAED58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3230"/>
          </a:xfrm>
        </p:spPr>
        <p:txBody>
          <a:bodyPr/>
          <a:lstStyle/>
          <a:p>
            <a:r>
              <a:rPr lang="sr-Latn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Koristi se </a:t>
            </a:r>
            <a:r>
              <a:rPr lang="sr-Latn-R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uvijek</a:t>
            </a:r>
            <a:r>
              <a:rPr lang="sr-Latn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ISPRED imenice: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E3D42-9CAF-4435-8DE8-737A8D65A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15886"/>
            <a:ext cx="10899778" cy="5012635"/>
          </a:xfrm>
        </p:spPr>
        <p:txBody>
          <a:bodyPr>
            <a:normAutofit fontScale="92500"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 je imenica određena, odnosno definisana, ili je bila pomenuta ranije, već je poznata;</a:t>
            </a:r>
          </a:p>
          <a:p>
            <a:pPr marL="0" indent="0" algn="ctr">
              <a:buNone/>
            </a:pP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sr-Latn-RS" sz="2400" i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Ecco</a:t>
            </a:r>
            <a:r>
              <a:rPr lang="sr-Latn-RS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sr-Latn-RS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i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ragazza</a:t>
            </a:r>
            <a:r>
              <a:rPr lang="sr-Latn-RS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i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sr-Latn-RS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sr-Latn-RS" sz="2400" i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piace</a:t>
            </a: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sr-Latn-RS" sz="2400" i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apstraktne imenice;     </a:t>
            </a:r>
          </a:p>
          <a:p>
            <a:pPr marL="0" indent="0" algn="ctr">
              <a:buNone/>
            </a:pP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sr-Latn-R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sr-Latn-RS" sz="2400" i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amore</a:t>
            </a:r>
            <a:r>
              <a:rPr lang="sr-Latn-RS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un sentimento bellissimo.»</a:t>
            </a:r>
            <a:endParaRPr lang="sr-Latn-RS" sz="2400" i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imenice koje označavaju kategoriju, ili vrstu nečega;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vino si fa con </a:t>
            </a:r>
            <a:r>
              <a:rPr lang="it-IT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uva.»</a:t>
            </a:r>
            <a:endParaRPr lang="sr-Latn-RS" sz="2400" i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geografske nazive, kao što su imena regija, država, kontinenata,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rijeka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mora, jezera;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Europa è un continente.»</a:t>
            </a:r>
            <a:endParaRPr lang="sr-Latn-RS" sz="2400" i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oslovljavanju.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«Guarda </a:t>
            </a:r>
            <a:r>
              <a:rPr lang="it-IT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4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signora Giovanna!»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55BF63-48B5-4FF2-BF88-EF827A647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014" y="4256106"/>
            <a:ext cx="2481645" cy="235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1A115-C963-4E27-9E06-CAA2BC1B7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Latn-R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koristi se:</a:t>
            </a:r>
            <a:endParaRPr lang="it-IT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2B20A-A0FE-4508-929D-5469D5CB2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509579"/>
            <a:ext cx="8946541" cy="4195481"/>
          </a:xfrm>
        </p:spPr>
        <p:txBody>
          <a:bodyPr>
            <a:normAutofit/>
          </a:bodyPr>
          <a:lstStyle/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Ispred ličnih imena;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8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«Giovanna è bella.»</a:t>
            </a:r>
            <a:endParaRPr lang="sr-Latn-RS" sz="28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Ispred imena gradova;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8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«Roma è grande.»</a:t>
            </a:r>
            <a:endParaRPr lang="sr-Latn-RS" sz="28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 se nekome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direkno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obraćamo.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8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«Buongiorno, signora Giovanna.»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3B95CA-8576-46EB-BE0B-3B86B94CC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271" y="8137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0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99169-0453-4C36-B010-894805294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64" y="599660"/>
            <a:ext cx="10069637" cy="1202635"/>
          </a:xfrm>
        </p:spPr>
        <p:txBody>
          <a:bodyPr/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Određeni član razlikuje posebne oblike za muški i ženski rod, kao i za jedninu i množinu.</a:t>
            </a:r>
            <a:endParaRPr lang="it-IT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6D29A3F-F279-4B8E-83FA-2A91C77CA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39584"/>
              </p:ext>
            </p:extLst>
          </p:nvPr>
        </p:nvGraphicFramePr>
        <p:xfrm>
          <a:off x="1987827" y="1802295"/>
          <a:ext cx="7845288" cy="4474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096">
                  <a:extLst>
                    <a:ext uri="{9D8B030D-6E8A-4147-A177-3AD203B41FA5}">
                      <a16:colId xmlns:a16="http://schemas.microsoft.com/office/drawing/2014/main" val="3728880805"/>
                    </a:ext>
                  </a:extLst>
                </a:gridCol>
                <a:gridCol w="2615096">
                  <a:extLst>
                    <a:ext uri="{9D8B030D-6E8A-4147-A177-3AD203B41FA5}">
                      <a16:colId xmlns:a16="http://schemas.microsoft.com/office/drawing/2014/main" val="1689013296"/>
                    </a:ext>
                  </a:extLst>
                </a:gridCol>
                <a:gridCol w="2615096">
                  <a:extLst>
                    <a:ext uri="{9D8B030D-6E8A-4147-A177-3AD203B41FA5}">
                      <a16:colId xmlns:a16="http://schemas.microsoft.com/office/drawing/2014/main" val="1767216807"/>
                    </a:ext>
                  </a:extLst>
                </a:gridCol>
              </a:tblGrid>
              <a:tr h="484818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i="1" dirty="0">
                          <a:solidFill>
                            <a:schemeClr val="bg1"/>
                          </a:solidFill>
                        </a:rPr>
                        <a:t>jednina</a:t>
                      </a:r>
                      <a:endParaRPr lang="it-IT" sz="2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i="1" dirty="0">
                          <a:solidFill>
                            <a:schemeClr val="bg1"/>
                          </a:solidFill>
                        </a:rPr>
                        <a:t>množina</a:t>
                      </a:r>
                      <a:endParaRPr lang="it-IT" sz="2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493796"/>
                  </a:ext>
                </a:extLst>
              </a:tr>
              <a:tr h="484818">
                <a:tc>
                  <a:txBody>
                    <a:bodyPr/>
                    <a:lstStyle/>
                    <a:p>
                      <a:pPr algn="l"/>
                      <a:r>
                        <a:rPr lang="sr-Latn-RS" b="1" dirty="0">
                          <a:solidFill>
                            <a:schemeClr val="bg1"/>
                          </a:solidFill>
                        </a:rPr>
                        <a:t>muški rod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98806"/>
                  </a:ext>
                </a:extLst>
              </a:tr>
              <a:tr h="484818">
                <a:tc>
                  <a:txBody>
                    <a:bodyPr/>
                    <a:lstStyle/>
                    <a:p>
                      <a:pPr algn="l"/>
                      <a:r>
                        <a:rPr lang="sr-Latn-RS" dirty="0"/>
                        <a:t>Ispred suglasnika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48918"/>
                  </a:ext>
                </a:extLst>
              </a:tr>
              <a:tr h="484818">
                <a:tc>
                  <a:txBody>
                    <a:bodyPr/>
                    <a:lstStyle/>
                    <a:p>
                      <a:pPr algn="l"/>
                      <a:r>
                        <a:rPr lang="sr-Latn-RS" dirty="0"/>
                        <a:t>Ispred:</a:t>
                      </a:r>
                    </a:p>
                    <a:p>
                      <a:pPr algn="l"/>
                      <a:r>
                        <a:rPr lang="sr-Latn-RS" dirty="0"/>
                        <a:t>S + suglasnik</a:t>
                      </a:r>
                    </a:p>
                    <a:p>
                      <a:pPr algn="l"/>
                      <a:r>
                        <a:rPr lang="sr-Latn-RS" dirty="0"/>
                        <a:t>Z, PS, GN, X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58655"/>
                  </a:ext>
                </a:extLst>
              </a:tr>
              <a:tr h="484818">
                <a:tc>
                  <a:txBody>
                    <a:bodyPr/>
                    <a:lstStyle/>
                    <a:p>
                      <a:pPr algn="l"/>
                      <a:r>
                        <a:rPr lang="sr-Latn-RS" dirty="0"/>
                        <a:t>Ispred samoglasnika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l’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663402"/>
                  </a:ext>
                </a:extLst>
              </a:tr>
              <a:tr h="484818">
                <a:tc>
                  <a:txBody>
                    <a:bodyPr/>
                    <a:lstStyle/>
                    <a:p>
                      <a:pPr algn="l"/>
                      <a:r>
                        <a:rPr lang="sr-Latn-RS" b="1" dirty="0"/>
                        <a:t>ženski rod</a:t>
                      </a:r>
                      <a:endParaRPr lang="it-IT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344807"/>
                  </a:ext>
                </a:extLst>
              </a:tr>
              <a:tr h="484818">
                <a:tc>
                  <a:txBody>
                    <a:bodyPr/>
                    <a:lstStyle/>
                    <a:p>
                      <a:pPr algn="l"/>
                      <a:r>
                        <a:rPr lang="sr-Latn-RS" dirty="0"/>
                        <a:t>Ispred suglasnika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461921"/>
                  </a:ext>
                </a:extLst>
              </a:tr>
              <a:tr h="484818">
                <a:tc>
                  <a:txBody>
                    <a:bodyPr/>
                    <a:lstStyle/>
                    <a:p>
                      <a:pPr algn="l"/>
                      <a:r>
                        <a:rPr lang="sr-Latn-RS" dirty="0"/>
                        <a:t>Ispred samoglasnika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l’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695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38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6ABFA-03C2-4872-B330-882AB632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3230"/>
          </a:xfrm>
        </p:spPr>
        <p:txBody>
          <a:bodyPr/>
          <a:lstStyle/>
          <a:p>
            <a:r>
              <a:rPr lang="sr-Latn-R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Primjeri</a:t>
            </a:r>
            <a:r>
              <a:rPr lang="sr-Latn-R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EEC42C-40BB-40E7-BFFF-CB67F985A8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598852"/>
              </p:ext>
            </p:extLst>
          </p:nvPr>
        </p:nvGraphicFramePr>
        <p:xfrm>
          <a:off x="1235834" y="1205948"/>
          <a:ext cx="894715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7150">
                  <a:extLst>
                    <a:ext uri="{9D8B030D-6E8A-4147-A177-3AD203B41FA5}">
                      <a16:colId xmlns:a16="http://schemas.microsoft.com/office/drawing/2014/main" val="2163728840"/>
                    </a:ext>
                  </a:extLst>
                </a:gridCol>
              </a:tblGrid>
              <a:tr h="215251">
                <a:tc>
                  <a:txBody>
                    <a:bodyPr/>
                    <a:lstStyle/>
                    <a:p>
                      <a:pPr algn="ctr"/>
                      <a:r>
                        <a:rPr lang="sr-Latn-RS" dirty="0" err="1">
                          <a:solidFill>
                            <a:schemeClr val="bg1"/>
                          </a:solidFill>
                        </a:rPr>
                        <a:t>Maschile</a:t>
                      </a:r>
                      <a:endParaRPr lang="sr-Latn-RS" i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sr-Latn-RS" i="1" dirty="0" err="1">
                          <a:solidFill>
                            <a:srgbClr val="FFFF00"/>
                          </a:solidFill>
                        </a:rPr>
                        <a:t>singolare</a:t>
                      </a:r>
                      <a:r>
                        <a:rPr lang="sr-Latn-RS" i="1" dirty="0">
                          <a:solidFill>
                            <a:srgbClr val="FFFF00"/>
                          </a:solidFill>
                        </a:rPr>
                        <a:t>                                                   plurale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r-Latn-RS" sz="2800" i="1" dirty="0" err="1">
                          <a:solidFill>
                            <a:srgbClr val="FFFF00"/>
                          </a:solidFill>
                        </a:rPr>
                        <a:t>il</a:t>
                      </a:r>
                      <a:r>
                        <a:rPr lang="sr-Latn-RS" sz="2800" i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i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i="1" dirty="0" err="1">
                          <a:solidFill>
                            <a:schemeClr val="bg1"/>
                          </a:solidFill>
                        </a:rPr>
                        <a:t>ragazzo</a:t>
                      </a:r>
                      <a:r>
                        <a:rPr lang="sr-Latn-RS" i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sr-Latn-RS" i="1" dirty="0">
                          <a:solidFill>
                            <a:srgbClr val="FFFF00"/>
                          </a:solidFill>
                        </a:rPr>
                        <a:t>                                               </a:t>
                      </a:r>
                      <a:r>
                        <a:rPr lang="sr-Latn-RS" sz="2800" i="1" dirty="0">
                          <a:solidFill>
                            <a:srgbClr val="FFFF00"/>
                          </a:solidFill>
                        </a:rPr>
                        <a:t> i </a:t>
                      </a:r>
                      <a:r>
                        <a:rPr lang="sr-Latn-RS" i="1" dirty="0" err="1">
                          <a:solidFill>
                            <a:schemeClr val="bg1"/>
                          </a:solidFill>
                        </a:rPr>
                        <a:t>ragazzi</a:t>
                      </a:r>
                      <a:endParaRPr lang="sr-Latn-RS" i="1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r-Latn-RS" sz="2800" i="1" dirty="0">
                          <a:solidFill>
                            <a:srgbClr val="FFFF00"/>
                          </a:solidFill>
                        </a:rPr>
                        <a:t>l’ </a:t>
                      </a:r>
                      <a:r>
                        <a:rPr lang="sr-Latn-RS" i="1" dirty="0" err="1">
                          <a:solidFill>
                            <a:schemeClr val="bg1"/>
                          </a:solidFill>
                        </a:rPr>
                        <a:t>albero</a:t>
                      </a:r>
                      <a:r>
                        <a:rPr lang="sr-Latn-RS" i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sr-Latn-RS" i="1" dirty="0">
                          <a:solidFill>
                            <a:srgbClr val="FFFF00"/>
                          </a:solidFill>
                        </a:rPr>
                        <a:t>                                                   </a:t>
                      </a:r>
                      <a:r>
                        <a:rPr lang="sr-Latn-RS" sz="2800" i="1" dirty="0" err="1">
                          <a:solidFill>
                            <a:srgbClr val="FFFF00"/>
                          </a:solidFill>
                        </a:rPr>
                        <a:t>gli</a:t>
                      </a:r>
                      <a:r>
                        <a:rPr lang="sr-Latn-RS" sz="2800" i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i="1" dirty="0" err="1">
                          <a:solidFill>
                            <a:schemeClr val="bg1"/>
                          </a:solidFill>
                        </a:rPr>
                        <a:t>alberi</a:t>
                      </a:r>
                      <a:endParaRPr lang="sr-Latn-RS" i="1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r-Latn-RS" sz="2800" i="1" dirty="0" err="1">
                          <a:solidFill>
                            <a:srgbClr val="FFFF00"/>
                          </a:solidFill>
                        </a:rPr>
                        <a:t>lo</a:t>
                      </a:r>
                      <a:r>
                        <a:rPr lang="sr-Latn-RS" sz="2800" i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i="1" dirty="0">
                          <a:solidFill>
                            <a:schemeClr val="bg1"/>
                          </a:solidFill>
                        </a:rPr>
                        <a:t>studente </a:t>
                      </a:r>
                      <a:r>
                        <a:rPr lang="sr-Latn-RS" i="1" dirty="0">
                          <a:solidFill>
                            <a:srgbClr val="FFFF00"/>
                          </a:solidFill>
                        </a:rPr>
                        <a:t>                                             </a:t>
                      </a:r>
                      <a:r>
                        <a:rPr lang="sr-Latn-RS" sz="2800" i="1" dirty="0" err="1">
                          <a:solidFill>
                            <a:srgbClr val="FFFF00"/>
                          </a:solidFill>
                        </a:rPr>
                        <a:t>gli</a:t>
                      </a:r>
                      <a:r>
                        <a:rPr lang="sr-Latn-RS" sz="2800" i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i="1" dirty="0">
                          <a:solidFill>
                            <a:schemeClr val="bg1"/>
                          </a:solidFill>
                        </a:rPr>
                        <a:t>studenti</a:t>
                      </a:r>
                    </a:p>
                    <a:p>
                      <a:pPr algn="ctr"/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116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err="1"/>
                        <a:t>femminile</a:t>
                      </a:r>
                      <a:endParaRPr lang="sr-Latn-RS" b="1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r-Latn-RS" b="1" i="1" dirty="0" err="1">
                          <a:solidFill>
                            <a:srgbClr val="FFFF00"/>
                          </a:solidFill>
                        </a:rPr>
                        <a:t>singolare</a:t>
                      </a:r>
                      <a:r>
                        <a:rPr lang="sr-Latn-RS" b="1" i="1" dirty="0">
                          <a:solidFill>
                            <a:srgbClr val="FFFF00"/>
                          </a:solidFill>
                        </a:rPr>
                        <a:t>                                                plurale</a:t>
                      </a:r>
                      <a:endParaRPr lang="sr-Latn-RS" b="1" dirty="0">
                        <a:solidFill>
                          <a:srgbClr val="FFFF00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2800" b="1" dirty="0">
                          <a:solidFill>
                            <a:srgbClr val="FFFF00"/>
                          </a:solidFill>
                        </a:rPr>
                        <a:t>la</a:t>
                      </a:r>
                      <a:r>
                        <a:rPr lang="sr-Latn-RS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b="1" dirty="0" err="1">
                          <a:solidFill>
                            <a:schemeClr val="bg1"/>
                          </a:solidFill>
                        </a:rPr>
                        <a:t>ragazza</a:t>
                      </a:r>
                      <a:r>
                        <a:rPr lang="sr-Latn-RS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sr-Latn-RS" b="1" dirty="0">
                          <a:solidFill>
                            <a:srgbClr val="FFFF00"/>
                          </a:solidFill>
                        </a:rPr>
                        <a:t>                                    </a:t>
                      </a:r>
                      <a:r>
                        <a:rPr lang="sr-Latn-R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sz="2800" b="1" dirty="0" err="1">
                          <a:solidFill>
                            <a:srgbClr val="FFFF00"/>
                          </a:solidFill>
                        </a:rPr>
                        <a:t>le</a:t>
                      </a:r>
                      <a:r>
                        <a:rPr lang="sr-Latn-R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b="1" dirty="0" err="1">
                          <a:solidFill>
                            <a:schemeClr val="bg1"/>
                          </a:solidFill>
                        </a:rPr>
                        <a:t>ragazze</a:t>
                      </a:r>
                      <a:endParaRPr lang="sr-Latn-RS" b="1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r-Latn-RS" sz="2800" b="1" dirty="0" err="1">
                          <a:solidFill>
                            <a:srgbClr val="FFFF00"/>
                          </a:solidFill>
                        </a:rPr>
                        <a:t>l’</a:t>
                      </a:r>
                      <a:r>
                        <a:rPr lang="sr-Latn-RS" b="1" dirty="0" err="1">
                          <a:solidFill>
                            <a:schemeClr val="bg1"/>
                          </a:solidFill>
                        </a:rPr>
                        <a:t>aula</a:t>
                      </a:r>
                      <a:r>
                        <a:rPr lang="sr-Latn-RS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sr-Latn-RS" b="1" dirty="0">
                          <a:solidFill>
                            <a:srgbClr val="FFFF00"/>
                          </a:solidFill>
                        </a:rPr>
                        <a:t>                                             </a:t>
                      </a:r>
                      <a:r>
                        <a:rPr lang="sr-Latn-R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sz="2800" b="1" dirty="0" err="1">
                          <a:solidFill>
                            <a:srgbClr val="FFFF00"/>
                          </a:solidFill>
                        </a:rPr>
                        <a:t>le</a:t>
                      </a:r>
                      <a:r>
                        <a:rPr lang="sr-Latn-R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sr-Latn-RS" b="1" dirty="0">
                          <a:solidFill>
                            <a:schemeClr val="bg1"/>
                          </a:solidFill>
                        </a:rPr>
                        <a:t>aule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73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17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6EDB-E46A-4278-B78D-440989C5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2499"/>
          </a:xfrm>
        </p:spPr>
        <p:txBody>
          <a:bodyPr/>
          <a:lstStyle/>
          <a:p>
            <a:r>
              <a:rPr lang="sr-Latn-RS" sz="3600" dirty="0"/>
              <a:t>Zadaća:</a:t>
            </a:r>
            <a:endParaRPr lang="it-IT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24E7-A498-4B16-A791-91904A5D2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331259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sr-Latn-RS" sz="2800" dirty="0"/>
              <a:t>Uraditi </a:t>
            </a:r>
            <a:r>
              <a:rPr lang="sr-Latn-RS" sz="2800"/>
              <a:t>zadatke 2 i 3 </a:t>
            </a:r>
            <a:r>
              <a:rPr lang="sr-Latn-RS" sz="2800" dirty="0"/>
              <a:t>koji se nalaze na strani 11 u udžbeniku!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i="1" dirty="0"/>
              <a:t>U drugom zadatku potrebno je popuniti rečenice na osnovu </a:t>
            </a:r>
            <a:r>
              <a:rPr lang="sr-Latn-RS" i="1" dirty="0" err="1"/>
              <a:t>primjera</a:t>
            </a:r>
            <a:r>
              <a:rPr lang="sr-Latn-RS" i="1" dirty="0"/>
              <a:t> u tabeli.</a:t>
            </a:r>
          </a:p>
          <a:p>
            <a:pPr marL="0" indent="0">
              <a:buNone/>
            </a:pPr>
            <a:endParaRPr lang="sr-Latn-RS" i="1" dirty="0"/>
          </a:p>
          <a:p>
            <a:r>
              <a:rPr lang="sr-Latn-RS" i="1" dirty="0"/>
              <a:t>U trećem zadatku dodati svakoj od sličica jedan od ponuđenih članova.</a:t>
            </a:r>
            <a:endParaRPr lang="it-IT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8C080A-B4DB-45AE-88F7-BD6DA652C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38" y="4463076"/>
            <a:ext cx="2072469" cy="212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48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</TotalTime>
  <Words>259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</vt:lpstr>
      <vt:lpstr>L’articolo determinativo</vt:lpstr>
      <vt:lpstr>Koristi se uvijek ISPRED imenice:</vt:lpstr>
      <vt:lpstr>Ne koristi se:</vt:lpstr>
      <vt:lpstr>Određeni član razlikuje posebne oblike za muški i ženski rod, kao i za jedninu i množinu.</vt:lpstr>
      <vt:lpstr>Primjeri:</vt:lpstr>
      <vt:lpstr>Zadaća: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L’articolo determinativo</dc:title>
  <dc:creator>Slavica Kovačević kalaba</dc:creator>
  <cp:lastModifiedBy>Slavica Kovačević kalaba</cp:lastModifiedBy>
  <cp:revision>12</cp:revision>
  <dcterms:created xsi:type="dcterms:W3CDTF">2020-11-04T14:53:08Z</dcterms:created>
  <dcterms:modified xsi:type="dcterms:W3CDTF">2020-11-04T18:35:21Z</dcterms:modified>
</cp:coreProperties>
</file>