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4" r:id="rId4"/>
    <p:sldId id="265" r:id="rId5"/>
    <p:sldId id="268" r:id="rId6"/>
    <p:sldId id="266" r:id="rId7"/>
    <p:sldId id="269" r:id="rId8"/>
    <p:sldId id="27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CF3"/>
    <a:srgbClr val="00B0F0"/>
    <a:srgbClr val="9A99FF"/>
    <a:srgbClr val="0099FF"/>
    <a:srgbClr val="35CB67"/>
    <a:srgbClr val="9F92D6"/>
    <a:srgbClr val="CCC5E9"/>
    <a:srgbClr val="9688D2"/>
    <a:srgbClr val="A295D7"/>
    <a:srgbClr val="BA9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820" autoAdjust="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0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2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46222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23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862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03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48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93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1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2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8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4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5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92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E7E36-2089-41DC-8321-8AF89FC37EB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C23200-160A-48B7-8015-D1433DF53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09676"/>
            <a:ext cx="7766936" cy="2286000"/>
          </a:xfrm>
        </p:spPr>
        <p:txBody>
          <a:bodyPr/>
          <a:lstStyle/>
          <a:p>
            <a:r>
              <a:rPr lang="sr-Latn-RS" sz="6000" dirty="0" smtClean="0"/>
              <a:t>Zahlen von 20 bis 100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284508" cy="1683217"/>
          </a:xfrm>
        </p:spPr>
        <p:txBody>
          <a:bodyPr>
            <a:normAutofit fontScale="25000" lnSpcReduction="20000"/>
          </a:bodyPr>
          <a:lstStyle/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r>
              <a:rPr lang="de-DE" sz="11200" dirty="0" smtClean="0">
                <a:solidFill>
                  <a:srgbClr val="002060"/>
                </a:solidFill>
              </a:rPr>
              <a:t>Lehrerin:</a:t>
            </a:r>
          </a:p>
          <a:p>
            <a:r>
              <a:rPr lang="sr-Latn-RS" sz="11200" dirty="0" smtClean="0">
                <a:solidFill>
                  <a:srgbClr val="002060"/>
                </a:solidFill>
              </a:rPr>
              <a:t>Biljana Lajić</a:t>
            </a:r>
            <a:endParaRPr lang="en-US" sz="1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72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rgbClr val="92D050"/>
                </a:solidFill>
              </a:rPr>
              <a:t>Wiederholung </a:t>
            </a:r>
            <a:endParaRPr lang="en-US" dirty="0">
              <a:solidFill>
                <a:srgbClr val="92D050"/>
              </a:solidFill>
            </a:endParaRPr>
          </a:p>
        </p:txBody>
      </p:sp>
      <p:pic>
        <p:nvPicPr>
          <p:cNvPr id="1026" name="Picture 2" descr="https://player.slideplayer.org/79/13195346/slides/slide_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63" y="1346672"/>
            <a:ext cx="8792739" cy="537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365640"/>
              </p:ext>
            </p:extLst>
          </p:nvPr>
        </p:nvGraphicFramePr>
        <p:xfrm>
          <a:off x="3681662" y="6163377"/>
          <a:ext cx="76200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1313469466"/>
                    </a:ext>
                  </a:extLst>
                </a:gridCol>
              </a:tblGrid>
              <a:tr h="325651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zwei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12752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140217"/>
              </p:ext>
            </p:extLst>
          </p:nvPr>
        </p:nvGraphicFramePr>
        <p:xfrm>
          <a:off x="5041231" y="6139314"/>
          <a:ext cx="721895" cy="38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895">
                  <a:extLst>
                    <a:ext uri="{9D8B030D-6E8A-4147-A177-3AD203B41FA5}">
                      <a16:colId xmlns:a16="http://schemas.microsoft.com/office/drawing/2014/main" val="3764953362"/>
                    </a:ext>
                  </a:extLst>
                </a:gridCol>
              </a:tblGrid>
              <a:tr h="381799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drei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5CB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45909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328992"/>
              </p:ext>
            </p:extLst>
          </p:nvPr>
        </p:nvGraphicFramePr>
        <p:xfrm>
          <a:off x="6507242" y="6155353"/>
          <a:ext cx="6577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724">
                  <a:extLst>
                    <a:ext uri="{9D8B030D-6E8A-4147-A177-3AD203B41FA5}">
                      <a16:colId xmlns:a16="http://schemas.microsoft.com/office/drawing/2014/main" val="2674175339"/>
                    </a:ext>
                  </a:extLst>
                </a:gridCol>
              </a:tblGrid>
              <a:tr h="349718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vier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52041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040794"/>
              </p:ext>
            </p:extLst>
          </p:nvPr>
        </p:nvGraphicFramePr>
        <p:xfrm>
          <a:off x="7859873" y="6240378"/>
          <a:ext cx="719221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21">
                  <a:extLst>
                    <a:ext uri="{9D8B030D-6E8A-4147-A177-3AD203B41FA5}">
                      <a16:colId xmlns:a16="http://schemas.microsoft.com/office/drawing/2014/main" val="1728257593"/>
                    </a:ext>
                  </a:extLst>
                </a:gridCol>
              </a:tblGrid>
              <a:tr h="317631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fünf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A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11228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882737"/>
              </p:ext>
            </p:extLst>
          </p:nvPr>
        </p:nvGraphicFramePr>
        <p:xfrm>
          <a:off x="5085347" y="2398295"/>
          <a:ext cx="1355558" cy="970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558">
                  <a:extLst>
                    <a:ext uri="{9D8B030D-6E8A-4147-A177-3AD203B41FA5}">
                      <a16:colId xmlns:a16="http://schemas.microsoft.com/office/drawing/2014/main" val="793292503"/>
                    </a:ext>
                  </a:extLst>
                </a:gridCol>
              </a:tblGrid>
              <a:tr h="970547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r>
                        <a:rPr lang="de-D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19</a:t>
                      </a:r>
                    </a:p>
                    <a:p>
                      <a:r>
                        <a:rPr lang="de-DE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DE" sz="16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neunzehn</a:t>
                      </a:r>
                      <a:endParaRPr lang="en-US" sz="16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19C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276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38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942" y="173100"/>
            <a:ext cx="6828366" cy="866775"/>
          </a:xfrm>
        </p:spPr>
        <p:txBody>
          <a:bodyPr/>
          <a:lstStyle/>
          <a:p>
            <a:r>
              <a:rPr lang="de-DE" dirty="0" smtClean="0"/>
              <a:t>Zahlen von 10 bis 100</a:t>
            </a:r>
            <a:endParaRPr lang="en-US" dirty="0"/>
          </a:p>
        </p:txBody>
      </p:sp>
      <p:pic>
        <p:nvPicPr>
          <p:cNvPr id="2050" name="Picture 2" descr="Lernposter 10er-Zahlen bis 100 | Deutsch kinder, Deutsch lernen, Zahlwört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906723"/>
            <a:ext cx="5619750" cy="595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7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Wie bildet man Zahlen von 20 bis 100?</a:t>
            </a:r>
            <a:endParaRPr lang="en-US" dirty="0"/>
          </a:p>
        </p:txBody>
      </p:sp>
      <p:pic>
        <p:nvPicPr>
          <p:cNvPr id="3076" name="Picture 4" descr="Zahlen von 20 bis 100 | Grammatik | DW Deutsch Lern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497" y="2169369"/>
            <a:ext cx="7285478" cy="409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62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875" y="504825"/>
            <a:ext cx="9686925" cy="60579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5400" dirty="0" smtClean="0">
                <a:solidFill>
                  <a:srgbClr val="019CF3"/>
                </a:solidFill>
              </a:rPr>
              <a:t>      </a:t>
            </a:r>
            <a:r>
              <a:rPr lang="de-DE" sz="5400" b="1" dirty="0" smtClean="0">
                <a:solidFill>
                  <a:srgbClr val="019CF3"/>
                </a:solidFill>
              </a:rPr>
              <a:t>3</a:t>
            </a:r>
            <a:r>
              <a:rPr lang="de-DE" sz="5400" b="1" dirty="0" smtClean="0">
                <a:solidFill>
                  <a:srgbClr val="FF0000"/>
                </a:solidFill>
              </a:rPr>
              <a:t>5</a:t>
            </a:r>
            <a:r>
              <a:rPr lang="de-DE" sz="5400" dirty="0" smtClean="0"/>
              <a:t>                  </a:t>
            </a:r>
            <a:r>
              <a:rPr lang="de-DE" sz="5400" b="1" dirty="0" smtClean="0">
                <a:solidFill>
                  <a:srgbClr val="019CF3"/>
                </a:solidFill>
              </a:rPr>
              <a:t>4</a:t>
            </a:r>
            <a:r>
              <a:rPr lang="de-DE" sz="5400" b="1" dirty="0" smtClean="0">
                <a:solidFill>
                  <a:srgbClr val="FF0000"/>
                </a:solidFill>
              </a:rPr>
              <a:t>9</a:t>
            </a:r>
          </a:p>
          <a:p>
            <a:endParaRPr lang="de-DE" sz="5400" dirty="0"/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</a:rPr>
              <a:t>f</a:t>
            </a:r>
            <a:r>
              <a:rPr lang="de-DE" sz="3600" dirty="0" smtClean="0">
                <a:solidFill>
                  <a:srgbClr val="FF0000"/>
                </a:solidFill>
              </a:rPr>
              <a:t>ünf</a:t>
            </a:r>
            <a:r>
              <a:rPr lang="de-DE" sz="3600" dirty="0" smtClean="0"/>
              <a:t>und</a:t>
            </a:r>
            <a:r>
              <a:rPr lang="de-DE" sz="3600" dirty="0" smtClean="0">
                <a:solidFill>
                  <a:srgbClr val="019CF3"/>
                </a:solidFill>
              </a:rPr>
              <a:t>dreißig</a:t>
            </a:r>
            <a:r>
              <a:rPr lang="de-DE" sz="3600" dirty="0" smtClean="0"/>
              <a:t>            </a:t>
            </a:r>
            <a:r>
              <a:rPr lang="de-DE" sz="3600" dirty="0" smtClean="0">
                <a:solidFill>
                  <a:srgbClr val="FF0000"/>
                </a:solidFill>
              </a:rPr>
              <a:t>neun</a:t>
            </a:r>
            <a:r>
              <a:rPr lang="de-DE" sz="3600" dirty="0" smtClean="0"/>
              <a:t>und</a:t>
            </a:r>
            <a:r>
              <a:rPr lang="de-DE" sz="3600" dirty="0" smtClean="0">
                <a:solidFill>
                  <a:srgbClr val="019CF3"/>
                </a:solidFill>
              </a:rPr>
              <a:t>vierzig</a:t>
            </a:r>
          </a:p>
          <a:p>
            <a:pPr marL="0" indent="0">
              <a:buNone/>
            </a:pPr>
            <a:endParaRPr lang="de-DE" sz="5400" dirty="0"/>
          </a:p>
          <a:p>
            <a:pPr marL="0" indent="0">
              <a:buNone/>
            </a:pPr>
            <a:r>
              <a:rPr lang="de-DE" sz="5400" dirty="0" smtClean="0">
                <a:solidFill>
                  <a:srgbClr val="019CF3"/>
                </a:solidFill>
              </a:rPr>
              <a:t>      </a:t>
            </a:r>
            <a:r>
              <a:rPr lang="de-DE" sz="5400" b="1" dirty="0" smtClean="0">
                <a:solidFill>
                  <a:srgbClr val="019CF3"/>
                </a:solidFill>
              </a:rPr>
              <a:t>5</a:t>
            </a:r>
            <a:r>
              <a:rPr lang="de-DE" sz="5400" b="1" dirty="0" smtClean="0">
                <a:solidFill>
                  <a:srgbClr val="FF0000"/>
                </a:solidFill>
              </a:rPr>
              <a:t>7</a:t>
            </a:r>
            <a:r>
              <a:rPr lang="de-DE" sz="5400" dirty="0" smtClean="0"/>
              <a:t>                  </a:t>
            </a:r>
            <a:r>
              <a:rPr lang="de-DE" sz="5400" b="1" dirty="0" smtClean="0">
                <a:solidFill>
                  <a:srgbClr val="019CF3"/>
                </a:solidFill>
              </a:rPr>
              <a:t>8</a:t>
            </a:r>
            <a:r>
              <a:rPr lang="de-DE" sz="5400" b="1" dirty="0" smtClean="0">
                <a:solidFill>
                  <a:srgbClr val="FF0000"/>
                </a:solidFill>
              </a:rPr>
              <a:t>6</a:t>
            </a:r>
          </a:p>
          <a:p>
            <a:endParaRPr lang="de-DE" sz="5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3600" dirty="0">
                <a:solidFill>
                  <a:srgbClr val="FF0000"/>
                </a:solidFill>
              </a:rPr>
              <a:t>s</a:t>
            </a:r>
            <a:r>
              <a:rPr lang="de-DE" sz="3600" dirty="0" smtClean="0">
                <a:solidFill>
                  <a:srgbClr val="FF0000"/>
                </a:solidFill>
              </a:rPr>
              <a:t>ieben</a:t>
            </a:r>
            <a:r>
              <a:rPr lang="de-DE" sz="3600" dirty="0" smtClean="0">
                <a:solidFill>
                  <a:schemeClr val="tx1"/>
                </a:solidFill>
              </a:rPr>
              <a:t>und</a:t>
            </a:r>
            <a:r>
              <a:rPr lang="de-DE" sz="3600" dirty="0" smtClean="0">
                <a:solidFill>
                  <a:srgbClr val="019CF3"/>
                </a:solidFill>
              </a:rPr>
              <a:t>fünfzig</a:t>
            </a:r>
            <a:r>
              <a:rPr lang="de-DE" sz="3600" dirty="0" smtClean="0">
                <a:solidFill>
                  <a:srgbClr val="FF0000"/>
                </a:solidFill>
              </a:rPr>
              <a:t>      sechs</a:t>
            </a:r>
            <a:r>
              <a:rPr lang="de-DE" sz="3600" dirty="0" smtClean="0">
                <a:solidFill>
                  <a:schemeClr val="tx1"/>
                </a:solidFill>
              </a:rPr>
              <a:t>und</a:t>
            </a:r>
            <a:r>
              <a:rPr lang="de-DE" sz="3600" dirty="0" smtClean="0">
                <a:solidFill>
                  <a:srgbClr val="019CF3"/>
                </a:solidFill>
              </a:rPr>
              <a:t>achtzig</a:t>
            </a:r>
            <a:endParaRPr lang="en-US" sz="3600" dirty="0">
              <a:solidFill>
                <a:srgbClr val="019CF3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rot="3112933">
            <a:off x="1752598" y="1713797"/>
            <a:ext cx="1266825" cy="361950"/>
          </a:xfrm>
          <a:prstGeom prst="rightArrow">
            <a:avLst/>
          </a:prstGeom>
          <a:solidFill>
            <a:srgbClr val="019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8002587">
            <a:off x="1306887" y="1699499"/>
            <a:ext cx="1375931" cy="361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8002587">
            <a:off x="5716874" y="1699497"/>
            <a:ext cx="1375931" cy="361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8302077">
            <a:off x="1057107" y="5247179"/>
            <a:ext cx="1551971" cy="361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8002587">
            <a:off x="5495182" y="5258991"/>
            <a:ext cx="1514833" cy="3619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3112933">
            <a:off x="1762504" y="5251948"/>
            <a:ext cx="1376707" cy="361950"/>
          </a:xfrm>
          <a:prstGeom prst="rightArrow">
            <a:avLst/>
          </a:prstGeom>
          <a:solidFill>
            <a:srgbClr val="019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3112933">
            <a:off x="6199764" y="5244074"/>
            <a:ext cx="1396717" cy="361950"/>
          </a:xfrm>
          <a:prstGeom prst="rightArrow">
            <a:avLst/>
          </a:prstGeom>
          <a:solidFill>
            <a:srgbClr val="019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3112933">
            <a:off x="6304798" y="1685195"/>
            <a:ext cx="1266825" cy="361950"/>
          </a:xfrm>
          <a:prstGeom prst="rightArrow">
            <a:avLst/>
          </a:prstGeom>
          <a:solidFill>
            <a:srgbClr val="019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6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15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Schreibt die Zahlen!</a:t>
            </a:r>
            <a:br>
              <a:rPr lang="de-DE" dirty="0" smtClean="0"/>
            </a:br>
            <a:r>
              <a:rPr lang="de-DE" dirty="0" smtClean="0"/>
              <a:t>Lehrbuch, Seite 30, Aufgabe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7</a:t>
            </a:r>
            <a:r>
              <a:rPr lang="de-DE" sz="2400" dirty="0" smtClean="0">
                <a:solidFill>
                  <a:srgbClr val="019CF3"/>
                </a:solidFill>
              </a:rPr>
              <a:t>3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drei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siebzig</a:t>
            </a:r>
            <a:r>
              <a:rPr lang="de-DE" sz="2400" dirty="0" smtClean="0"/>
              <a:t>                  </a:t>
            </a:r>
            <a:r>
              <a:rPr lang="de-DE" sz="2400" dirty="0" smtClean="0">
                <a:solidFill>
                  <a:srgbClr val="FF0000"/>
                </a:solidFill>
              </a:rPr>
              <a:t>2</a:t>
            </a:r>
            <a:r>
              <a:rPr lang="de-DE" sz="2400" dirty="0" smtClean="0">
                <a:solidFill>
                  <a:srgbClr val="019CF3"/>
                </a:solidFill>
              </a:rPr>
              <a:t>6</a:t>
            </a:r>
            <a:r>
              <a:rPr lang="de-DE" sz="2400" dirty="0" smtClean="0"/>
              <a:t> - </a:t>
            </a:r>
            <a:r>
              <a:rPr lang="de-DE" sz="2400" dirty="0" smtClean="0">
                <a:solidFill>
                  <a:srgbClr val="019CF3"/>
                </a:solidFill>
              </a:rPr>
              <a:t>sechs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zwanzig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3</a:t>
            </a:r>
            <a:r>
              <a:rPr lang="de-DE" sz="2400" dirty="0" smtClean="0">
                <a:solidFill>
                  <a:srgbClr val="019CF3"/>
                </a:solidFill>
              </a:rPr>
              <a:t>8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acht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dreißig  </a:t>
            </a:r>
            <a:r>
              <a:rPr lang="de-DE" sz="2400" dirty="0" smtClean="0"/>
              <a:t>               </a:t>
            </a:r>
            <a:r>
              <a:rPr lang="de-DE" sz="2400" dirty="0" smtClean="0">
                <a:solidFill>
                  <a:srgbClr val="FF0000"/>
                </a:solidFill>
              </a:rPr>
              <a:t>4</a:t>
            </a:r>
            <a:r>
              <a:rPr lang="de-DE" sz="2400" dirty="0" smtClean="0">
                <a:solidFill>
                  <a:srgbClr val="019CF3"/>
                </a:solidFill>
              </a:rPr>
              <a:t>1</a:t>
            </a:r>
            <a:r>
              <a:rPr lang="de-DE" sz="2400" dirty="0" smtClean="0"/>
              <a:t>- </a:t>
            </a:r>
            <a:r>
              <a:rPr lang="de-DE" sz="2400" dirty="0" smtClean="0">
                <a:solidFill>
                  <a:srgbClr val="019CF3"/>
                </a:solidFill>
              </a:rPr>
              <a:t>ein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vierzig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9</a:t>
            </a:r>
            <a:r>
              <a:rPr lang="de-DE" sz="2400" dirty="0" smtClean="0">
                <a:solidFill>
                  <a:srgbClr val="019CF3"/>
                </a:solidFill>
              </a:rPr>
              <a:t>5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fünf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neunzig</a:t>
            </a:r>
            <a:r>
              <a:rPr lang="de-DE" sz="2400" dirty="0" smtClean="0"/>
              <a:t>                </a:t>
            </a:r>
            <a:r>
              <a:rPr lang="de-DE" sz="2400" dirty="0" smtClean="0">
                <a:solidFill>
                  <a:srgbClr val="FF0000"/>
                </a:solidFill>
              </a:rPr>
              <a:t>5</a:t>
            </a:r>
            <a:r>
              <a:rPr lang="de-DE" sz="2400" dirty="0" smtClean="0">
                <a:solidFill>
                  <a:srgbClr val="019CF3"/>
                </a:solidFill>
              </a:rPr>
              <a:t>2</a:t>
            </a:r>
            <a:r>
              <a:rPr lang="de-DE" sz="2400" dirty="0" smtClean="0"/>
              <a:t> - </a:t>
            </a:r>
            <a:r>
              <a:rPr lang="de-DE" sz="2400" dirty="0" smtClean="0">
                <a:solidFill>
                  <a:srgbClr val="019CF3"/>
                </a:solidFill>
              </a:rPr>
              <a:t>zwei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fünfzig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6</a:t>
            </a:r>
            <a:r>
              <a:rPr lang="de-DE" sz="2400" dirty="0" smtClean="0">
                <a:solidFill>
                  <a:srgbClr val="019CF3"/>
                </a:solidFill>
              </a:rPr>
              <a:t>9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neun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sechzig</a:t>
            </a:r>
            <a:r>
              <a:rPr lang="de-DE" sz="2400" dirty="0" smtClean="0"/>
              <a:t>                </a:t>
            </a:r>
            <a:r>
              <a:rPr lang="de-DE" sz="2400" dirty="0" smtClean="0">
                <a:solidFill>
                  <a:srgbClr val="FF0000"/>
                </a:solidFill>
              </a:rPr>
              <a:t>8</a:t>
            </a:r>
            <a:r>
              <a:rPr lang="de-DE" sz="2400" dirty="0" smtClean="0">
                <a:solidFill>
                  <a:srgbClr val="019CF3"/>
                </a:solidFill>
              </a:rPr>
              <a:t>4</a:t>
            </a:r>
            <a:r>
              <a:rPr lang="de-DE" sz="2400" dirty="0" smtClean="0"/>
              <a:t> - </a:t>
            </a:r>
            <a:r>
              <a:rPr lang="de-DE" sz="2400" dirty="0" smtClean="0">
                <a:solidFill>
                  <a:srgbClr val="019CF3"/>
                </a:solidFill>
              </a:rPr>
              <a:t>vier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achtzig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2</a:t>
            </a:r>
            <a:r>
              <a:rPr lang="de-DE" sz="2400" dirty="0" smtClean="0">
                <a:solidFill>
                  <a:srgbClr val="019CF3"/>
                </a:solidFill>
              </a:rPr>
              <a:t>2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zwei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zwanzig </a:t>
            </a:r>
            <a:r>
              <a:rPr lang="de-DE" sz="2400" dirty="0" smtClean="0"/>
              <a:t>              </a:t>
            </a:r>
            <a:r>
              <a:rPr lang="de-DE" sz="2400" dirty="0" smtClean="0">
                <a:solidFill>
                  <a:srgbClr val="FF0000"/>
                </a:solidFill>
              </a:rPr>
              <a:t>3</a:t>
            </a:r>
            <a:r>
              <a:rPr lang="de-DE" sz="2400" dirty="0" smtClean="0">
                <a:solidFill>
                  <a:srgbClr val="019CF3"/>
                </a:solidFill>
              </a:rPr>
              <a:t>3</a:t>
            </a:r>
            <a:r>
              <a:rPr lang="de-DE" sz="2400" dirty="0" smtClean="0"/>
              <a:t> - </a:t>
            </a:r>
            <a:r>
              <a:rPr lang="de-DE" sz="2400" dirty="0" smtClean="0">
                <a:solidFill>
                  <a:srgbClr val="019CF3"/>
                </a:solidFill>
              </a:rPr>
              <a:t>drei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dreißig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5</a:t>
            </a:r>
            <a:r>
              <a:rPr lang="de-DE" sz="2400" dirty="0" smtClean="0">
                <a:solidFill>
                  <a:srgbClr val="019CF3"/>
                </a:solidFill>
              </a:rPr>
              <a:t>5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fünf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fünfzig </a:t>
            </a:r>
            <a:r>
              <a:rPr lang="de-DE" sz="2400" dirty="0" smtClean="0"/>
              <a:t>                </a:t>
            </a:r>
            <a:r>
              <a:rPr lang="de-DE" sz="2400" dirty="0" smtClean="0">
                <a:solidFill>
                  <a:srgbClr val="FF0000"/>
                </a:solidFill>
              </a:rPr>
              <a:t>6</a:t>
            </a:r>
            <a:r>
              <a:rPr lang="de-DE" sz="2400" dirty="0" smtClean="0">
                <a:solidFill>
                  <a:srgbClr val="019CF3"/>
                </a:solidFill>
              </a:rPr>
              <a:t>6</a:t>
            </a:r>
            <a:r>
              <a:rPr lang="de-DE" sz="2400" dirty="0" smtClean="0"/>
              <a:t>- </a:t>
            </a:r>
            <a:r>
              <a:rPr lang="de-DE" sz="2400" dirty="0" smtClean="0">
                <a:solidFill>
                  <a:srgbClr val="019CF3"/>
                </a:solidFill>
              </a:rPr>
              <a:t>sechs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sechzig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</a:rPr>
              <a:t>7</a:t>
            </a:r>
            <a:r>
              <a:rPr lang="de-DE" sz="2400" dirty="0" smtClean="0">
                <a:solidFill>
                  <a:srgbClr val="019CF3"/>
                </a:solidFill>
              </a:rPr>
              <a:t>7</a:t>
            </a:r>
            <a:r>
              <a:rPr lang="de-DE" sz="2400" dirty="0" smtClean="0"/>
              <a:t> – </a:t>
            </a:r>
            <a:r>
              <a:rPr lang="de-DE" sz="2400" dirty="0" smtClean="0">
                <a:solidFill>
                  <a:srgbClr val="019CF3"/>
                </a:solidFill>
              </a:rPr>
              <a:t>sieben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siebzig </a:t>
            </a:r>
            <a:r>
              <a:rPr lang="de-DE" sz="2400" dirty="0" smtClean="0"/>
              <a:t>             </a:t>
            </a:r>
            <a:r>
              <a:rPr lang="de-DE" sz="2400" dirty="0" smtClean="0">
                <a:solidFill>
                  <a:srgbClr val="FF0000"/>
                </a:solidFill>
              </a:rPr>
              <a:t>8</a:t>
            </a:r>
            <a:r>
              <a:rPr lang="de-DE" sz="2400" dirty="0" smtClean="0">
                <a:solidFill>
                  <a:srgbClr val="019CF3"/>
                </a:solidFill>
              </a:rPr>
              <a:t>8</a:t>
            </a:r>
            <a:r>
              <a:rPr lang="de-DE" sz="2400" dirty="0" smtClean="0"/>
              <a:t>- </a:t>
            </a:r>
            <a:r>
              <a:rPr lang="de-DE" sz="2400" dirty="0" smtClean="0">
                <a:solidFill>
                  <a:srgbClr val="019CF3"/>
                </a:solidFill>
              </a:rPr>
              <a:t>acht</a:t>
            </a:r>
            <a:r>
              <a:rPr lang="de-DE" sz="2400" dirty="0" smtClean="0"/>
              <a:t>und</a:t>
            </a:r>
            <a:r>
              <a:rPr lang="de-DE" sz="2400" dirty="0" smtClean="0">
                <a:solidFill>
                  <a:srgbClr val="FF0000"/>
                </a:solidFill>
              </a:rPr>
              <a:t>achtzig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67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Wie alt ist....?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09750"/>
            <a:ext cx="8615719" cy="42220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e-DE" sz="9600" dirty="0" smtClean="0"/>
              <a:t>   Wie alt ist dein Vater?</a:t>
            </a:r>
          </a:p>
          <a:p>
            <a:r>
              <a:rPr lang="de-DE" sz="9600" dirty="0" smtClean="0"/>
              <a:t>Mein Vater ist 43 Jahre alt.</a:t>
            </a:r>
          </a:p>
          <a:p>
            <a:endParaRPr lang="de-DE" sz="9600" dirty="0"/>
          </a:p>
          <a:p>
            <a:pPr marL="0" indent="0">
              <a:buNone/>
            </a:pPr>
            <a:r>
              <a:rPr lang="de-DE" sz="9600" dirty="0" smtClean="0"/>
              <a:t>   Wie alt ist deine Mutter?</a:t>
            </a:r>
          </a:p>
          <a:p>
            <a:r>
              <a:rPr lang="de-DE" sz="9600" dirty="0" smtClean="0"/>
              <a:t>Meine Mutter ist 40 Jahre alt.</a:t>
            </a:r>
          </a:p>
          <a:p>
            <a:pPr marL="0" indent="0">
              <a:buNone/>
            </a:pPr>
            <a:endParaRPr lang="de-DE" sz="9600" dirty="0" smtClean="0"/>
          </a:p>
          <a:p>
            <a:pPr marL="0" indent="0">
              <a:buNone/>
            </a:pPr>
            <a:r>
              <a:rPr lang="de-DE" sz="9600" dirty="0" smtClean="0"/>
              <a:t>   Wie alt ist deine Oma?</a:t>
            </a:r>
          </a:p>
          <a:p>
            <a:r>
              <a:rPr lang="de-DE" sz="9600" dirty="0" smtClean="0"/>
              <a:t>Ich denke, sie ist 65 Jahre alt.</a:t>
            </a:r>
          </a:p>
          <a:p>
            <a:pPr marL="0" indent="0">
              <a:buNone/>
            </a:pPr>
            <a:endParaRPr lang="de-DE" sz="9600" dirty="0" smtClean="0"/>
          </a:p>
          <a:p>
            <a:pPr marL="0" indent="0">
              <a:buNone/>
            </a:pPr>
            <a:r>
              <a:rPr lang="de-DE" sz="9600" dirty="0" smtClean="0"/>
              <a:t>   Wie alt ist dein Onkel?</a:t>
            </a:r>
          </a:p>
          <a:p>
            <a:r>
              <a:rPr lang="de-DE" sz="9600" dirty="0" smtClean="0"/>
              <a:t>Ich weiß nicht.</a:t>
            </a:r>
          </a:p>
          <a:p>
            <a:endParaRPr lang="de-DE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395051"/>
              </p:ext>
            </p:extLst>
          </p:nvPr>
        </p:nvGraphicFramePr>
        <p:xfrm>
          <a:off x="6127750" y="2771775"/>
          <a:ext cx="3597276" cy="90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76">
                  <a:extLst>
                    <a:ext uri="{9D8B030D-6E8A-4147-A177-3AD203B41FA5}">
                      <a16:colId xmlns:a16="http://schemas.microsoft.com/office/drawing/2014/main" val="2752972465"/>
                    </a:ext>
                  </a:extLst>
                </a:gridCol>
              </a:tblGrid>
              <a:tr h="904875">
                <a:tc>
                  <a:txBody>
                    <a:bodyPr/>
                    <a:lstStyle/>
                    <a:p>
                      <a:r>
                        <a:rPr lang="de-DE" sz="2400" dirty="0" smtClean="0"/>
                        <a:t>Ich denke, er/sie ist ...</a:t>
                      </a:r>
                    </a:p>
                    <a:p>
                      <a:r>
                        <a:rPr lang="de-DE" sz="2400" dirty="0" smtClean="0"/>
                        <a:t>Ich weiß nicht.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79513"/>
                  </a:ext>
                </a:extLst>
              </a:tr>
            </a:tbl>
          </a:graphicData>
        </a:graphic>
      </p:graphicFrame>
      <p:sp>
        <p:nvSpPr>
          <p:cNvPr id="5" name="Parallelogram 4"/>
          <p:cNvSpPr/>
          <p:nvPr/>
        </p:nvSpPr>
        <p:spPr>
          <a:xfrm>
            <a:off x="677334" y="1930400"/>
            <a:ext cx="266700" cy="152400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arallelogram 5"/>
          <p:cNvSpPr/>
          <p:nvPr/>
        </p:nvSpPr>
        <p:spPr>
          <a:xfrm>
            <a:off x="677334" y="3176587"/>
            <a:ext cx="266700" cy="152400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677334" y="4422774"/>
            <a:ext cx="266700" cy="152400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684829" y="5656261"/>
            <a:ext cx="266700" cy="152400"/>
          </a:xfrm>
          <a:prstGeom prst="parallelogram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8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4000" dirty="0" smtClean="0"/>
              <a:t>Die Hausaufgaben</a:t>
            </a:r>
            <a:br>
              <a:rPr lang="de-DE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" y="1419225"/>
            <a:ext cx="9693102" cy="41823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 smtClean="0"/>
          </a:p>
          <a:p>
            <a:pPr marL="0" indent="0" algn="ctr">
              <a:buNone/>
            </a:pPr>
            <a:r>
              <a:rPr lang="de-DE" sz="2400" dirty="0" smtClean="0"/>
              <a:t>   Arbeitsbuch</a:t>
            </a:r>
          </a:p>
          <a:p>
            <a:pPr marL="0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Seite 18, Aufgabe 5                       Seite 19, Aufgabe 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642" y="3047997"/>
            <a:ext cx="4991722" cy="2820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7288" y="2217006"/>
            <a:ext cx="2820320" cy="448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2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elen Dank Für Eure Aufmerksamkeit - Happy Minion | Make a Meme | Minions  wallpaper, Minion wallpaper hd, Min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525739"/>
            <a:ext cx="8947386" cy="5979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6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406</TotalTime>
  <Words>170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Zahlen von 20 bis 100</vt:lpstr>
      <vt:lpstr>Wiederholung </vt:lpstr>
      <vt:lpstr>Zahlen von 10 bis 100</vt:lpstr>
      <vt:lpstr>Wie bildet man Zahlen von 20 bis 100?</vt:lpstr>
      <vt:lpstr>PowerPoint Presentation</vt:lpstr>
      <vt:lpstr>Schreibt die Zahlen! Lehrbuch, Seite 30, Aufgabe 6</vt:lpstr>
      <vt:lpstr>Wie alt ist....?</vt:lpstr>
      <vt:lpstr>Die Hausaufgaben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 von eins bis zwanzig Wiede</dc:title>
  <dc:creator>W10</dc:creator>
  <cp:lastModifiedBy>W10</cp:lastModifiedBy>
  <cp:revision>25</cp:revision>
  <dcterms:created xsi:type="dcterms:W3CDTF">2020-11-03T15:19:21Z</dcterms:created>
  <dcterms:modified xsi:type="dcterms:W3CDTF">2020-11-03T22:05:37Z</dcterms:modified>
</cp:coreProperties>
</file>