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64AC0-BEEE-4B13-88FA-DB0F365B4DB1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82810-8EB2-418D-89FA-A27AAC2BD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470025"/>
          </a:xfrm>
        </p:spPr>
        <p:txBody>
          <a:bodyPr/>
          <a:lstStyle/>
          <a:p>
            <a:r>
              <a:rPr lang="sr-Cyrl-BA" b="1" dirty="0" smtClean="0"/>
              <a:t>ПРИВРЕДНИ И КУЛТУРНИ ЦЕНТРИ БОСНЕ И ХЕРЦЕГОВИНЕ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5029200" cy="1066800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tx1"/>
                </a:solidFill>
              </a:rPr>
              <a:t>ПОЗНАВАЊЕ ДРУШТВА</a:t>
            </a:r>
          </a:p>
          <a:p>
            <a:r>
              <a:rPr lang="sr-Cyrl-BA" sz="2800" dirty="0" smtClean="0">
                <a:solidFill>
                  <a:schemeClr val="tx1"/>
                </a:solidFill>
              </a:rPr>
              <a:t>5. РАЗРЕД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 descr="Ukratk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038600"/>
            <a:ext cx="7086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/>
          <a:lstStyle/>
          <a:p>
            <a:r>
              <a:rPr lang="sr-Cyrl-BA" dirty="0" smtClean="0"/>
              <a:t>ПОНОВИМО ЗАЈЕДНО!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r-Cyrl-BA" sz="2600" dirty="0" smtClean="0">
                <a:latin typeface="+mj-lt"/>
              </a:rPr>
              <a:t>1. </a:t>
            </a:r>
            <a:r>
              <a:rPr lang="sr-Cyrl-BA" sz="2600" b="1" dirty="0" smtClean="0">
                <a:latin typeface="+mj-lt"/>
              </a:rPr>
              <a:t>Заокружи тачан одговор.</a:t>
            </a:r>
          </a:p>
          <a:p>
            <a:pPr algn="just">
              <a:buNone/>
            </a:pPr>
            <a:r>
              <a:rPr lang="sr-Cyrl-BA" sz="2600" dirty="0" smtClean="0">
                <a:latin typeface="+mj-lt"/>
              </a:rPr>
              <a:t>Највећи привредни и културни центри су у:</a:t>
            </a:r>
          </a:p>
          <a:p>
            <a:pPr algn="just">
              <a:buNone/>
            </a:pPr>
            <a:r>
              <a:rPr lang="sr-Cyrl-BA" sz="2600" dirty="0">
                <a:latin typeface="+mj-lt"/>
              </a:rPr>
              <a:t>а</a:t>
            </a:r>
            <a:r>
              <a:rPr lang="sr-Cyrl-BA" sz="2600" dirty="0" smtClean="0">
                <a:latin typeface="+mj-lt"/>
              </a:rPr>
              <a:t>) селима,</a:t>
            </a:r>
          </a:p>
          <a:p>
            <a:pPr algn="just">
              <a:buNone/>
            </a:pPr>
            <a:r>
              <a:rPr lang="sr-Cyrl-BA" sz="2600" dirty="0" smtClean="0">
                <a:latin typeface="+mj-lt"/>
              </a:rPr>
              <a:t>б) градовима.</a:t>
            </a:r>
          </a:p>
          <a:p>
            <a:pPr algn="just">
              <a:buNone/>
            </a:pPr>
            <a:endParaRPr lang="sr-Cyrl-BA" sz="2600" dirty="0">
              <a:latin typeface="+mj-lt"/>
            </a:endParaRPr>
          </a:p>
          <a:p>
            <a:pPr algn="just">
              <a:buNone/>
            </a:pPr>
            <a:r>
              <a:rPr lang="sr-Cyrl-BA" sz="2600" dirty="0" smtClean="0">
                <a:latin typeface="+mj-lt"/>
              </a:rPr>
              <a:t>2. </a:t>
            </a:r>
            <a:r>
              <a:rPr lang="sr-Cyrl-BA" sz="2600" b="1" dirty="0" smtClean="0">
                <a:latin typeface="+mj-lt"/>
              </a:rPr>
              <a:t>Наброј које гране привреде могу бити развијене у привредним центрима.</a:t>
            </a:r>
          </a:p>
          <a:p>
            <a:pPr algn="just">
              <a:buNone/>
            </a:pPr>
            <a:r>
              <a:rPr lang="sr-Cyrl-BA" sz="2600" dirty="0" smtClean="0">
                <a:latin typeface="+mj-lt"/>
              </a:rPr>
              <a:t>    Гране привреде које могу бити развијене у привредним центрима су: индустрија, трговина, саобраћај и друге непољопривредне дјелатности. </a:t>
            </a:r>
            <a:endParaRPr lang="en-US" sz="2600" dirty="0">
              <a:latin typeface="+mj-lt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57200" y="2590800"/>
            <a:ext cx="381000" cy="381000"/>
          </a:xfrm>
          <a:prstGeom prst="flowChartConnecto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dska biblioteka Visoko organizuje radionice za djecu i roditelje |  Visoko.co.b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55626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3429000"/>
          </a:xfrm>
          <a:ln>
            <a:noFill/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sr-Cyrl-BA" sz="2800" dirty="0" smtClean="0"/>
              <a:t>3. </a:t>
            </a:r>
            <a:r>
              <a:rPr lang="sr-Cyrl-BA" sz="2800" b="1" dirty="0" smtClean="0"/>
              <a:t>Допуни реченицу:</a:t>
            </a:r>
          </a:p>
          <a:p>
            <a:pPr algn="just">
              <a:buNone/>
            </a:pPr>
            <a:r>
              <a:rPr lang="sr-Cyrl-BA" sz="2800" dirty="0" smtClean="0"/>
              <a:t>Врсте привредних центара у БиХ су: _____________,</a:t>
            </a:r>
          </a:p>
          <a:p>
            <a:pPr algn="just">
              <a:buNone/>
            </a:pPr>
            <a:r>
              <a:rPr lang="sr-Cyrl-BA" sz="2800" dirty="0" smtClean="0"/>
              <a:t>_________, __________, ___________ и ___________.</a:t>
            </a:r>
          </a:p>
          <a:p>
            <a:pPr algn="just">
              <a:buNone/>
            </a:pPr>
            <a:endParaRPr lang="sr-Cyrl-BA" sz="2800" dirty="0"/>
          </a:p>
          <a:p>
            <a:pPr algn="just">
              <a:buNone/>
            </a:pPr>
            <a:r>
              <a:rPr lang="sr-Cyrl-BA" sz="2800" dirty="0" smtClean="0"/>
              <a:t>4. </a:t>
            </a:r>
            <a:r>
              <a:rPr lang="sr-Cyrl-BA" sz="2800" b="1" dirty="0" smtClean="0"/>
              <a:t>Шта су културни центри?</a:t>
            </a:r>
          </a:p>
          <a:p>
            <a:pPr algn="just">
              <a:buNone/>
            </a:pPr>
            <a:r>
              <a:rPr lang="sr-Cyrl-BA" sz="2800" dirty="0" smtClean="0"/>
              <a:t>    Културни центри су градови са више културних установа које користе људи неког краја.</a:t>
            </a:r>
          </a:p>
          <a:p>
            <a:pPr algn="just">
              <a:buNone/>
            </a:pPr>
            <a:endParaRPr lang="sr-Cyrl-BA" sz="2800" dirty="0"/>
          </a:p>
          <a:p>
            <a:pPr algn="just">
              <a:buNone/>
            </a:pPr>
            <a:r>
              <a:rPr lang="sr-Cyrl-BA" sz="2800" dirty="0" smtClean="0"/>
              <a:t>5. </a:t>
            </a:r>
            <a:r>
              <a:rPr lang="sr-Cyrl-BA" sz="2800" b="1" dirty="0" smtClean="0"/>
              <a:t>У датом низу подвуци културне установе: </a:t>
            </a:r>
          </a:p>
          <a:p>
            <a:pPr algn="just">
              <a:buNone/>
            </a:pPr>
            <a:r>
              <a:rPr lang="sr-Cyrl-BA" sz="2800" dirty="0"/>
              <a:t>б</a:t>
            </a:r>
            <a:r>
              <a:rPr lang="sr-Cyrl-BA" sz="2800" dirty="0" smtClean="0"/>
              <a:t>иблиотека, болница, музеј, биоскоп, пошта.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838200"/>
            <a:ext cx="2203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индустријски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371600"/>
            <a:ext cx="1593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рударски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1371600"/>
            <a:ext cx="169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трговачки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1371600"/>
            <a:ext cx="2084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/>
              <a:t>с</a:t>
            </a:r>
            <a:r>
              <a:rPr lang="sr-Cyrl-BA" sz="2800" dirty="0" smtClean="0"/>
              <a:t>аобраћајни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1371600"/>
            <a:ext cx="1883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/>
              <a:t>туристички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5334000"/>
            <a:ext cx="1828800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10000" y="5334000"/>
            <a:ext cx="914400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76800" y="5334000"/>
            <a:ext cx="1219200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Gradska biblioteka Visoko organizuje radionice za djecu i roditelje |  Visoko.co.b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5715000"/>
            <a:ext cx="320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Cyrl-BA" dirty="0" smtClean="0"/>
              <a:t>6. </a:t>
            </a:r>
            <a:r>
              <a:rPr lang="sr-Cyrl-BA" b="1" dirty="0" smtClean="0"/>
              <a:t>Попуни табелу: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371600"/>
          <a:ext cx="8077200" cy="2987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8600"/>
                <a:gridCol w="4038600"/>
              </a:tblGrid>
              <a:tr h="716604">
                <a:tc gridSpan="2">
                  <a:txBody>
                    <a:bodyPr/>
                    <a:lstStyle/>
                    <a:p>
                      <a:pPr algn="ctr"/>
                      <a:r>
                        <a:rPr lang="sr-Cyrl-BA" sz="2800" b="1" dirty="0" smtClean="0"/>
                        <a:t>НАЈПОЗНАТИЈЕ КУЛТУРНЕ УСТАНОВЕ</a:t>
                      </a:r>
                      <a:r>
                        <a:rPr lang="sr-Cyrl-BA" sz="2800" b="1" baseline="0" dirty="0" smtClean="0"/>
                        <a:t> </a:t>
                      </a:r>
                      <a:endParaRPr lang="en-US" sz="2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6604">
                <a:tc>
                  <a:txBody>
                    <a:bodyPr/>
                    <a:lstStyle/>
                    <a:p>
                      <a:pPr algn="ctr"/>
                      <a:r>
                        <a:rPr lang="sr-Cyrl-BA" sz="2800" b="0" dirty="0" smtClean="0">
                          <a:solidFill>
                            <a:schemeClr val="tx1"/>
                          </a:solidFill>
                        </a:rPr>
                        <a:t>БАЊА</a:t>
                      </a:r>
                      <a:r>
                        <a:rPr lang="sr-Cyrl-BA" sz="2800" b="0" baseline="0" dirty="0" smtClean="0">
                          <a:solidFill>
                            <a:schemeClr val="tx1"/>
                          </a:solidFill>
                        </a:rPr>
                        <a:t> ЛУКА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САРАЈЕВО</a:t>
                      </a:r>
                      <a:endParaRPr lang="en-US" sz="2800" dirty="0"/>
                    </a:p>
                  </a:txBody>
                  <a:tcPr anchor="ctr"/>
                </a:tc>
              </a:tr>
              <a:tr h="512864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512864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512864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 descr="Gradska biblioteka Visoko organizuje radionice za djecu i roditelje |  Visoko.co.b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334000"/>
            <a:ext cx="3429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95400" y="51816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352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rgbClr val="C00000"/>
                </a:solidFill>
              </a:rPr>
              <a:t>Етнографски</a:t>
            </a:r>
            <a:r>
              <a:rPr lang="sr-Cyrl-BA" sz="2800" baseline="0" dirty="0" smtClean="0">
                <a:solidFill>
                  <a:srgbClr val="C00000"/>
                </a:solidFill>
              </a:rPr>
              <a:t> музеј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38862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rgbClr val="C00000"/>
                </a:solidFill>
              </a:rPr>
              <a:t>Дјечје</a:t>
            </a:r>
            <a:r>
              <a:rPr lang="sr-Cyrl-BA" sz="2800" baseline="0" dirty="0" smtClean="0">
                <a:solidFill>
                  <a:srgbClr val="C00000"/>
                </a:solidFill>
              </a:rPr>
              <a:t> позориште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2819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rgbClr val="C00000"/>
                </a:solidFill>
              </a:rPr>
              <a:t>Земаљски музеј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3352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sr-Cyrl-BA" sz="2800" dirty="0">
                <a:solidFill>
                  <a:srgbClr val="C00000"/>
                </a:solidFill>
              </a:rPr>
              <a:t>Народно позориште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38862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rgbClr val="C00000"/>
                </a:solidFill>
              </a:rPr>
              <a:t>КСЦ “Скендерија”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2819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rgbClr val="C00000"/>
                </a:solidFill>
              </a:rPr>
              <a:t>Музеј РС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4200" b="1" dirty="0" smtClean="0"/>
              <a:t>ЗАДАТАК ЗА САМОСТАЛАН РАД: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104" y="2270919"/>
            <a:ext cx="8229600" cy="6096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r-Cyrl-BA" sz="2800" dirty="0" smtClean="0"/>
              <a:t>Набројте неке привредне дјелатности данас и </a:t>
            </a:r>
            <a:r>
              <a:rPr lang="sr-Cyrl-BA" sz="2800" dirty="0"/>
              <a:t>некада у </a:t>
            </a:r>
            <a:r>
              <a:rPr lang="sr-Cyrl-BA" sz="2800" dirty="0" smtClean="0"/>
              <a:t> </a:t>
            </a:r>
            <a:r>
              <a:rPr lang="sr-Cyrl-BA" sz="2800" dirty="0"/>
              <a:t>вашем граду/општини</a:t>
            </a:r>
            <a:r>
              <a:rPr lang="sr-Cyrl-BA" sz="2800" dirty="0" smtClean="0"/>
              <a:t>.</a:t>
            </a:r>
          </a:p>
          <a:p>
            <a:pPr algn="just">
              <a:buNone/>
            </a:pPr>
            <a:endParaRPr lang="sr-Cyrl-BA" sz="2800" dirty="0" smtClean="0"/>
          </a:p>
          <a:p>
            <a:pPr marL="514350" indent="-514350" algn="just">
              <a:buNone/>
            </a:pPr>
            <a:r>
              <a:rPr lang="bs-Latn-BA" sz="2800" dirty="0" smtClean="0"/>
              <a:t>2. </a:t>
            </a:r>
            <a:r>
              <a:rPr lang="sr-Cyrl-BA" sz="2800" dirty="0" smtClean="0"/>
              <a:t>Опишите </a:t>
            </a:r>
            <a:r>
              <a:rPr lang="sr-Cyrl-BA" sz="2800" dirty="0" smtClean="0"/>
              <a:t>значај музеја/галерије/библиотеке у вашем граду/општини.</a:t>
            </a:r>
          </a:p>
          <a:p>
            <a:pPr algn="just">
              <a:buNone/>
            </a:pPr>
            <a:endParaRPr lang="sr-Cyrl-BA" sz="2800" dirty="0" smtClean="0">
              <a:solidFill>
                <a:srgbClr val="FFFF00"/>
              </a:solidFill>
            </a:endParaRPr>
          </a:p>
        </p:txBody>
      </p:sp>
      <p:pic>
        <p:nvPicPr>
          <p:cNvPr id="5" name="Picture 4" descr="Gradska biblioteka Visoko organizuje radionice za djecu i roditelje |  Visoko.co.b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953000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187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ПРИВРЕДНИ И КУЛТУРНИ ЦЕНТРИ БОСНЕ И ХЕРЦЕГОВИНЕ</vt:lpstr>
      <vt:lpstr>ПОНОВИМО ЗАЈЕДНО!</vt:lpstr>
      <vt:lpstr>Slide 3</vt:lpstr>
      <vt:lpstr>Slide 4</vt:lpstr>
      <vt:lpstr>ЗАДАТАК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</dc:creator>
  <cp:lastModifiedBy>Sandra</cp:lastModifiedBy>
  <cp:revision>24</cp:revision>
  <dcterms:created xsi:type="dcterms:W3CDTF">2020-11-26T19:07:52Z</dcterms:created>
  <dcterms:modified xsi:type="dcterms:W3CDTF">2020-11-30T22:47:58Z</dcterms:modified>
</cp:coreProperties>
</file>