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4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C890-EA57-4866-A021-8038A067EF10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93B0-F0D7-4B30-AE2F-3EBA0DA67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C890-EA57-4866-A021-8038A067EF10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93B0-F0D7-4B30-AE2F-3EBA0DA67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C890-EA57-4866-A021-8038A067EF10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93B0-F0D7-4B30-AE2F-3EBA0DA67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C890-EA57-4866-A021-8038A067EF10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93B0-F0D7-4B30-AE2F-3EBA0DA67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C890-EA57-4866-A021-8038A067EF10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93B0-F0D7-4B30-AE2F-3EBA0DA67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C890-EA57-4866-A021-8038A067EF10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93B0-F0D7-4B30-AE2F-3EBA0DA67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C890-EA57-4866-A021-8038A067EF10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93B0-F0D7-4B30-AE2F-3EBA0DA67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C890-EA57-4866-A021-8038A067EF10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93B0-F0D7-4B30-AE2F-3EBA0DA67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C890-EA57-4866-A021-8038A067EF10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93B0-F0D7-4B30-AE2F-3EBA0DA67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5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C890-EA57-4866-A021-8038A067EF10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93B0-F0D7-4B30-AE2F-3EBA0DA67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C890-EA57-4866-A021-8038A067EF10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4"/>
            <a:ext cx="609600" cy="273844"/>
          </a:xfrm>
        </p:spPr>
        <p:txBody>
          <a:bodyPr/>
          <a:lstStyle/>
          <a:p>
            <a:fld id="{C45F93B0-F0D7-4B30-AE2F-3EBA0DA673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73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F9C890-EA57-4866-A021-8038A067EF10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4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4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5F93B0-F0D7-4B30-AE2F-3EBA0DA6736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627538"/>
            <a:ext cx="6120680" cy="1102519"/>
          </a:xfrm>
        </p:spPr>
        <p:txBody>
          <a:bodyPr>
            <a:noAutofit/>
          </a:bodyPr>
          <a:lstStyle/>
          <a:p>
            <a:pPr algn="l"/>
            <a:r>
              <a:rPr lang="sr-Cyrl-RS" sz="4000" b="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Ликовна култура </a:t>
            </a:r>
            <a:br>
              <a:rPr lang="sr-Cyrl-RS" sz="4000" b="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sr-Cyrl-RS" sz="4000" b="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2. разред</a:t>
            </a:r>
            <a:endParaRPr lang="en-US" sz="4000" b="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995686"/>
            <a:ext cx="6400800" cy="131445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r-Cyrl-RS" sz="2800" dirty="0" smtClean="0">
                <a:latin typeface="Arial" pitchFamily="34" charset="0"/>
                <a:cs typeface="Arial" pitchFamily="34" charset="0"/>
              </a:rPr>
              <a:t>ОБЛИЦИ И ЊИХОВИ КВАЛИТЕТИ</a:t>
            </a:r>
          </a:p>
          <a:p>
            <a:pPr algn="just"/>
            <a:r>
              <a:rPr lang="sr-Cyrl-RS" sz="2800" dirty="0" smtClean="0">
                <a:latin typeface="Arial" pitchFamily="34" charset="0"/>
                <a:cs typeface="Arial" pitchFamily="34" charset="0"/>
              </a:rPr>
              <a:t>КОНТРАСТ: </a:t>
            </a:r>
          </a:p>
          <a:p>
            <a:pPr algn="just"/>
            <a:r>
              <a:rPr lang="sr-Cyrl-RS" sz="2800" dirty="0" smtClean="0">
                <a:latin typeface="Arial" pitchFamily="34" charset="0"/>
                <a:cs typeface="Arial" pitchFamily="34" charset="0"/>
              </a:rPr>
              <a:t>СВИЈЕТЛО - ТАМНО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Win7\Downloads\pngwing.com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059582"/>
            <a:ext cx="3600400" cy="386313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479635" y="1602253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9506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Свијетло</a:t>
            </a:r>
            <a:r>
              <a:rPr lang="sr-Latn-R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sr-Cyrl-R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тамно је контраст свијетлих</a:t>
            </a:r>
            <a:r>
              <a:rPr lang="sr-Latn-R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R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тамних</a:t>
            </a:r>
            <a:endParaRPr lang="sr-Latn-RS" sz="24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Cyrl-R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тонова једне или више боја. </a:t>
            </a:r>
            <a:r>
              <a:rPr lang="sr-Latn-R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R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Неки од примјера</a:t>
            </a:r>
            <a:endParaRPr lang="sr-Latn-RS" sz="24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Cyrl-R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sr-Cyrl-R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онтраста</a:t>
            </a:r>
            <a:r>
              <a:rPr lang="sr-Latn-R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R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свијетло – тамно су:</a:t>
            </a:r>
          </a:p>
          <a:p>
            <a:endParaRPr lang="sr-Cyrl-RS" sz="2400" dirty="0"/>
          </a:p>
          <a:p>
            <a:pPr>
              <a:buFontTx/>
              <a:buChar char="-"/>
            </a:pPr>
            <a:r>
              <a:rPr lang="sr-Cyrl-RS" sz="2400" dirty="0" smtClean="0">
                <a:latin typeface="Arial" pitchFamily="34" charset="0"/>
                <a:cs typeface="Arial" pitchFamily="34" charset="0"/>
              </a:rPr>
              <a:t> СВЈЕТЛОСТ 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СВИЈЕЋЕ (СИЈАЛИЦЕ) У МРАКУ </a:t>
            </a:r>
          </a:p>
          <a:p>
            <a:endParaRPr lang="sr-Cyrl-RS" sz="2400" dirty="0" smtClean="0"/>
          </a:p>
          <a:p>
            <a:endParaRPr lang="sr-Latn-RS" sz="2400" dirty="0" smtClean="0"/>
          </a:p>
          <a:p>
            <a:pPr>
              <a:buFontTx/>
              <a:buChar char="-"/>
            </a:pPr>
            <a:r>
              <a:rPr lang="sr-Cyrl-RS" sz="2400" dirty="0" smtClean="0">
                <a:latin typeface="Arial" pitchFamily="34" charset="0"/>
                <a:cs typeface="Arial" pitchFamily="34" charset="0"/>
              </a:rPr>
              <a:t> СВЈЕТЛОСТ ПУНОГ МЈЕСЕЦА НА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МРАЧНОМ НЕБУ</a:t>
            </a:r>
          </a:p>
          <a:p>
            <a:endParaRPr lang="sr-Cyrl-RS" sz="2400" dirty="0" smtClean="0"/>
          </a:p>
          <a:p>
            <a:endParaRPr lang="sr-Cyrl-RS" sz="2400" dirty="0"/>
          </a:p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- БИЈЕЛИ ЦВИЈЕТ НА ЗЕЛЕНОЈ ПОДЛОЗИ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Light on a Lampstand | My Thoughts | Abimbola's Wal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9" y="771550"/>
            <a:ext cx="158417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Magnolias add flower power to any garden | The Seattle Time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693323"/>
            <a:ext cx="1604392" cy="132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anadians Will See the First Full Moon of the Decade – Find out When – Dual  Dov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355726"/>
            <a:ext cx="1962150" cy="122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075806"/>
            <a:ext cx="5486400" cy="324036"/>
          </a:xfrm>
        </p:spPr>
        <p:txBody>
          <a:bodyPr>
            <a:noAutofit/>
          </a:bodyPr>
          <a:lstStyle/>
          <a:p>
            <a:pPr algn="ctr"/>
            <a:r>
              <a:rPr lang="sr-Cyrl-RS" sz="2400" b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СКАЛА ТОНОВА ПЛАВЕ БОЈЕ</a:t>
            </a:r>
            <a:r>
              <a:rPr lang="sr-Cyrl-R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3705876"/>
            <a:ext cx="7632848" cy="972108"/>
          </a:xfrm>
        </p:spPr>
        <p:txBody>
          <a:bodyPr>
            <a:no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- Додавањем црне боје, плава боја постаје тамнија, све до потпуне </a:t>
            </a:r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црне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, а додавањем бијеле боје постаје све свјетлија до потпуне </a:t>
            </a:r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бијеле.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Placeholder 5" descr="color-palette-2275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082" b="18082"/>
          <a:stretch>
            <a:fillRect/>
          </a:stretch>
        </p:blipFill>
        <p:spPr>
          <a:xfrm>
            <a:off x="4355976" y="0"/>
            <a:ext cx="4617720" cy="2948940"/>
          </a:xfrm>
        </p:spPr>
      </p:pic>
      <p:pic>
        <p:nvPicPr>
          <p:cNvPr id="8" name="Picture 7" descr="cvetovaya-palitra-7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283968" cy="2931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15996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536" y="627534"/>
            <a:ext cx="37530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граду се дигла граја,</a:t>
            </a:r>
          </a:p>
          <a:p>
            <a:r>
              <a:rPr lang="sr-Cyrl-R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Грађане сад небо брине.</a:t>
            </a:r>
          </a:p>
          <a:p>
            <a:r>
              <a:rPr lang="sr-Cyrl-R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Хтјели би га украсити, </a:t>
            </a:r>
          </a:p>
          <a:p>
            <a:r>
              <a:rPr lang="sr-Cyrl-R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Ал не знају како...</a:t>
            </a:r>
            <a:r>
              <a:rPr lang="sr-Latn-R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R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чиме.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0040" y="1707658"/>
            <a:ext cx="370941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Кад би можда неко хтио,</a:t>
            </a:r>
          </a:p>
          <a:p>
            <a:r>
              <a:rPr lang="sr-Cyrl-R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Добро дјело направити,</a:t>
            </a:r>
          </a:p>
          <a:p>
            <a:r>
              <a:rPr lang="sr-Cyrl-R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Покупити све фењере,</a:t>
            </a:r>
          </a:p>
          <a:p>
            <a:r>
              <a:rPr lang="sr-Cyrl-R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небу их посадити.</a:t>
            </a:r>
            <a:endParaRPr lang="sr-Cyrl-RS" sz="24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525" y="3147814"/>
            <a:ext cx="4125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Постоји ли неко дијете,</a:t>
            </a:r>
          </a:p>
          <a:p>
            <a:r>
              <a:rPr lang="sr-Cyrl-R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Било веће или мање,</a:t>
            </a:r>
          </a:p>
          <a:p>
            <a:r>
              <a:rPr lang="sr-Cyrl-R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 без страха, храбро пође</a:t>
            </a:r>
          </a:p>
          <a:p>
            <a:r>
              <a:rPr lang="sr-Cyrl-R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то важно путовање.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7744" y="267494"/>
            <a:ext cx="4248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latin typeface="Arial" pitchFamily="34" charset="0"/>
                <a:cs typeface="Arial" pitchFamily="34" charset="0"/>
              </a:rPr>
              <a:t>Не будите више тужни!</a:t>
            </a:r>
          </a:p>
          <a:p>
            <a:r>
              <a:rPr lang="sr-Cyrl-RS" sz="2800" dirty="0" smtClean="0">
                <a:latin typeface="Arial" pitchFamily="34" charset="0"/>
                <a:cs typeface="Arial" pitchFamily="34" charset="0"/>
              </a:rPr>
              <a:t>Крећемо баш овај час!</a:t>
            </a:r>
          </a:p>
          <a:p>
            <a:r>
              <a:rPr lang="sr-Cyrl-RS" sz="2800" dirty="0" smtClean="0">
                <a:latin typeface="Arial" pitchFamily="34" charset="0"/>
                <a:cs typeface="Arial" pitchFamily="34" charset="0"/>
              </a:rPr>
              <a:t>Створићемо ново небо, </a:t>
            </a:r>
          </a:p>
          <a:p>
            <a:r>
              <a:rPr lang="sr-Cyrl-RS" sz="2800" dirty="0" smtClean="0">
                <a:latin typeface="Arial" pitchFamily="34" charset="0"/>
                <a:cs typeface="Arial" pitchFamily="34" charset="0"/>
              </a:rPr>
              <a:t>А ви... </a:t>
            </a:r>
            <a:r>
              <a:rPr lang="sr-Cyrl-RS" sz="2800" dirty="0">
                <a:latin typeface="Arial" pitchFamily="34" charset="0"/>
                <a:cs typeface="Arial" pitchFamily="34" charset="0"/>
              </a:rPr>
              <a:t>м</a:t>
            </a:r>
            <a:r>
              <a:rPr lang="sr-Cyrl-RS" sz="2800" dirty="0" smtClean="0">
                <a:latin typeface="Arial" pitchFamily="34" charset="0"/>
                <a:cs typeface="Arial" pitchFamily="34" charset="0"/>
              </a:rPr>
              <a:t>ислите на нас.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cd19b705a5bc5ebf39dea23e26907235--cartoon-kids-kid-pictu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142765"/>
            <a:ext cx="5760640" cy="3000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8" y="483522"/>
            <a:ext cx="6299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dirty="0" smtClean="0">
                <a:latin typeface="Arial" pitchFamily="34" charset="0"/>
                <a:cs typeface="Arial" pitchFamily="34" charset="0"/>
              </a:rPr>
              <a:t>Материјал потребан за рад: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347614"/>
            <a:ext cx="220573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sr-Latn-R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Лист блока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endParaRPr lang="sr-Cyrl-R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sr-Latn-R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Водене боје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sr-Latn-R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Кист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sr-Cyrl-R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sr-Latn-R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Колаж папир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sr-Latn-R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Маказе </a:t>
            </a:r>
          </a:p>
        </p:txBody>
      </p:sp>
      <p:pic>
        <p:nvPicPr>
          <p:cNvPr id="7" name="Picture 6" descr="1977697-water-paints-with-a-paintbrush-on-a-white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203600"/>
            <a:ext cx="2520280" cy="1678894"/>
          </a:xfrm>
          <a:prstGeom prst="rect">
            <a:avLst/>
          </a:prstGeom>
        </p:spPr>
      </p:pic>
      <p:pic>
        <p:nvPicPr>
          <p:cNvPr id="8" name="Picture 7" descr="11608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3147814"/>
            <a:ext cx="1995686" cy="1995686"/>
          </a:xfrm>
          <a:prstGeom prst="rect">
            <a:avLst/>
          </a:prstGeom>
        </p:spPr>
      </p:pic>
      <p:pic>
        <p:nvPicPr>
          <p:cNvPr id="10" name="Picture 9" descr="ezgif-3-3040edc214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1779664"/>
            <a:ext cx="2232248" cy="2232248"/>
          </a:xfrm>
          <a:prstGeom prst="rect">
            <a:avLst/>
          </a:prstGeom>
        </p:spPr>
      </p:pic>
      <p:pic>
        <p:nvPicPr>
          <p:cNvPr id="4" name="Picture 3" descr="Paper_she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419624"/>
            <a:ext cx="1440160" cy="1440160"/>
          </a:xfrm>
          <a:prstGeom prst="rect">
            <a:avLst/>
          </a:prstGeom>
        </p:spPr>
      </p:pic>
      <p:pic>
        <p:nvPicPr>
          <p:cNvPr id="5" name="Picture 4" descr="13231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2839245"/>
            <a:ext cx="2304256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71550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latin typeface="Arial" pitchFamily="34" charset="0"/>
                <a:cs typeface="Arial" pitchFamily="34" charset="0"/>
              </a:rPr>
              <a:t>Погледајмо како је небо украсила</a:t>
            </a:r>
          </a:p>
          <a:p>
            <a:r>
              <a:rPr lang="sr-Cyrl-RS" sz="3200" dirty="0" smtClean="0">
                <a:latin typeface="Arial" pitchFamily="34" charset="0"/>
                <a:cs typeface="Arial" pitchFamily="34" charset="0"/>
              </a:rPr>
              <a:t>храбра дружина из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II2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 . . 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png-paint-palette-transparent-paint-palettepng-images-pluspng-paint-palette-png-300_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067694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c0ef768d5da8fad7e0b7272eeb8adf5-V-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"/>
            <a:ext cx="4427984" cy="2753309"/>
          </a:xfrm>
          <a:prstGeom prst="rect">
            <a:avLst/>
          </a:prstGeom>
        </p:spPr>
      </p:pic>
      <p:pic>
        <p:nvPicPr>
          <p:cNvPr id="3" name="Picture 2" descr="IMG-7bcab22fa505b3aa693f51efa6a6ecf1-V-0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000" y="-1"/>
            <a:ext cx="4644007" cy="2745757"/>
          </a:xfrm>
          <a:prstGeom prst="rect">
            <a:avLst/>
          </a:prstGeom>
        </p:spPr>
      </p:pic>
      <p:pic>
        <p:nvPicPr>
          <p:cNvPr id="4" name="Picture 3" descr="IMG-8b46caed9d2539d0ea40d24a903afade-V-0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19803"/>
            <a:ext cx="4427984" cy="2423698"/>
          </a:xfrm>
          <a:prstGeom prst="rect">
            <a:avLst/>
          </a:prstGeom>
        </p:spPr>
      </p:pic>
      <p:pic>
        <p:nvPicPr>
          <p:cNvPr id="5" name="Picture 4" descr="IMG-73339e6be9786425a9139df80db8a19a-V-0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2715743"/>
            <a:ext cx="4644008" cy="2427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3006640ee5b7dfce7ac3f446c37b8e82-V-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55976" cy="2715766"/>
          </a:xfrm>
          <a:prstGeom prst="rect">
            <a:avLst/>
          </a:prstGeom>
        </p:spPr>
      </p:pic>
      <p:pic>
        <p:nvPicPr>
          <p:cNvPr id="3" name="Picture 2" descr="IMG-bc255f00f3cd150eec8c33fbce2e6937-V-0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3242" y="0"/>
            <a:ext cx="4730758" cy="2715766"/>
          </a:xfrm>
          <a:prstGeom prst="rect">
            <a:avLst/>
          </a:prstGeom>
        </p:spPr>
      </p:pic>
      <p:pic>
        <p:nvPicPr>
          <p:cNvPr id="4" name="Picture 3" descr="IMG-dcf297ec536e9d063c3876822bf4004c-V-0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15770"/>
            <a:ext cx="4355976" cy="2427733"/>
          </a:xfrm>
          <a:prstGeom prst="rect">
            <a:avLst/>
          </a:prstGeom>
        </p:spPr>
      </p:pic>
      <p:pic>
        <p:nvPicPr>
          <p:cNvPr id="5" name="Picture 4" descr="IMG-ee1271c50e6850cc7e759056820c6172-V-0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2715770"/>
            <a:ext cx="4716016" cy="2427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270</TotalTime>
  <Words>203</Words>
  <Application>Microsoft Office PowerPoint</Application>
  <PresentationFormat>On-screen Show (16:9)</PresentationFormat>
  <Paragraphs>47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Ликовна култура  2. разред</vt:lpstr>
      <vt:lpstr>Slide 2</vt:lpstr>
      <vt:lpstr>СКАЛА ТОНОВА ПЛАВЕ БОЈЕ 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Ликовна култура  2.разред</dc:title>
  <dc:creator>Win7</dc:creator>
  <cp:lastModifiedBy>Win7</cp:lastModifiedBy>
  <cp:revision>31</cp:revision>
  <dcterms:created xsi:type="dcterms:W3CDTF">2020-11-30T21:53:03Z</dcterms:created>
  <dcterms:modified xsi:type="dcterms:W3CDTF">2020-12-01T22:29:43Z</dcterms:modified>
</cp:coreProperties>
</file>