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7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81" r:id="rId12"/>
    <p:sldId id="276" r:id="rId13"/>
    <p:sldId id="277" r:id="rId14"/>
    <p:sldId id="278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6182" autoAdjust="0"/>
  </p:normalViewPr>
  <p:slideViewPr>
    <p:cSldViewPr showGuides="1">
      <p:cViewPr varScale="1">
        <p:scale>
          <a:sx n="78" d="100"/>
          <a:sy n="78" d="100"/>
        </p:scale>
        <p:origin x="156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1/24/2021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1/24/2021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♥</a:t>
            </a:r>
            <a:r>
              <a:rPr lang="en-US" dirty="0" smtClean="0"/>
              <a:t>-lich W</a:t>
            </a:r>
            <a:r>
              <a:rPr lang="sr-Latn-BA" dirty="0" smtClean="0"/>
              <a:t>illkommen</a:t>
            </a:r>
            <a:r>
              <a:rPr lang="en-US" dirty="0" smtClean="0"/>
              <a:t>!</a:t>
            </a: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sz="4000" dirty="0" smtClean="0"/>
              <a:t>Deutsch f</a:t>
            </a:r>
            <a:r>
              <a:rPr lang="de-DE" sz="4000" dirty="0" smtClean="0"/>
              <a:t>ür die 7. Klasse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4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Ergänzt den Lückentext mit dem richtigen Partizip II aus der Klammer:</a:t>
            </a:r>
          </a:p>
          <a:p>
            <a:pPr marL="0" indent="0">
              <a:buNone/>
            </a:pPr>
            <a:r>
              <a:rPr lang="de-DE" dirty="0" smtClean="0"/>
              <a:t>Was hast du heute gemacht?</a:t>
            </a:r>
          </a:p>
          <a:p>
            <a:pPr marL="0" indent="0" algn="just">
              <a:buNone/>
            </a:pPr>
            <a:r>
              <a:rPr lang="de-DE" dirty="0" smtClean="0"/>
              <a:t>Heute Morgen bin ich um 8 Uhr ________________. Dann bin ich in die Stadt ______________ und ich habe meine Freunde ______________. Um 15 Uhr bin ich nach Hause ____________ und ich habe eine Pizza __________. Später habe ich meine Hausaufgaben _____________. Am Abend habe ich dann noch ein bisschen Computer _____________. Um 22 Uhr bin ich dann ins Bett _____________. </a:t>
            </a:r>
          </a:p>
          <a:p>
            <a:pPr marL="0" indent="0">
              <a:buNone/>
            </a:pPr>
            <a:endParaRPr lang="de-D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64258"/>
              </p:ext>
            </p:extLst>
          </p:nvPr>
        </p:nvGraphicFramePr>
        <p:xfrm>
          <a:off x="1989956" y="5229200"/>
          <a:ext cx="8095389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095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gegangen – gefahren – gegessen – getroffen – gemacht – zurückgefahren – aufgestanden – gespielt </a:t>
                      </a:r>
                      <a:endParaRPr lang="sr-Latn-B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7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Lösungen zu Übung 4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Was </a:t>
            </a:r>
            <a:r>
              <a:rPr lang="de-DE" dirty="0" smtClean="0"/>
              <a:t>hast du </a:t>
            </a:r>
            <a:r>
              <a:rPr lang="de-DE" dirty="0"/>
              <a:t>heute gemacht?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dirty="0"/>
              <a:t>Heute Morgen bin ich um 8 Uhr </a:t>
            </a:r>
            <a:r>
              <a:rPr lang="de-DE" b="1" dirty="0" smtClean="0">
                <a:solidFill>
                  <a:srgbClr val="FF0000"/>
                </a:solidFill>
              </a:rPr>
              <a:t>aufgestanden</a:t>
            </a:r>
            <a:r>
              <a:rPr lang="de-DE" dirty="0" smtClean="0"/>
              <a:t>. </a:t>
            </a:r>
            <a:r>
              <a:rPr lang="de-DE" dirty="0"/>
              <a:t>Dann bin ich in die Stadt </a:t>
            </a:r>
            <a:r>
              <a:rPr lang="de-DE" b="1" dirty="0" smtClean="0">
                <a:solidFill>
                  <a:srgbClr val="FF0000"/>
                </a:solidFill>
              </a:rPr>
              <a:t>gefahren</a:t>
            </a:r>
            <a:r>
              <a:rPr lang="de-DE" dirty="0" smtClean="0"/>
              <a:t> und </a:t>
            </a:r>
            <a:r>
              <a:rPr lang="de-DE" dirty="0"/>
              <a:t>ich habe meine Freunde </a:t>
            </a:r>
            <a:r>
              <a:rPr lang="de-DE" b="1" dirty="0" smtClean="0">
                <a:solidFill>
                  <a:srgbClr val="FF0000"/>
                </a:solidFill>
              </a:rPr>
              <a:t>getroffen</a:t>
            </a:r>
            <a:r>
              <a:rPr lang="de-DE" dirty="0" smtClean="0"/>
              <a:t>. </a:t>
            </a:r>
            <a:r>
              <a:rPr lang="de-DE" dirty="0"/>
              <a:t>Um 15 Uhr bin ich nach Hause </a:t>
            </a:r>
            <a:r>
              <a:rPr lang="de-DE" b="1" dirty="0" smtClean="0">
                <a:solidFill>
                  <a:srgbClr val="FF0000"/>
                </a:solidFill>
              </a:rPr>
              <a:t>zurückgefahren</a:t>
            </a:r>
            <a:r>
              <a:rPr lang="de-DE" dirty="0" smtClean="0"/>
              <a:t> </a:t>
            </a:r>
            <a:r>
              <a:rPr lang="de-DE" dirty="0"/>
              <a:t>und ich habe eine Pizza </a:t>
            </a:r>
            <a:r>
              <a:rPr lang="de-DE" b="1" dirty="0" smtClean="0">
                <a:solidFill>
                  <a:srgbClr val="FF0000"/>
                </a:solidFill>
              </a:rPr>
              <a:t>gegessen</a:t>
            </a:r>
            <a:r>
              <a:rPr lang="de-DE" dirty="0" smtClean="0"/>
              <a:t>. </a:t>
            </a:r>
            <a:r>
              <a:rPr lang="de-DE" dirty="0"/>
              <a:t>Später habe ich meine </a:t>
            </a:r>
            <a:r>
              <a:rPr lang="de-DE" dirty="0" smtClean="0"/>
              <a:t>Hausaufgaben </a:t>
            </a:r>
            <a:r>
              <a:rPr lang="de-DE" b="1" dirty="0" smtClean="0">
                <a:solidFill>
                  <a:srgbClr val="FF0000"/>
                </a:solidFill>
              </a:rPr>
              <a:t>gemacht</a:t>
            </a:r>
            <a:r>
              <a:rPr lang="de-DE" dirty="0" smtClean="0"/>
              <a:t>. </a:t>
            </a:r>
            <a:r>
              <a:rPr lang="de-DE" dirty="0"/>
              <a:t>Am Abend habe ich dann noch ein bisschen Computer </a:t>
            </a:r>
            <a:r>
              <a:rPr lang="de-DE" b="1" dirty="0" smtClean="0">
                <a:solidFill>
                  <a:srgbClr val="FF0000"/>
                </a:solidFill>
              </a:rPr>
              <a:t>gespielt</a:t>
            </a:r>
            <a:r>
              <a:rPr lang="de-DE" dirty="0" smtClean="0"/>
              <a:t>. </a:t>
            </a:r>
            <a:r>
              <a:rPr lang="de-DE" dirty="0"/>
              <a:t>Um 22 Uhr bin ich dann ins Bett </a:t>
            </a:r>
            <a:r>
              <a:rPr lang="de-DE" b="1" dirty="0" smtClean="0">
                <a:solidFill>
                  <a:srgbClr val="FF0000"/>
                </a:solidFill>
              </a:rPr>
              <a:t>gegangen</a:t>
            </a:r>
            <a:r>
              <a:rPr lang="de-DE" dirty="0" smtClean="0"/>
              <a:t>. </a:t>
            </a:r>
            <a:endParaRPr lang="de-DE" dirty="0"/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91381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1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Erg</a:t>
            </a:r>
            <a:r>
              <a:rPr lang="de-DE" dirty="0" smtClean="0"/>
              <a:t>änzt die Verben im Perfekt! 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198032"/>
            <a:ext cx="1029029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2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Was habt ihr am Sonntag gemacht? Schreibt minimal 5 Sätze im Perfekt. Die angegebenen Satzanfänge können euch dabei helfen.</a:t>
            </a: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2852936"/>
            <a:ext cx="10003701" cy="31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000" dirty="0" smtClean="0"/>
              <a:t>Vielen Dank!</a:t>
            </a:r>
          </a:p>
          <a:p>
            <a:pPr marL="0" indent="0" algn="ctr">
              <a:buNone/>
            </a:pPr>
            <a:r>
              <a:rPr lang="de-DE" sz="6600" dirty="0" smtClean="0"/>
              <a:t>  Bleibt gesund </a:t>
            </a:r>
            <a:r>
              <a:rPr lang="de-DE" sz="66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de-DE" sz="8000" dirty="0" smtClean="0">
                <a:sym typeface="Wingdings" panose="05000000000000000000" pitchFamily="2" charset="2"/>
              </a:rPr>
              <a:t> </a:t>
            </a:r>
            <a:endParaRPr lang="sr-Latn-BA" sz="8000" dirty="0"/>
          </a:p>
        </p:txBody>
      </p:sp>
    </p:spTree>
    <p:extLst>
      <p:ext uri="{BB962C8B-B14F-4D97-AF65-F5344CB8AC3E}">
        <p14:creationId xmlns:p14="http://schemas.microsoft.com/office/powerpoint/2010/main" val="6444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dirty="0" smtClean="0"/>
              <a:t>Wie wird Perfekt gebildet?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sr-Latn-BA" sz="2800" dirty="0" smtClean="0"/>
              <a:t>Regelm</a:t>
            </a:r>
            <a:r>
              <a:rPr lang="de-DE" sz="2800" dirty="0" smtClean="0"/>
              <a:t>äßige Verben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Verben </a:t>
            </a:r>
            <a:r>
              <a:rPr lang="de-DE" dirty="0" smtClean="0"/>
              <a:t>ohne </a:t>
            </a:r>
            <a:r>
              <a:rPr lang="de-DE" dirty="0" smtClean="0"/>
              <a:t>Präfix, z.B. </a:t>
            </a:r>
            <a:r>
              <a:rPr lang="de-DE" b="1" i="1" dirty="0" smtClean="0"/>
              <a:t>machen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Ich </a:t>
            </a:r>
            <a:r>
              <a:rPr lang="de-DE" b="1" dirty="0" smtClean="0"/>
              <a:t>habe</a:t>
            </a:r>
            <a:r>
              <a:rPr lang="de-DE" dirty="0" smtClean="0"/>
              <a:t> heute meine Hausaufgaben </a:t>
            </a:r>
            <a:r>
              <a:rPr lang="de-DE" b="1" dirty="0" smtClean="0">
                <a:solidFill>
                  <a:srgbClr val="FF0000"/>
                </a:solidFill>
              </a:rPr>
              <a:t>ge</a:t>
            </a:r>
            <a:r>
              <a:rPr lang="de-DE" b="1" dirty="0" smtClean="0"/>
              <a:t>mach</a:t>
            </a:r>
            <a:r>
              <a:rPr lang="de-DE" b="1" dirty="0" smtClean="0">
                <a:solidFill>
                  <a:srgbClr val="00B0F0"/>
                </a:solidFill>
              </a:rPr>
              <a:t>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Verben mit trennbarem Präfix, z.B. </a:t>
            </a:r>
            <a:r>
              <a:rPr lang="de-DE" b="1" i="1" dirty="0" smtClean="0"/>
              <a:t>aufräumen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Wir </a:t>
            </a:r>
            <a:r>
              <a:rPr lang="de-DE" b="1" dirty="0" smtClean="0"/>
              <a:t>haben</a:t>
            </a:r>
            <a:r>
              <a:rPr lang="de-DE" dirty="0" smtClean="0"/>
              <a:t> heute das Zimmer </a:t>
            </a:r>
            <a:r>
              <a:rPr lang="de-DE" b="1" dirty="0" smtClean="0">
                <a:solidFill>
                  <a:srgbClr val="00B050"/>
                </a:solidFill>
              </a:rPr>
              <a:t>auf</a:t>
            </a:r>
            <a:r>
              <a:rPr lang="de-DE" b="1" dirty="0" smtClean="0">
                <a:solidFill>
                  <a:srgbClr val="FF0000"/>
                </a:solidFill>
              </a:rPr>
              <a:t>ge</a:t>
            </a:r>
            <a:r>
              <a:rPr lang="de-DE" b="1" dirty="0" smtClean="0"/>
              <a:t>räum</a:t>
            </a:r>
            <a:r>
              <a:rPr lang="de-DE" b="1" dirty="0" smtClean="0">
                <a:solidFill>
                  <a:srgbClr val="00B0F0"/>
                </a:solidFill>
              </a:rPr>
              <a:t>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Verben </a:t>
            </a:r>
            <a:r>
              <a:rPr lang="de-DE" dirty="0" smtClean="0"/>
              <a:t>mit untrennbarem Präfix, z.B. </a:t>
            </a:r>
            <a:r>
              <a:rPr lang="de-DE" b="1" i="1" dirty="0" smtClean="0"/>
              <a:t>verpassen</a:t>
            </a:r>
            <a:r>
              <a:rPr lang="de-DE" dirty="0" smtClean="0"/>
              <a:t> </a:t>
            </a:r>
            <a:r>
              <a:rPr lang="de-DE" dirty="0" smtClean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Ich </a:t>
            </a:r>
            <a:r>
              <a:rPr lang="de-DE" b="1" dirty="0" smtClean="0"/>
              <a:t>habe</a:t>
            </a:r>
            <a:r>
              <a:rPr lang="de-DE" dirty="0" smtClean="0"/>
              <a:t> heute den Bus </a:t>
            </a:r>
            <a:r>
              <a:rPr lang="de-DE" b="1" dirty="0" smtClean="0">
                <a:solidFill>
                  <a:srgbClr val="D60093"/>
                </a:solidFill>
              </a:rPr>
              <a:t>ver</a:t>
            </a:r>
            <a:r>
              <a:rPr lang="de-DE" b="1" dirty="0" smtClean="0"/>
              <a:t>pass</a:t>
            </a:r>
            <a:r>
              <a:rPr lang="de-DE" b="1" dirty="0" smtClean="0">
                <a:solidFill>
                  <a:srgbClr val="00B0F0"/>
                </a:solidFill>
              </a:rPr>
              <a:t>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8" y="1024842"/>
            <a:ext cx="2085515" cy="1670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81" y="2974616"/>
            <a:ext cx="2607172" cy="1736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825323"/>
            <a:ext cx="2267084" cy="17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Wie wird Perfekt gebildet</a:t>
            </a:r>
            <a:r>
              <a:rPr lang="sr-Latn-BA" dirty="0" smtClean="0"/>
              <a:t>? </a:t>
            </a:r>
            <a:r>
              <a:rPr lang="de-DE" sz="3200" dirty="0" smtClean="0"/>
              <a:t>Unr</a:t>
            </a:r>
            <a:r>
              <a:rPr lang="sr-Latn-BA" sz="3200" dirty="0" smtClean="0"/>
              <a:t>egelm</a:t>
            </a:r>
            <a:r>
              <a:rPr lang="de-DE" sz="3200" dirty="0"/>
              <a:t>äßige Verben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124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/>
              <a:t>Verben ohne Präfix, z.B. </a:t>
            </a:r>
            <a:r>
              <a:rPr lang="de-DE" b="1" i="1" dirty="0" smtClean="0"/>
              <a:t>gehen</a:t>
            </a:r>
          </a:p>
          <a:p>
            <a:pPr marL="0" indent="0">
              <a:buNone/>
            </a:pPr>
            <a:r>
              <a:rPr lang="de-DE" b="1" i="1" dirty="0"/>
              <a:t>	</a:t>
            </a:r>
            <a:r>
              <a:rPr lang="de-DE" dirty="0"/>
              <a:t>Ich </a:t>
            </a:r>
            <a:r>
              <a:rPr lang="de-DE" b="1" dirty="0"/>
              <a:t>bin</a:t>
            </a:r>
            <a:r>
              <a:rPr lang="de-DE" dirty="0"/>
              <a:t> heute in die Stadt 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b="1" u="sng" dirty="0"/>
              <a:t>gang</a:t>
            </a:r>
            <a:r>
              <a:rPr lang="de-DE" b="1" dirty="0">
                <a:solidFill>
                  <a:srgbClr val="00B0F0"/>
                </a:solidFill>
              </a:rPr>
              <a:t>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Verben mit trennbarem Präfix, z.B. </a:t>
            </a:r>
            <a:r>
              <a:rPr lang="de-DE" b="1" i="1" dirty="0" smtClean="0"/>
              <a:t>abfliegen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/>
              <a:t>Das Flugzeug </a:t>
            </a:r>
            <a:r>
              <a:rPr lang="de-DE" b="1" dirty="0"/>
              <a:t>ist</a:t>
            </a:r>
            <a:r>
              <a:rPr lang="de-DE" dirty="0"/>
              <a:t> heute um 20 Uhr </a:t>
            </a:r>
            <a:r>
              <a:rPr lang="de-DE" b="1" dirty="0">
                <a:solidFill>
                  <a:srgbClr val="00B050"/>
                </a:solidFill>
              </a:rPr>
              <a:t>ab</a:t>
            </a:r>
            <a:r>
              <a:rPr lang="de-DE" b="1" dirty="0">
                <a:solidFill>
                  <a:srgbClr val="FF0000"/>
                </a:solidFill>
              </a:rPr>
              <a:t>ge</a:t>
            </a:r>
            <a:r>
              <a:rPr lang="de-DE" b="1" u="sng" dirty="0"/>
              <a:t>flog</a:t>
            </a:r>
            <a:r>
              <a:rPr lang="de-DE" b="1" dirty="0">
                <a:solidFill>
                  <a:srgbClr val="00B0F0"/>
                </a:solidFill>
              </a:rPr>
              <a:t>en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Verben mit untrennbarem Präfix, z.B. </a:t>
            </a:r>
            <a:r>
              <a:rPr lang="de-DE" b="1" i="1" dirty="0" smtClean="0"/>
              <a:t>verlieren</a:t>
            </a:r>
          </a:p>
          <a:p>
            <a:pPr marL="0" indent="0">
              <a:buNone/>
            </a:pPr>
            <a:r>
              <a:rPr lang="de-DE" dirty="0" smtClean="0"/>
              <a:t>	Ich </a:t>
            </a:r>
            <a:r>
              <a:rPr lang="de-DE" b="1" dirty="0"/>
              <a:t>habe</a:t>
            </a:r>
            <a:r>
              <a:rPr lang="de-DE" dirty="0"/>
              <a:t> meine Schlüssel </a:t>
            </a:r>
            <a:r>
              <a:rPr lang="de-DE" b="1" dirty="0">
                <a:solidFill>
                  <a:srgbClr val="D60093"/>
                </a:solidFill>
              </a:rPr>
              <a:t>ver</a:t>
            </a:r>
            <a:r>
              <a:rPr lang="de-DE" b="1" u="sng" dirty="0"/>
              <a:t>lor</a:t>
            </a:r>
            <a:r>
              <a:rPr lang="de-DE" b="1" dirty="0">
                <a:solidFill>
                  <a:srgbClr val="00B0F0"/>
                </a:solidFill>
              </a:rPr>
              <a:t>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Verben auf –ieren, z.B. </a:t>
            </a:r>
            <a:r>
              <a:rPr lang="de-DE" b="1" i="1" dirty="0" smtClean="0"/>
              <a:t>studieren</a:t>
            </a:r>
          </a:p>
          <a:p>
            <a:pPr marL="0" indent="0">
              <a:buNone/>
            </a:pPr>
            <a:r>
              <a:rPr lang="de-DE" b="1" i="1" dirty="0"/>
              <a:t>	</a:t>
            </a:r>
            <a:r>
              <a:rPr lang="de-DE" dirty="0" smtClean="0"/>
              <a:t>Ich </a:t>
            </a:r>
            <a:r>
              <a:rPr lang="de-DE" b="1" dirty="0" smtClean="0"/>
              <a:t>habe</a:t>
            </a:r>
            <a:r>
              <a:rPr lang="de-DE" dirty="0" smtClean="0"/>
              <a:t> in Banja Luka </a:t>
            </a:r>
            <a:r>
              <a:rPr lang="de-DE" b="1" dirty="0" smtClean="0"/>
              <a:t>stud</a:t>
            </a:r>
            <a:r>
              <a:rPr lang="de-DE" b="1" u="sng" dirty="0" smtClean="0">
                <a:solidFill>
                  <a:srgbClr val="C00000"/>
                </a:solidFill>
              </a:rPr>
              <a:t>iert</a:t>
            </a:r>
            <a:r>
              <a:rPr lang="de-DE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0" y="1379759"/>
            <a:ext cx="1254812" cy="122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76" y="2776759"/>
            <a:ext cx="1812457" cy="105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36" y="4074943"/>
            <a:ext cx="1152128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02" y="5471943"/>
            <a:ext cx="1111799" cy="11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1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Wir __________ heute viel _______________. (lernen)</a:t>
            </a:r>
          </a:p>
          <a:p>
            <a:pPr marL="457200" indent="-457200">
              <a:buAutoNum type="arabicPeriod"/>
            </a:pPr>
            <a:r>
              <a:rPr lang="de-DE" dirty="0" smtClean="0"/>
              <a:t>Ihr _________ gestern in die Stadt ____________. (fahren)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_______ du gestern zu deiner Oma _____________? (gehen)</a:t>
            </a:r>
          </a:p>
          <a:p>
            <a:pPr marL="457200" indent="-457200">
              <a:buAutoNum type="arabicPeriod"/>
            </a:pPr>
            <a:r>
              <a:rPr lang="de-DE" dirty="0" smtClean="0"/>
              <a:t>Was _________ deine Mutter heute ______________? (kochen)</a:t>
            </a:r>
          </a:p>
          <a:p>
            <a:pPr marL="457200" indent="-457200">
              <a:buAutoNum type="arabicPeriod"/>
            </a:pPr>
            <a:r>
              <a:rPr lang="de-DE" dirty="0" smtClean="0"/>
              <a:t>Martin __________ aus Deutschland ___________. (kommen)</a:t>
            </a:r>
          </a:p>
          <a:p>
            <a:pPr marL="457200" indent="-457200">
              <a:buAutoNum type="arabicPeriod"/>
            </a:pPr>
            <a:r>
              <a:rPr lang="de-DE" dirty="0" smtClean="0"/>
              <a:t>Letzes Jahr ________ wir nach Amerika ____________. (reisen)</a:t>
            </a:r>
          </a:p>
          <a:p>
            <a:pPr marL="457200" indent="-457200">
              <a:buAutoNum type="arabicPeriod"/>
            </a:pPr>
            <a:r>
              <a:rPr lang="de-DE" dirty="0" smtClean="0"/>
              <a:t>Warum __________ du nichts ____________? (sagen)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750939"/>
            <a:ext cx="100811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00" y="1686462"/>
            <a:ext cx="1117898" cy="745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61" y="2171940"/>
            <a:ext cx="719093" cy="88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523" y="3099922"/>
            <a:ext cx="1198897" cy="692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7" y="3834698"/>
            <a:ext cx="835174" cy="819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79" y="4696608"/>
            <a:ext cx="928623" cy="686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19" y="5165810"/>
            <a:ext cx="929144" cy="8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Lösungen zu Übung 1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Wir </a:t>
            </a:r>
            <a:r>
              <a:rPr lang="de-DE" dirty="0" smtClean="0">
                <a:solidFill>
                  <a:srgbClr val="FF0000"/>
                </a:solidFill>
              </a:rPr>
              <a:t>haben</a:t>
            </a:r>
            <a:r>
              <a:rPr lang="de-DE" dirty="0" smtClean="0"/>
              <a:t> </a:t>
            </a:r>
            <a:r>
              <a:rPr lang="de-DE" dirty="0"/>
              <a:t>heute viel </a:t>
            </a:r>
            <a:r>
              <a:rPr lang="de-DE" dirty="0" smtClean="0">
                <a:solidFill>
                  <a:srgbClr val="FF0000"/>
                </a:solidFill>
              </a:rPr>
              <a:t>gelernt</a:t>
            </a:r>
            <a:r>
              <a:rPr lang="de-DE" dirty="0" smtClean="0"/>
              <a:t>. </a:t>
            </a:r>
            <a:r>
              <a:rPr lang="de-DE" dirty="0"/>
              <a:t>(lernen)</a:t>
            </a:r>
          </a:p>
          <a:p>
            <a:pPr marL="457200" indent="-457200">
              <a:buAutoNum type="arabicPeriod"/>
            </a:pPr>
            <a:r>
              <a:rPr lang="de-DE" dirty="0" smtClean="0"/>
              <a:t>Ihr </a:t>
            </a:r>
            <a:r>
              <a:rPr lang="de-DE" dirty="0" smtClean="0">
                <a:solidFill>
                  <a:srgbClr val="FF0000"/>
                </a:solidFill>
              </a:rPr>
              <a:t>seid</a:t>
            </a:r>
            <a:r>
              <a:rPr lang="de-DE" dirty="0" smtClean="0"/>
              <a:t> </a:t>
            </a:r>
            <a:r>
              <a:rPr lang="de-DE" dirty="0"/>
              <a:t>gestern in die </a:t>
            </a:r>
            <a:r>
              <a:rPr lang="de-DE" dirty="0" smtClean="0"/>
              <a:t>Stadt </a:t>
            </a:r>
            <a:r>
              <a:rPr lang="de-DE" dirty="0" smtClean="0">
                <a:solidFill>
                  <a:srgbClr val="FF0000"/>
                </a:solidFill>
              </a:rPr>
              <a:t>gefahren</a:t>
            </a:r>
            <a:r>
              <a:rPr lang="de-DE" dirty="0" smtClean="0"/>
              <a:t>. </a:t>
            </a:r>
            <a:r>
              <a:rPr lang="de-DE" dirty="0"/>
              <a:t>(fahren)</a:t>
            </a:r>
          </a:p>
          <a:p>
            <a:pPr marL="457200" indent="-457200"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Bist</a:t>
            </a:r>
            <a:r>
              <a:rPr lang="de-DE" dirty="0" smtClean="0"/>
              <a:t> </a:t>
            </a:r>
            <a:r>
              <a:rPr lang="de-DE" dirty="0"/>
              <a:t>du gestern zu deiner Oma </a:t>
            </a:r>
            <a:r>
              <a:rPr lang="de-DE" dirty="0" smtClean="0">
                <a:solidFill>
                  <a:srgbClr val="FF0000"/>
                </a:solidFill>
              </a:rPr>
              <a:t>gegangen</a:t>
            </a:r>
            <a:r>
              <a:rPr lang="de-DE" dirty="0" smtClean="0"/>
              <a:t>? </a:t>
            </a:r>
            <a:r>
              <a:rPr lang="de-DE" dirty="0"/>
              <a:t>(gehen)</a:t>
            </a:r>
          </a:p>
          <a:p>
            <a:pPr marL="457200" indent="-457200">
              <a:buAutoNum type="arabicPeriod"/>
            </a:pPr>
            <a:r>
              <a:rPr lang="de-DE" dirty="0"/>
              <a:t>Was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 </a:t>
            </a:r>
            <a:r>
              <a:rPr lang="de-DE" dirty="0"/>
              <a:t>deine Mutter heute </a:t>
            </a:r>
            <a:r>
              <a:rPr lang="de-DE" dirty="0" smtClean="0">
                <a:solidFill>
                  <a:srgbClr val="FF0000"/>
                </a:solidFill>
              </a:rPr>
              <a:t>gekocht</a:t>
            </a:r>
            <a:r>
              <a:rPr lang="de-DE" dirty="0" smtClean="0"/>
              <a:t>? </a:t>
            </a:r>
            <a:r>
              <a:rPr lang="de-DE" dirty="0"/>
              <a:t>(kochen)</a:t>
            </a:r>
          </a:p>
          <a:p>
            <a:pPr marL="457200" indent="-457200">
              <a:buAutoNum type="arabicPeriod"/>
            </a:pPr>
            <a:r>
              <a:rPr lang="de-DE" dirty="0"/>
              <a:t>Martin </a:t>
            </a:r>
            <a:r>
              <a:rPr lang="de-DE" dirty="0" smtClean="0">
                <a:solidFill>
                  <a:srgbClr val="FF0000"/>
                </a:solidFill>
              </a:rPr>
              <a:t>ist</a:t>
            </a:r>
            <a:r>
              <a:rPr lang="de-DE" dirty="0" smtClean="0"/>
              <a:t> </a:t>
            </a:r>
            <a:r>
              <a:rPr lang="de-DE" dirty="0"/>
              <a:t>aus Deutschland </a:t>
            </a:r>
            <a:r>
              <a:rPr lang="de-DE" dirty="0" smtClean="0">
                <a:solidFill>
                  <a:srgbClr val="FF0000"/>
                </a:solidFill>
              </a:rPr>
              <a:t>gekommen</a:t>
            </a:r>
            <a:r>
              <a:rPr lang="de-DE" dirty="0" smtClean="0"/>
              <a:t>. </a:t>
            </a:r>
            <a:r>
              <a:rPr lang="de-DE" dirty="0"/>
              <a:t>(kommen)</a:t>
            </a:r>
          </a:p>
          <a:p>
            <a:pPr marL="457200" indent="-457200">
              <a:buAutoNum type="arabicPeriod"/>
            </a:pPr>
            <a:r>
              <a:rPr lang="de-DE" dirty="0"/>
              <a:t>Letzes Jahr </a:t>
            </a:r>
            <a:r>
              <a:rPr lang="de-DE" dirty="0" smtClean="0">
                <a:solidFill>
                  <a:srgbClr val="FF0000"/>
                </a:solidFill>
              </a:rPr>
              <a:t>sind</a:t>
            </a:r>
            <a:r>
              <a:rPr lang="de-DE" dirty="0" smtClean="0"/>
              <a:t> </a:t>
            </a:r>
            <a:r>
              <a:rPr lang="de-DE" dirty="0"/>
              <a:t>wir nach Amerika </a:t>
            </a:r>
            <a:r>
              <a:rPr lang="de-DE" dirty="0" smtClean="0">
                <a:solidFill>
                  <a:srgbClr val="FF0000"/>
                </a:solidFill>
              </a:rPr>
              <a:t>gereist</a:t>
            </a:r>
            <a:r>
              <a:rPr lang="de-DE" dirty="0" smtClean="0"/>
              <a:t>. </a:t>
            </a:r>
            <a:r>
              <a:rPr lang="de-DE" dirty="0"/>
              <a:t>(reisen)</a:t>
            </a:r>
          </a:p>
          <a:p>
            <a:pPr marL="457200" indent="-457200">
              <a:buAutoNum type="arabicPeriod"/>
            </a:pPr>
            <a:r>
              <a:rPr lang="de-DE" dirty="0"/>
              <a:t>Warum </a:t>
            </a:r>
            <a:r>
              <a:rPr lang="de-DE" dirty="0" smtClean="0">
                <a:solidFill>
                  <a:srgbClr val="FF0000"/>
                </a:solidFill>
              </a:rPr>
              <a:t>hast</a:t>
            </a:r>
            <a:r>
              <a:rPr lang="de-DE" dirty="0" smtClean="0"/>
              <a:t> </a:t>
            </a:r>
            <a:r>
              <a:rPr lang="de-DE" dirty="0"/>
              <a:t>du nichts </a:t>
            </a:r>
            <a:r>
              <a:rPr lang="de-DE" dirty="0" smtClean="0">
                <a:solidFill>
                  <a:srgbClr val="FF0000"/>
                </a:solidFill>
              </a:rPr>
              <a:t>gesagt</a:t>
            </a:r>
            <a:r>
              <a:rPr lang="de-DE" dirty="0" smtClean="0"/>
              <a:t>? </a:t>
            </a:r>
            <a:r>
              <a:rPr lang="de-DE" dirty="0"/>
              <a:t>(sagen)</a:t>
            </a: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7891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2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dirty="0" smtClean="0"/>
              <a:t>Marianne und Hans ________ um 8 Uhr in New York ______________. (abfliegen)</a:t>
            </a:r>
          </a:p>
          <a:p>
            <a:pPr marL="457200" indent="-457200">
              <a:buAutoNum type="arabicPeriod"/>
            </a:pPr>
            <a:r>
              <a:rPr lang="de-DE" dirty="0" smtClean="0"/>
              <a:t>Marko ___________ fast den Bus _______________. (verpassen)</a:t>
            </a:r>
          </a:p>
          <a:p>
            <a:pPr marL="457200" indent="-457200">
              <a:buAutoNum type="arabicPeriod"/>
            </a:pPr>
            <a:r>
              <a:rPr lang="de-DE" dirty="0" smtClean="0"/>
              <a:t>Ich _________ heute meine Mutter ________________. (anrufen)</a:t>
            </a:r>
          </a:p>
          <a:p>
            <a:pPr marL="457200" indent="-457200">
              <a:buAutoNum type="arabicPeriod"/>
            </a:pPr>
            <a:r>
              <a:rPr lang="de-DE" dirty="0" smtClean="0"/>
              <a:t>_______ du gestern</a:t>
            </a:r>
            <a:r>
              <a:rPr lang="sr-Latn-BA" dirty="0" smtClean="0"/>
              <a:t> das Geld</a:t>
            </a:r>
            <a:r>
              <a:rPr lang="de-DE" dirty="0" smtClean="0"/>
              <a:t>____________? (vergessen)</a:t>
            </a:r>
          </a:p>
          <a:p>
            <a:pPr marL="457200" indent="-457200">
              <a:buAutoNum type="arabicPeriod"/>
            </a:pPr>
            <a:r>
              <a:rPr lang="de-DE" dirty="0" smtClean="0"/>
              <a:t>Ana ________ ein</a:t>
            </a:r>
            <a:r>
              <a:rPr lang="sr-Latn-BA" dirty="0" smtClean="0"/>
              <a:t> Geschenk</a:t>
            </a:r>
            <a:r>
              <a:rPr lang="de-DE" dirty="0" smtClean="0"/>
              <a:t> ______________. (bekommen)</a:t>
            </a:r>
          </a:p>
          <a:p>
            <a:pPr marL="457200" indent="-457200">
              <a:buAutoNum type="arabicPeriod"/>
            </a:pPr>
            <a:r>
              <a:rPr lang="de-DE" dirty="0"/>
              <a:t>W</a:t>
            </a:r>
            <a:r>
              <a:rPr lang="de-DE" dirty="0" smtClean="0"/>
              <a:t>arum ________ du so früh _______________? (einschlafen)</a:t>
            </a:r>
          </a:p>
          <a:p>
            <a:pPr marL="457200" indent="-457200">
              <a:buAutoNum type="arabicPeriod"/>
            </a:pPr>
            <a:r>
              <a:rPr lang="de-DE" dirty="0" smtClean="0"/>
              <a:t>Ich _______ die Geschenke so schön _____________. (einpacken)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2120280"/>
            <a:ext cx="1152128" cy="607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1881926"/>
            <a:ext cx="1160092" cy="87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472" y="2787853"/>
            <a:ext cx="819343" cy="819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18" y="3644390"/>
            <a:ext cx="864730" cy="86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472" y="3748003"/>
            <a:ext cx="989717" cy="989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38" y="4737720"/>
            <a:ext cx="1129308" cy="873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5669966"/>
            <a:ext cx="784124" cy="7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Lösungen zu Übung 2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dirty="0"/>
              <a:t>Marianne und Hans </a:t>
            </a:r>
            <a:r>
              <a:rPr lang="de-DE" dirty="0" smtClean="0">
                <a:solidFill>
                  <a:srgbClr val="FF0000"/>
                </a:solidFill>
              </a:rPr>
              <a:t>sind</a:t>
            </a:r>
            <a:r>
              <a:rPr lang="de-DE" dirty="0" smtClean="0"/>
              <a:t> </a:t>
            </a:r>
            <a:r>
              <a:rPr lang="de-DE" dirty="0"/>
              <a:t>um 8 Uhr in New York </a:t>
            </a:r>
            <a:r>
              <a:rPr lang="de-DE" dirty="0" smtClean="0">
                <a:solidFill>
                  <a:srgbClr val="FF0000"/>
                </a:solidFill>
              </a:rPr>
              <a:t>abgeflogen</a:t>
            </a:r>
            <a:r>
              <a:rPr lang="de-DE" dirty="0" smtClean="0"/>
              <a:t>. </a:t>
            </a:r>
            <a:r>
              <a:rPr lang="de-DE" dirty="0"/>
              <a:t>(abfliegen)</a:t>
            </a:r>
          </a:p>
          <a:p>
            <a:pPr marL="457200" indent="-457200">
              <a:buAutoNum type="arabicPeriod"/>
            </a:pPr>
            <a:r>
              <a:rPr lang="de-DE" dirty="0" smtClean="0"/>
              <a:t>Marko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 </a:t>
            </a:r>
            <a:r>
              <a:rPr lang="de-DE" dirty="0"/>
              <a:t>fast den Bus </a:t>
            </a:r>
            <a:r>
              <a:rPr lang="de-DE" dirty="0" smtClean="0">
                <a:solidFill>
                  <a:srgbClr val="FF0000"/>
                </a:solidFill>
              </a:rPr>
              <a:t>verpasst</a:t>
            </a:r>
            <a:r>
              <a:rPr lang="de-DE" dirty="0" smtClean="0"/>
              <a:t>. </a:t>
            </a:r>
            <a:r>
              <a:rPr lang="de-DE" dirty="0"/>
              <a:t>(verpassen)</a:t>
            </a:r>
          </a:p>
          <a:p>
            <a:pPr marL="457200" indent="-457200">
              <a:buAutoNum type="arabicPeriod"/>
            </a:pPr>
            <a:r>
              <a:rPr lang="de-DE" dirty="0"/>
              <a:t>Ich </a:t>
            </a:r>
            <a:r>
              <a:rPr lang="de-DE" dirty="0" smtClean="0">
                <a:solidFill>
                  <a:srgbClr val="FF0000"/>
                </a:solidFill>
              </a:rPr>
              <a:t>habe</a:t>
            </a:r>
            <a:r>
              <a:rPr lang="de-DE" dirty="0" smtClean="0"/>
              <a:t> </a:t>
            </a:r>
            <a:r>
              <a:rPr lang="de-DE" dirty="0"/>
              <a:t>heute meine Mutter </a:t>
            </a:r>
            <a:r>
              <a:rPr lang="de-DE" dirty="0" smtClean="0">
                <a:solidFill>
                  <a:srgbClr val="FF0000"/>
                </a:solidFill>
              </a:rPr>
              <a:t>angerufen</a:t>
            </a:r>
            <a:r>
              <a:rPr lang="de-DE" dirty="0" smtClean="0"/>
              <a:t>. </a:t>
            </a:r>
            <a:r>
              <a:rPr lang="de-DE" dirty="0"/>
              <a:t>(anrufen)</a:t>
            </a:r>
          </a:p>
          <a:p>
            <a:pPr marL="457200" indent="-457200"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Hast</a:t>
            </a:r>
            <a:r>
              <a:rPr lang="de-DE" dirty="0" smtClean="0"/>
              <a:t> </a:t>
            </a:r>
            <a:r>
              <a:rPr lang="de-DE" dirty="0"/>
              <a:t>du gestern </a:t>
            </a:r>
            <a:r>
              <a:rPr lang="de-DE" dirty="0" smtClean="0"/>
              <a:t>das Geld </a:t>
            </a:r>
            <a:r>
              <a:rPr lang="de-DE" dirty="0" smtClean="0">
                <a:solidFill>
                  <a:srgbClr val="FF0000"/>
                </a:solidFill>
              </a:rPr>
              <a:t>vergessen</a:t>
            </a:r>
            <a:r>
              <a:rPr lang="de-DE" dirty="0" smtClean="0"/>
              <a:t>? </a:t>
            </a:r>
            <a:r>
              <a:rPr lang="de-DE" dirty="0"/>
              <a:t>(vergessen)</a:t>
            </a:r>
          </a:p>
          <a:p>
            <a:pPr marL="457200" indent="-457200">
              <a:buAutoNum type="arabicPeriod"/>
            </a:pPr>
            <a:r>
              <a:rPr lang="de-DE" dirty="0"/>
              <a:t>Ana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 ein Geschenk </a:t>
            </a:r>
            <a:r>
              <a:rPr lang="de-DE" dirty="0" smtClean="0">
                <a:solidFill>
                  <a:srgbClr val="FF0000"/>
                </a:solidFill>
              </a:rPr>
              <a:t>bekommen</a:t>
            </a:r>
            <a:r>
              <a:rPr lang="de-DE" dirty="0" smtClean="0"/>
              <a:t>. </a:t>
            </a:r>
            <a:r>
              <a:rPr lang="de-DE" dirty="0"/>
              <a:t>(bekommen)</a:t>
            </a:r>
          </a:p>
          <a:p>
            <a:pPr marL="457200" indent="-457200">
              <a:buAutoNum type="arabicPeriod"/>
            </a:pPr>
            <a:r>
              <a:rPr lang="de-DE" dirty="0"/>
              <a:t>Warum </a:t>
            </a:r>
            <a:r>
              <a:rPr lang="de-DE" dirty="0" smtClean="0">
                <a:solidFill>
                  <a:srgbClr val="FF0000"/>
                </a:solidFill>
              </a:rPr>
              <a:t>bist</a:t>
            </a:r>
            <a:r>
              <a:rPr lang="de-DE" dirty="0" smtClean="0"/>
              <a:t> </a:t>
            </a:r>
            <a:r>
              <a:rPr lang="de-DE" dirty="0"/>
              <a:t>du so </a:t>
            </a:r>
            <a:r>
              <a:rPr lang="de-DE" dirty="0" smtClean="0"/>
              <a:t>früh </a:t>
            </a:r>
            <a:r>
              <a:rPr lang="de-DE" dirty="0" smtClean="0">
                <a:solidFill>
                  <a:srgbClr val="FF0000"/>
                </a:solidFill>
              </a:rPr>
              <a:t>eingeschlafen</a:t>
            </a:r>
            <a:r>
              <a:rPr lang="de-DE" dirty="0" smtClean="0"/>
              <a:t>? </a:t>
            </a:r>
            <a:r>
              <a:rPr lang="de-DE" dirty="0"/>
              <a:t>(einschlafen)</a:t>
            </a:r>
          </a:p>
          <a:p>
            <a:pPr marL="457200" indent="-457200">
              <a:buAutoNum type="arabicPeriod"/>
            </a:pPr>
            <a:r>
              <a:rPr lang="de-DE" dirty="0" smtClean="0"/>
              <a:t>Ich </a:t>
            </a:r>
            <a:r>
              <a:rPr lang="de-DE" dirty="0" smtClean="0">
                <a:solidFill>
                  <a:srgbClr val="FF0000"/>
                </a:solidFill>
              </a:rPr>
              <a:t>habe</a:t>
            </a:r>
            <a:r>
              <a:rPr lang="de-DE" dirty="0" smtClean="0"/>
              <a:t> die Geschenke so schön </a:t>
            </a:r>
            <a:r>
              <a:rPr lang="de-DE" dirty="0" smtClean="0">
                <a:solidFill>
                  <a:srgbClr val="FF0000"/>
                </a:solidFill>
              </a:rPr>
              <a:t>eingepackt</a:t>
            </a:r>
            <a:r>
              <a:rPr lang="de-DE" dirty="0" smtClean="0"/>
              <a:t>. </a:t>
            </a:r>
            <a:r>
              <a:rPr lang="de-DE" dirty="0"/>
              <a:t>(einpacken)</a:t>
            </a: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0805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3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Wo __________ du Medizin _____________? (studieren)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Markus ________ gestern mit Mario _____________. (telefonieren)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Ich _________ meine Lehrer immer ____________. (respektieren)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Dieses Produkt _________ ich in der Fabrik _____________. (produzieren)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Mein Handy _________ heute nicht ______________. (funktionieren)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Wir _________ unsere Kinder _________________. (fotografieren)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836712"/>
            <a:ext cx="1080120" cy="1032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1556792"/>
            <a:ext cx="1245629" cy="83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86" y="2852936"/>
            <a:ext cx="1077553" cy="700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21" y="3587698"/>
            <a:ext cx="1735330" cy="86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90" y="4455363"/>
            <a:ext cx="1498022" cy="9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81" y="5744584"/>
            <a:ext cx="1470526" cy="8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Lösungen zu Übung</a:t>
            </a:r>
            <a:r>
              <a:rPr lang="sr-Latn-BA" dirty="0" smtClean="0"/>
              <a:t> 3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Wo </a:t>
            </a:r>
            <a:r>
              <a:rPr lang="de-DE" dirty="0" smtClean="0">
                <a:solidFill>
                  <a:srgbClr val="FF0000"/>
                </a:solidFill>
              </a:rPr>
              <a:t>hast</a:t>
            </a:r>
            <a:r>
              <a:rPr lang="de-DE" dirty="0" smtClean="0"/>
              <a:t> </a:t>
            </a:r>
            <a:r>
              <a:rPr lang="de-DE" dirty="0"/>
              <a:t>du Medizin </a:t>
            </a:r>
            <a:r>
              <a:rPr lang="de-DE" dirty="0" smtClean="0">
                <a:solidFill>
                  <a:srgbClr val="FF0000"/>
                </a:solidFill>
              </a:rPr>
              <a:t>studiert</a:t>
            </a:r>
            <a:r>
              <a:rPr lang="de-DE" dirty="0" smtClean="0"/>
              <a:t>? </a:t>
            </a:r>
            <a:r>
              <a:rPr lang="de-DE" dirty="0"/>
              <a:t>(studieren)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Markus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 </a:t>
            </a:r>
            <a:r>
              <a:rPr lang="de-DE" dirty="0"/>
              <a:t>gestern mit </a:t>
            </a:r>
            <a:r>
              <a:rPr lang="de-DE" dirty="0" smtClean="0"/>
              <a:t>Mario </a:t>
            </a:r>
            <a:r>
              <a:rPr lang="de-DE" dirty="0" smtClean="0">
                <a:solidFill>
                  <a:srgbClr val="FF0000"/>
                </a:solidFill>
              </a:rPr>
              <a:t>telefoniert</a:t>
            </a:r>
            <a:r>
              <a:rPr lang="de-DE" dirty="0" smtClean="0"/>
              <a:t>. </a:t>
            </a:r>
            <a:r>
              <a:rPr lang="de-DE" dirty="0"/>
              <a:t>(telefonieren)</a:t>
            </a:r>
          </a:p>
          <a:p>
            <a:pPr marL="457200" indent="-457200">
              <a:buAutoNum type="arabicPeriod"/>
            </a:pPr>
            <a:r>
              <a:rPr lang="de-DE" dirty="0"/>
              <a:t>Ich </a:t>
            </a:r>
            <a:r>
              <a:rPr lang="de-DE" dirty="0" smtClean="0">
                <a:solidFill>
                  <a:srgbClr val="FF0000"/>
                </a:solidFill>
              </a:rPr>
              <a:t>habe</a:t>
            </a:r>
            <a:r>
              <a:rPr lang="de-DE" dirty="0" smtClean="0"/>
              <a:t> </a:t>
            </a:r>
            <a:r>
              <a:rPr lang="de-DE" dirty="0"/>
              <a:t>meine Lehrer immer </a:t>
            </a:r>
            <a:r>
              <a:rPr lang="de-DE" dirty="0" smtClean="0">
                <a:solidFill>
                  <a:srgbClr val="FF0000"/>
                </a:solidFill>
              </a:rPr>
              <a:t>respektiert</a:t>
            </a:r>
            <a:r>
              <a:rPr lang="de-DE" dirty="0" smtClean="0"/>
              <a:t>. </a:t>
            </a:r>
            <a:r>
              <a:rPr lang="de-DE" dirty="0"/>
              <a:t>(respektieren)</a:t>
            </a:r>
          </a:p>
          <a:p>
            <a:pPr marL="457200" indent="-457200">
              <a:buAutoNum type="arabicPeriod"/>
            </a:pPr>
            <a:r>
              <a:rPr lang="de-DE" dirty="0"/>
              <a:t>Dieses </a:t>
            </a:r>
            <a:r>
              <a:rPr lang="de-DE" dirty="0" smtClean="0"/>
              <a:t>Produkt </a:t>
            </a:r>
            <a:r>
              <a:rPr lang="de-DE" dirty="0" smtClean="0">
                <a:solidFill>
                  <a:srgbClr val="FF0000"/>
                </a:solidFill>
              </a:rPr>
              <a:t>habe</a:t>
            </a:r>
            <a:r>
              <a:rPr lang="de-DE" dirty="0" smtClean="0"/>
              <a:t> </a:t>
            </a:r>
            <a:r>
              <a:rPr lang="de-DE" dirty="0"/>
              <a:t>ich in der Fabrik </a:t>
            </a:r>
            <a:r>
              <a:rPr lang="de-DE" dirty="0" smtClean="0">
                <a:solidFill>
                  <a:srgbClr val="FF0000"/>
                </a:solidFill>
              </a:rPr>
              <a:t>produziert</a:t>
            </a:r>
            <a:r>
              <a:rPr lang="de-DE" dirty="0" smtClean="0"/>
              <a:t>. </a:t>
            </a:r>
            <a:r>
              <a:rPr lang="de-DE" dirty="0"/>
              <a:t>(produzieren)</a:t>
            </a:r>
          </a:p>
          <a:p>
            <a:pPr marL="457200" indent="-457200">
              <a:buAutoNum type="arabicPeriod"/>
            </a:pPr>
            <a:r>
              <a:rPr lang="de-DE" dirty="0"/>
              <a:t>Mein Handy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 </a:t>
            </a:r>
            <a:r>
              <a:rPr lang="de-DE" dirty="0"/>
              <a:t>heute nicht </a:t>
            </a:r>
            <a:r>
              <a:rPr lang="de-DE" dirty="0" smtClean="0">
                <a:solidFill>
                  <a:srgbClr val="FF0000"/>
                </a:solidFill>
              </a:rPr>
              <a:t>funktioniert</a:t>
            </a:r>
            <a:r>
              <a:rPr lang="de-DE" dirty="0" smtClean="0"/>
              <a:t>. </a:t>
            </a:r>
            <a:r>
              <a:rPr lang="de-DE" dirty="0"/>
              <a:t>(funktionieren)</a:t>
            </a:r>
          </a:p>
          <a:p>
            <a:pPr marL="457200" indent="-457200">
              <a:buAutoNum type="arabicPeriod"/>
            </a:pPr>
            <a:r>
              <a:rPr lang="de-DE" dirty="0" smtClean="0"/>
              <a:t>Wir </a:t>
            </a:r>
            <a:r>
              <a:rPr lang="de-DE" dirty="0" smtClean="0">
                <a:solidFill>
                  <a:srgbClr val="FF0000"/>
                </a:solidFill>
              </a:rPr>
              <a:t>haben</a:t>
            </a:r>
            <a:r>
              <a:rPr lang="de-DE" dirty="0" smtClean="0"/>
              <a:t> </a:t>
            </a:r>
            <a:r>
              <a:rPr lang="de-DE" dirty="0"/>
              <a:t>unsere </a:t>
            </a:r>
            <a:r>
              <a:rPr lang="de-DE" dirty="0" smtClean="0"/>
              <a:t>Kinder </a:t>
            </a:r>
            <a:r>
              <a:rPr lang="de-DE" dirty="0" smtClean="0">
                <a:solidFill>
                  <a:srgbClr val="FF0000"/>
                </a:solidFill>
              </a:rPr>
              <a:t>fotografiert</a:t>
            </a:r>
            <a:r>
              <a:rPr lang="de-DE" dirty="0" smtClean="0"/>
              <a:t>. </a:t>
            </a:r>
            <a:r>
              <a:rPr lang="de-DE" dirty="0"/>
              <a:t>(fotografieren)</a:t>
            </a: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5029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245</TotalTime>
  <Words>655</Words>
  <Application>Microsoft Office PowerPoint</Application>
  <PresentationFormat>Custom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Welcome back to school presentation</vt:lpstr>
      <vt:lpstr>♥-lich Willkommen! Deutsch für die 7. Klasse</vt:lpstr>
      <vt:lpstr>Wie wird Perfekt gebildet?  Regelmäßige Verben</vt:lpstr>
      <vt:lpstr>Wie wird Perfekt gebildet? Unregelmäßige Verben</vt:lpstr>
      <vt:lpstr>Übung 1</vt:lpstr>
      <vt:lpstr>Lösungen zu Übung 1</vt:lpstr>
      <vt:lpstr>Übung 2</vt:lpstr>
      <vt:lpstr>Lösungen zu Übung 2</vt:lpstr>
      <vt:lpstr>Übung 3</vt:lpstr>
      <vt:lpstr>Lösungen zu Übung 3</vt:lpstr>
      <vt:lpstr>Übung 4</vt:lpstr>
      <vt:lpstr>Lösungen zu Übung 4</vt:lpstr>
      <vt:lpstr>Hausaufgabe 1</vt:lpstr>
      <vt:lpstr>Hausaufgabe 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Willkommen!</dc:title>
  <dc:creator>Fondacija ZP</dc:creator>
  <cp:lastModifiedBy>Fondacija ZP</cp:lastModifiedBy>
  <cp:revision>33</cp:revision>
  <dcterms:created xsi:type="dcterms:W3CDTF">2021-01-19T18:53:46Z</dcterms:created>
  <dcterms:modified xsi:type="dcterms:W3CDTF">2021-01-24T14:13:12Z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