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64" r:id="rId2"/>
    <p:sldId id="275" r:id="rId3"/>
    <p:sldId id="282" r:id="rId4"/>
    <p:sldId id="281" r:id="rId5"/>
    <p:sldId id="266" r:id="rId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howGuides="1">
      <p:cViewPr varScale="1">
        <p:scale>
          <a:sx n="74" d="100"/>
          <a:sy n="74" d="100"/>
        </p:scale>
        <p:origin x="582"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2/4/2021</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2/4/2021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2/4/2021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2/4/2021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2/4/2021</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2/4/2021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2/4/2021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2/4/2021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2/4/2021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2/4/2021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2/4/2021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2/4/2021</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0196" y="2564904"/>
            <a:ext cx="7008574" cy="1512442"/>
          </a:xfrm>
        </p:spPr>
        <p:txBody>
          <a:bodyPr>
            <a:normAutofit fontScale="90000"/>
          </a:bodyPr>
          <a:lstStyle/>
          <a:p>
            <a:r>
              <a:rPr lang="sr-Cyrl-RS" dirty="0" smtClean="0">
                <a:solidFill>
                  <a:schemeClr val="tx2"/>
                </a:solidFill>
                <a:latin typeface="Times New Roman" panose="02020603050405020304" pitchFamily="18" charset="0"/>
                <a:cs typeface="Times New Roman" panose="02020603050405020304" pitchFamily="18" charset="0"/>
              </a:rPr>
              <a:t>ПРИЧА </a:t>
            </a:r>
            <a:br>
              <a:rPr lang="sr-Cyrl-RS" dirty="0" smtClean="0">
                <a:solidFill>
                  <a:schemeClr val="tx2"/>
                </a:solidFill>
                <a:latin typeface="Times New Roman" panose="02020603050405020304" pitchFamily="18" charset="0"/>
                <a:cs typeface="Times New Roman" panose="02020603050405020304" pitchFamily="18" charset="0"/>
              </a:rPr>
            </a:br>
            <a:r>
              <a:rPr lang="sr-Cyrl-RS" dirty="0" smtClean="0">
                <a:solidFill>
                  <a:schemeClr val="tx2"/>
                </a:solidFill>
                <a:latin typeface="Times New Roman" panose="02020603050405020304" pitchFamily="18" charset="0"/>
                <a:cs typeface="Times New Roman" panose="02020603050405020304" pitchFamily="18" charset="0"/>
              </a:rPr>
              <a:t>О МИЛОСТИВОМ ОЦУ</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437622" y="5517232"/>
            <a:ext cx="5040560" cy="504056"/>
          </a:xfrm>
        </p:spPr>
        <p:txBody>
          <a:bodyPr>
            <a:normAutofit/>
          </a:bodyPr>
          <a:lstStyle/>
          <a:p>
            <a:r>
              <a:rPr lang="sr-Cyrl-RS" sz="2000" dirty="0" smtClean="0">
                <a:solidFill>
                  <a:schemeClr val="tx2"/>
                </a:solidFill>
                <a:latin typeface="Times New Roman" panose="02020603050405020304" pitchFamily="18" charset="0"/>
                <a:cs typeface="Times New Roman" panose="02020603050405020304" pitchFamily="18" charset="0"/>
              </a:rPr>
              <a:t>ПРАВОСЛАВНА </a:t>
            </a:r>
            <a:r>
              <a:rPr lang="sr-Cyrl-RS" sz="2000" dirty="0" smtClean="0">
                <a:solidFill>
                  <a:schemeClr val="tx2"/>
                </a:solidFill>
                <a:latin typeface="Times New Roman" panose="02020603050405020304" pitchFamily="18" charset="0"/>
                <a:cs typeface="Times New Roman" panose="02020603050405020304" pitchFamily="18" charset="0"/>
              </a:rPr>
              <a:t>ВЈЕРОНАУКА</a:t>
            </a:r>
            <a:r>
              <a:rPr lang="sr-Latn-RS" sz="2000" dirty="0" smtClean="0">
                <a:solidFill>
                  <a:schemeClr val="tx2"/>
                </a:solidFill>
                <a:latin typeface="Times New Roman" panose="02020603050405020304" pitchFamily="18" charset="0"/>
                <a:cs typeface="Times New Roman" panose="02020603050405020304" pitchFamily="18" charset="0"/>
              </a:rPr>
              <a:t> </a:t>
            </a:r>
            <a:r>
              <a:rPr lang="sr-Cyrl-RS" sz="2000" dirty="0" smtClean="0">
                <a:solidFill>
                  <a:schemeClr val="tx2"/>
                </a:solidFill>
                <a:latin typeface="Times New Roman" panose="02020603050405020304" pitchFamily="18" charset="0"/>
                <a:cs typeface="Times New Roman" panose="02020603050405020304" pitchFamily="18" charset="0"/>
              </a:rPr>
              <a:t>3</a:t>
            </a:r>
            <a:r>
              <a:rPr lang="sr-Cyrl-RS" sz="2000" dirty="0" smtClean="0">
                <a:solidFill>
                  <a:schemeClr val="tx2"/>
                </a:solidFill>
                <a:latin typeface="Times New Roman" panose="02020603050405020304" pitchFamily="18" charset="0"/>
                <a:cs typeface="Times New Roman" panose="02020603050405020304" pitchFamily="18" charset="0"/>
              </a:rPr>
              <a:t>. РАЗРЕД</a:t>
            </a:r>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2564" y="6245302"/>
            <a:ext cx="4547274" cy="369332"/>
          </a:xfrm>
          <a:prstGeom prst="rect">
            <a:avLst/>
          </a:prstGeom>
          <a:noFill/>
        </p:spPr>
        <p:txBody>
          <a:bodyPr wrap="square" rtlCol="0">
            <a:spAutoFit/>
          </a:bodyPr>
          <a:lstStyle/>
          <a:p>
            <a:r>
              <a:rPr lang="sr-Cyrl-RS" sz="1800" dirty="0" smtClean="0">
                <a:solidFill>
                  <a:schemeClr val="tx2"/>
                </a:solidFill>
                <a:latin typeface="Times New Roman" panose="02020603050405020304" pitchFamily="18" charset="0"/>
                <a:cs typeface="Times New Roman" panose="02020603050405020304" pitchFamily="18" charset="0"/>
              </a:rPr>
              <a:t>ПРАВОСЛАВНА ВЈЕРОНАУКА 3. </a:t>
            </a:r>
            <a:r>
              <a:rPr lang="sr-Cyrl-RS" sz="1800" dirty="0" smtClean="0">
                <a:solidFill>
                  <a:schemeClr val="tx2"/>
                </a:solidFill>
                <a:latin typeface="Times New Roman" panose="02020603050405020304" pitchFamily="18" charset="0"/>
                <a:cs typeface="Times New Roman" panose="02020603050405020304" pitchFamily="18" charset="0"/>
              </a:rPr>
              <a:t>РАЗРЕД</a:t>
            </a:r>
            <a:endParaRPr lang="en-US" sz="1800" dirty="0">
              <a:solidFill>
                <a:schemeClr val="tx2"/>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21804" y="9622"/>
            <a:ext cx="2892086" cy="6553600"/>
          </a:xfrm>
          <a:prstGeom prst="rect">
            <a:avLst/>
          </a:prstGeom>
        </p:spPr>
      </p:pic>
      <p:sp>
        <p:nvSpPr>
          <p:cNvPr id="6" name="TextBox 5"/>
          <p:cNvSpPr txBox="1"/>
          <p:nvPr/>
        </p:nvSpPr>
        <p:spPr>
          <a:xfrm>
            <a:off x="4870276" y="545627"/>
            <a:ext cx="5939242" cy="5693866"/>
          </a:xfrm>
          <a:prstGeom prst="rect">
            <a:avLst/>
          </a:prstGeom>
          <a:noFill/>
        </p:spPr>
        <p:txBody>
          <a:bodyPr wrap="square" rtlCol="0">
            <a:spAutoFit/>
          </a:bodyPr>
          <a:lstStyle/>
          <a:p>
            <a:pPr algn="just">
              <a:tabLst>
                <a:tab pos="1976438" algn="l"/>
              </a:tabLst>
            </a:pPr>
            <a:r>
              <a:rPr lang="sr-Cyrl-RS" sz="2800" dirty="0" smtClean="0">
                <a:solidFill>
                  <a:schemeClr val="tx2"/>
                </a:solidFill>
                <a:latin typeface="Times New Roman" panose="02020603050405020304" pitchFamily="18" charset="0"/>
                <a:cs typeface="Times New Roman" panose="02020603050405020304" pitchFamily="18" charset="0"/>
              </a:rPr>
              <a:t>Један човјек имао је два сина. </a:t>
            </a:r>
            <a:r>
              <a:rPr lang="sr-Cyrl-RS" sz="2800" dirty="0">
                <a:solidFill>
                  <a:schemeClr val="tx2"/>
                </a:solidFill>
                <a:latin typeface="Times New Roman" panose="02020603050405020304" pitchFamily="18" charset="0"/>
                <a:cs typeface="Times New Roman" panose="02020603050405020304" pitchFamily="18" charset="0"/>
              </a:rPr>
              <a:t>М</a:t>
            </a:r>
            <a:r>
              <a:rPr lang="sr-Cyrl-RS" sz="2800" dirty="0" smtClean="0">
                <a:solidFill>
                  <a:schemeClr val="tx2"/>
                </a:solidFill>
                <a:latin typeface="Times New Roman" panose="02020603050405020304" pitchFamily="18" charset="0"/>
                <a:cs typeface="Times New Roman" panose="02020603050405020304" pitchFamily="18" charset="0"/>
              </a:rPr>
              <a:t>лађи син једног дана дође и затражи свој дио имања. Хтио је да оде и да живи слободним животом. Отац га је одговарао од те лоше замисли, али је на крају морао да му да дио имања. Тада млађи син узе своје и оде у далеку земљу. Тамо се ода рђавом животу, удружи се са лошим људима, те потроши све што је имао. Чим је остао без новца, сви су га убрзо напустили. Да би преживио, морао је да ради најтеже послове. </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83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788" y="576138"/>
            <a:ext cx="6480720" cy="5693866"/>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С</a:t>
            </a:r>
            <a:r>
              <a:rPr lang="ru-RU" sz="2800" dirty="0" smtClean="0">
                <a:latin typeface="Times New Roman" panose="02020603050405020304" pitchFamily="18" charset="0"/>
                <a:cs typeface="Times New Roman" panose="02020603050405020304" pitchFamily="18" charset="0"/>
              </a:rPr>
              <a:t>хвативши </a:t>
            </a:r>
            <a:r>
              <a:rPr lang="ru-RU" sz="2800" dirty="0">
                <a:latin typeface="Times New Roman" panose="02020603050405020304" pitchFamily="18" charset="0"/>
                <a:cs typeface="Times New Roman" panose="02020603050405020304" pitchFamily="18" charset="0"/>
              </a:rPr>
              <a:t>шта је урадио од свога живота, одлучи да се врати кући. Дошавши пред оца, непослушни син се искрено покаја и замоли за опроштај. Срећан и радостан што види сина, милостиви отац га загрли. Нареди слугама да га обуку у најљепше хаљине, да </a:t>
            </a:r>
            <a:r>
              <a:rPr lang="ru-RU" sz="2800" dirty="0" smtClean="0">
                <a:latin typeface="Times New Roman" panose="02020603050405020304" pitchFamily="18" charset="0"/>
                <a:cs typeface="Times New Roman" panose="02020603050405020304" pitchFamily="18" charset="0"/>
              </a:rPr>
              <a:t>припреме </a:t>
            </a:r>
            <a:r>
              <a:rPr lang="ru-RU" sz="2800" dirty="0">
                <a:latin typeface="Times New Roman" panose="02020603050405020304" pitchFamily="18" charset="0"/>
                <a:cs typeface="Times New Roman" panose="02020603050405020304" pitchFamily="18" charset="0"/>
              </a:rPr>
              <a:t>гозбу и да се сви веселе јер му се вратио син. Чувши шта се дешава, старији син се љутио на оца и није хтио да прихвати брата. Тада му отац рече да треба да се радује јер је брат његов био мртав и оживи и изгубљен би и нађе се!</a:t>
            </a:r>
            <a:endParaRPr lang="en-GB"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620" y="791902"/>
            <a:ext cx="3820840" cy="5262339"/>
          </a:xfrm>
          <a:prstGeom prst="rect">
            <a:avLst/>
          </a:prstGeom>
        </p:spPr>
      </p:pic>
      <p:sp>
        <p:nvSpPr>
          <p:cNvPr id="4" name="TextBox 3"/>
          <p:cNvSpPr txBox="1"/>
          <p:nvPr/>
        </p:nvSpPr>
        <p:spPr>
          <a:xfrm>
            <a:off x="7390556" y="6255118"/>
            <a:ext cx="4547274" cy="369332"/>
          </a:xfrm>
          <a:prstGeom prst="rect">
            <a:avLst/>
          </a:prstGeom>
          <a:noFill/>
        </p:spPr>
        <p:txBody>
          <a:bodyPr wrap="square" rtlCol="0">
            <a:spAutoFit/>
          </a:bodyPr>
          <a:lstStyle/>
          <a:p>
            <a:r>
              <a:rPr lang="sr-Cyrl-RS" sz="1800" dirty="0" smtClean="0">
                <a:solidFill>
                  <a:schemeClr val="tx2"/>
                </a:solidFill>
                <a:latin typeface="Times New Roman" panose="02020603050405020304" pitchFamily="18" charset="0"/>
                <a:cs typeface="Times New Roman" panose="02020603050405020304" pitchFamily="18" charset="0"/>
              </a:rPr>
              <a:t>ПРАВОСЛАВНА ВЈЕРОНАУКА 3. </a:t>
            </a:r>
            <a:r>
              <a:rPr lang="sr-Cyrl-RS" sz="1800" dirty="0" smtClean="0">
                <a:solidFill>
                  <a:schemeClr val="tx2"/>
                </a:solidFill>
                <a:latin typeface="Times New Roman" panose="02020603050405020304" pitchFamily="18" charset="0"/>
                <a:cs typeface="Times New Roman" panose="02020603050405020304" pitchFamily="18" charset="0"/>
              </a:rPr>
              <a:t>РАЗРЕД</a:t>
            </a:r>
            <a:endParaRPr lang="en-US" sz="1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33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2564" y="6232088"/>
            <a:ext cx="4547274" cy="369332"/>
          </a:xfrm>
          <a:prstGeom prst="rect">
            <a:avLst/>
          </a:prstGeom>
          <a:noFill/>
        </p:spPr>
        <p:txBody>
          <a:bodyPr wrap="square" rtlCol="0">
            <a:spAutoFit/>
          </a:bodyPr>
          <a:lstStyle/>
          <a:p>
            <a:r>
              <a:rPr lang="sr-Cyrl-RS" sz="1800" dirty="0" smtClean="0">
                <a:solidFill>
                  <a:schemeClr val="tx2"/>
                </a:solidFill>
                <a:latin typeface="Times New Roman" panose="02020603050405020304" pitchFamily="18" charset="0"/>
                <a:cs typeface="Times New Roman" panose="02020603050405020304" pitchFamily="18" charset="0"/>
              </a:rPr>
              <a:t>ПРАВОСЛАВНА ВЈЕРОНАУКА 3. </a:t>
            </a:r>
            <a:r>
              <a:rPr lang="sr-Cyrl-RS" sz="1800" dirty="0" smtClean="0">
                <a:solidFill>
                  <a:schemeClr val="tx2"/>
                </a:solidFill>
                <a:latin typeface="Times New Roman" panose="02020603050405020304" pitchFamily="18" charset="0"/>
                <a:cs typeface="Times New Roman" panose="02020603050405020304" pitchFamily="18" charset="0"/>
              </a:rPr>
              <a:t>РАЗРЕД</a:t>
            </a: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74322" y="2020198"/>
            <a:ext cx="5184576" cy="1938992"/>
          </a:xfrm>
          <a:prstGeom prst="rect">
            <a:avLst/>
          </a:prstGeom>
          <a:noFill/>
        </p:spPr>
        <p:txBody>
          <a:bodyPr wrap="square" rtlCol="0">
            <a:spAutoFit/>
          </a:bodyPr>
          <a:lstStyle/>
          <a:p>
            <a:pPr>
              <a:tabLst>
                <a:tab pos="1976438" algn="l"/>
              </a:tabLst>
            </a:pPr>
            <a:r>
              <a:rPr lang="sr-Cyrl-RS" dirty="0" smtClean="0">
                <a:solidFill>
                  <a:schemeClr val="tx2"/>
                </a:solidFill>
                <a:latin typeface="Times New Roman" panose="02020603050405020304" pitchFamily="18" charset="0"/>
                <a:cs typeface="Times New Roman" panose="02020603050405020304" pitchFamily="18" charset="0"/>
              </a:rPr>
              <a:t>Повод за причу о милостивом оцу била је оптужба фарисеја и књижевника упућена Христу, због његове благонаклоности према грешницима.</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74322" y="4293096"/>
            <a:ext cx="5184576" cy="1938992"/>
          </a:xfrm>
          <a:prstGeom prst="rect">
            <a:avLst/>
          </a:prstGeom>
          <a:noFill/>
        </p:spPr>
        <p:txBody>
          <a:bodyPr wrap="square" rtlCol="0">
            <a:spAutoFit/>
          </a:bodyPr>
          <a:lstStyle/>
          <a:p>
            <a:pPr algn="just">
              <a:tabLst>
                <a:tab pos="1976438" algn="l"/>
              </a:tabLst>
            </a:pPr>
            <a:r>
              <a:rPr lang="sr-Cyrl-RS" dirty="0" smtClean="0">
                <a:solidFill>
                  <a:schemeClr val="tx2"/>
                </a:solidFill>
                <a:latin typeface="Times New Roman" panose="02020603050405020304" pitchFamily="18" charset="0"/>
                <a:cs typeface="Times New Roman" panose="02020603050405020304" pitchFamily="18" charset="0"/>
              </a:rPr>
              <a:t>Циљ приче је двојак:</a:t>
            </a:r>
          </a:p>
          <a:p>
            <a:pPr marL="457200" indent="-457200">
              <a:buAutoNum type="arabicPeriod"/>
              <a:tabLst>
                <a:tab pos="1976438" algn="l"/>
              </a:tabLst>
            </a:pPr>
            <a:r>
              <a:rPr lang="sr-Cyrl-RS" dirty="0" smtClean="0">
                <a:solidFill>
                  <a:schemeClr val="tx2"/>
                </a:solidFill>
                <a:latin typeface="Times New Roman" panose="02020603050405020304" pitchFamily="18" charset="0"/>
                <a:cs typeface="Times New Roman" panose="02020603050405020304" pitchFamily="18" charset="0"/>
              </a:rPr>
              <a:t>Да истакне велику љубав Божију према сваком човјеку.</a:t>
            </a:r>
          </a:p>
          <a:p>
            <a:pPr marL="457200" indent="-457200">
              <a:buAutoNum type="arabicPeriod"/>
              <a:tabLst>
                <a:tab pos="1976438" algn="l"/>
              </a:tabLst>
            </a:pPr>
            <a:r>
              <a:rPr lang="sr-Cyrl-RS" dirty="0" smtClean="0">
                <a:solidFill>
                  <a:schemeClr val="tx2"/>
                </a:solidFill>
                <a:latin typeface="Times New Roman" panose="02020603050405020304" pitchFamily="18" charset="0"/>
                <a:cs typeface="Times New Roman" panose="02020603050405020304" pitchFamily="18" charset="0"/>
              </a:rPr>
              <a:t>Да подстакне грешнике на покајање.</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6216" y="283585"/>
            <a:ext cx="5184576" cy="1569660"/>
          </a:xfrm>
          <a:prstGeom prst="rect">
            <a:avLst/>
          </a:prstGeom>
          <a:noFill/>
        </p:spPr>
        <p:txBody>
          <a:bodyPr wrap="square" rtlCol="0">
            <a:spAutoFit/>
          </a:bodyPr>
          <a:lstStyle/>
          <a:p>
            <a:pPr>
              <a:tabLst>
                <a:tab pos="1976438" algn="l"/>
              </a:tabLst>
            </a:pPr>
            <a:r>
              <a:rPr lang="sr-Cyrl-RS" dirty="0" smtClean="0">
                <a:solidFill>
                  <a:schemeClr val="tx2"/>
                </a:solidFill>
                <a:latin typeface="Times New Roman" panose="02020603050405020304" pitchFamily="18" charset="0"/>
                <a:cs typeface="Times New Roman" panose="02020603050405020304" pitchFamily="18" charset="0"/>
              </a:rPr>
              <a:t>У овој причи Христос нам говори о великој љубави родитеља према дјеци и учи нас да опростимо ономе ко се искрено покаје.</a:t>
            </a:r>
            <a:endParaRPr lang="en-US" dirty="0">
              <a:solidFill>
                <a:schemeClr val="tx2"/>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500" y="620688"/>
            <a:ext cx="4345260" cy="5277068"/>
          </a:xfrm>
          <a:prstGeom prst="rect">
            <a:avLst/>
          </a:prstGeom>
        </p:spPr>
      </p:pic>
    </p:spTree>
    <p:extLst>
      <p:ext uri="{BB962C8B-B14F-4D97-AF65-F5344CB8AC3E}">
        <p14:creationId xmlns:p14="http://schemas.microsoft.com/office/powerpoint/2010/main" val="200372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1804" y="332656"/>
            <a:ext cx="7632848" cy="2246769"/>
          </a:xfrm>
          <a:prstGeom prst="rect">
            <a:avLst/>
          </a:prstGeom>
          <a:noFill/>
        </p:spPr>
        <p:txBody>
          <a:bodyPr wrap="square" rtlCol="0">
            <a:spAutoFit/>
          </a:bodyPr>
          <a:lstStyle/>
          <a:p>
            <a:pPr algn="just"/>
            <a:r>
              <a:rPr lang="sr-Cyrl-RS" sz="2800" dirty="0" smtClean="0">
                <a:solidFill>
                  <a:schemeClr val="tx2"/>
                </a:solidFill>
                <a:latin typeface="Times New Roman" panose="02020603050405020304" pitchFamily="18" charset="0"/>
                <a:cs typeface="Times New Roman" panose="02020603050405020304" pitchFamily="18" charset="0"/>
              </a:rPr>
              <a:t>ЗАДАТАК ЗА САМОСТАЛНИ РАД:</a:t>
            </a:r>
          </a:p>
          <a:p>
            <a:pPr algn="just"/>
            <a:endParaRPr lang="sr-Cyrl-RS" sz="2800" dirty="0" smtClean="0">
              <a:solidFill>
                <a:schemeClr val="tx2"/>
              </a:solidFill>
              <a:latin typeface="Times New Roman" panose="02020603050405020304" pitchFamily="18" charset="0"/>
              <a:cs typeface="Times New Roman" panose="02020603050405020304" pitchFamily="18" charset="0"/>
            </a:endParaRPr>
          </a:p>
          <a:p>
            <a:pPr algn="just"/>
            <a:endParaRPr lang="sr-Cyrl-RS" sz="2800" dirty="0" smtClean="0">
              <a:solidFill>
                <a:schemeClr val="tx2"/>
              </a:solidFill>
              <a:latin typeface="Times New Roman" panose="02020603050405020304" pitchFamily="18" charset="0"/>
              <a:cs typeface="Times New Roman" panose="02020603050405020304" pitchFamily="18" charset="0"/>
            </a:endParaRPr>
          </a:p>
          <a:p>
            <a:pPr algn="just"/>
            <a:r>
              <a:rPr lang="sr-Cyrl-RS" sz="2800" dirty="0" smtClean="0">
                <a:solidFill>
                  <a:schemeClr val="tx2"/>
                </a:solidFill>
                <a:latin typeface="Times New Roman" panose="02020603050405020304" pitchFamily="18" charset="0"/>
                <a:cs typeface="Times New Roman" panose="02020603050405020304" pitchFamily="18" charset="0"/>
              </a:rPr>
              <a:t>Уради задатак у уџбенику на 36. страни </a:t>
            </a:r>
          </a:p>
          <a:p>
            <a:pPr algn="just"/>
            <a:r>
              <a:rPr lang="sr-Cyrl-RS" sz="2800" smtClean="0">
                <a:solidFill>
                  <a:schemeClr val="tx2"/>
                </a:solidFill>
                <a:latin typeface="Times New Roman" panose="02020603050405020304" pitchFamily="18" charset="0"/>
                <a:cs typeface="Times New Roman" panose="02020603050405020304" pitchFamily="18" charset="0"/>
              </a:rPr>
              <a:t>и </a:t>
            </a:r>
            <a:r>
              <a:rPr lang="sr-Cyrl-RS" sz="2800" smtClean="0">
                <a:solidFill>
                  <a:schemeClr val="tx2"/>
                </a:solidFill>
                <a:latin typeface="Times New Roman" panose="02020603050405020304" pitchFamily="18" charset="0"/>
                <a:cs typeface="Times New Roman" panose="02020603050405020304" pitchFamily="18" charset="0"/>
              </a:rPr>
              <a:t>обој </a:t>
            </a:r>
            <a:r>
              <a:rPr lang="sr-Cyrl-RS" sz="2800" dirty="0" smtClean="0">
                <a:solidFill>
                  <a:schemeClr val="tx2"/>
                </a:solidFill>
                <a:latin typeface="Times New Roman" panose="02020603050405020304" pitchFamily="18" charset="0"/>
                <a:cs typeface="Times New Roman" panose="02020603050405020304" pitchFamily="18" charset="0"/>
              </a:rPr>
              <a:t>илустрацију на 37. страни!</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371184" y="6381328"/>
            <a:ext cx="4547274" cy="369332"/>
          </a:xfrm>
          <a:prstGeom prst="rect">
            <a:avLst/>
          </a:prstGeom>
          <a:noFill/>
        </p:spPr>
        <p:txBody>
          <a:bodyPr wrap="square" rtlCol="0">
            <a:spAutoFit/>
          </a:bodyPr>
          <a:lstStyle/>
          <a:p>
            <a:r>
              <a:rPr lang="sr-Cyrl-RS" sz="1800" dirty="0" smtClean="0">
                <a:solidFill>
                  <a:schemeClr val="tx2"/>
                </a:solidFill>
                <a:latin typeface="Times New Roman" panose="02020603050405020304" pitchFamily="18" charset="0"/>
                <a:cs typeface="Times New Roman" panose="02020603050405020304" pitchFamily="18" charset="0"/>
              </a:rPr>
              <a:t>ПРАВОСЛАВНА ВЈЕРОНАУКА 3. </a:t>
            </a:r>
            <a:r>
              <a:rPr lang="sr-Cyrl-RS" sz="1800" dirty="0" smtClean="0">
                <a:solidFill>
                  <a:schemeClr val="tx2"/>
                </a:solidFill>
                <a:latin typeface="Times New Roman" panose="02020603050405020304" pitchFamily="18" charset="0"/>
                <a:cs typeface="Times New Roman" panose="02020603050405020304" pitchFamily="18" charset="0"/>
              </a:rPr>
              <a:t>РАЗРЕД</a:t>
            </a:r>
            <a:endParaRPr lang="en-US" sz="1800" dirty="0">
              <a:solidFill>
                <a:schemeClr val="tx2"/>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29" t="12717" r="-229" b="1249"/>
          <a:stretch/>
        </p:blipFill>
        <p:spPr>
          <a:xfrm>
            <a:off x="765820" y="2579425"/>
            <a:ext cx="6605364" cy="4278575"/>
          </a:xfrm>
          <a:prstGeom prst="rect">
            <a:avLst/>
          </a:prstGeom>
          <a:ln>
            <a:noFill/>
          </a:ln>
          <a:effectLst>
            <a:softEdge rad="112500"/>
          </a:effectLst>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5204</TotalTime>
  <Words>318</Words>
  <Application>Microsoft Office PowerPoint</Application>
  <PresentationFormat>Custom</PresentationFormat>
  <Paragraphs>19</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Times New Roman</vt:lpstr>
      <vt:lpstr>Books 16x9</vt:lpstr>
      <vt:lpstr>ПРИЧА  О МИЛОСТИВОМ ОЦУ</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Граматика</dc:title>
  <dc:creator>marina_uciteljica@yahoo.com</dc:creator>
  <cp:lastModifiedBy>39. Slavoljub Lukic</cp:lastModifiedBy>
  <cp:revision>41</cp:revision>
  <dcterms:created xsi:type="dcterms:W3CDTF">2020-05-21T21:50:03Z</dcterms:created>
  <dcterms:modified xsi:type="dcterms:W3CDTF">2021-02-04T07:13:42Z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