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F08E72-DAAA-4B86-828A-2864155E4AF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FBACE-F851-4915-808C-265839A7A3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"/>
            <a:ext cx="7848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СРПСКИ  ЈЕЗИК 2.</a:t>
            </a:r>
            <a:r>
              <a:rPr lang="en-US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РАЗРЕД </a:t>
            </a:r>
            <a:endParaRPr lang="en-US" sz="4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6553200" cy="272415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bs-Cyrl-BA" sz="16600" i="1" dirty="0" smtClean="0">
                <a:latin typeface="CyrVidanSerbia" pitchFamily="2" charset="0"/>
                <a:cs typeface="Times New Roman" pitchFamily="18" charset="0"/>
              </a:rPr>
              <a:t>Изговор изјавних, упитних и узвичних реченица</a:t>
            </a:r>
            <a:endParaRPr lang="sr-Latn-BA" sz="16600" i="1" dirty="0" smtClean="0">
              <a:latin typeface="CyrVidanSerbia" pitchFamily="2" charset="0"/>
              <a:cs typeface="Times New Roman" pitchFamily="18" charset="0"/>
            </a:endParaRPr>
          </a:p>
          <a:p>
            <a:pPr algn="ctr"/>
            <a:endParaRPr lang="sr-Latn-BA" sz="16600" b="1" i="1" dirty="0" smtClean="0">
              <a:solidFill>
                <a:srgbClr val="FF0000"/>
              </a:solidFill>
              <a:latin typeface="CyrVidanSerbia" pitchFamily="2" charset="0"/>
              <a:cs typeface="Times New Roman" pitchFamily="18" charset="0"/>
            </a:endParaRPr>
          </a:p>
          <a:p>
            <a:pPr algn="ctr"/>
            <a:endParaRPr lang="sr-Latn-BA" sz="24000" b="1" dirty="0" smtClean="0">
              <a:solidFill>
                <a:srgbClr val="7030A0"/>
              </a:solidFill>
              <a:latin typeface="CyrVidanSerbia" pitchFamily="2" charset="0"/>
              <a:cs typeface="Times New Roman" pitchFamily="18" charset="0"/>
            </a:endParaRPr>
          </a:p>
          <a:p>
            <a:pPr algn="ctr"/>
            <a:endParaRPr lang="bs-Cyrl-BA" sz="16600" i="1" dirty="0" smtClean="0">
              <a:latin typeface="CyrVidanSerbia" pitchFamily="2" charset="0"/>
              <a:cs typeface="Times New Roman" pitchFamily="18" charset="0"/>
            </a:endParaRPr>
          </a:p>
          <a:p>
            <a:pPr algn="ctr"/>
            <a:endParaRPr lang="bs-Cyrl-BA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s-Cyrl-BA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upit 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49597A"/>
              </a:clrFrom>
              <a:clrTo>
                <a:srgbClr val="49597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8801" y="3943350"/>
            <a:ext cx="5095875" cy="10072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715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  <a:r>
              <a:rPr lang="bs-Cyrl-BA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1" y="526852"/>
            <a:ext cx="90677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Наведене реченице препиши писаним словима и стави одговарајући реченични знак, затим наглас прочитај реченице и примијени правила која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смо данас научили!</a:t>
            </a:r>
          </a:p>
          <a:p>
            <a:endParaRPr lang="bs-Cyrl-BA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Дјеца се играју у парку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Хоћеш ли ми посудити оловку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Ура, ми смо побиједили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Донеси ми лопту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bs-Cyrl-B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Шта смо данас научили</a:t>
            </a:r>
          </a:p>
          <a:p>
            <a:pPr marL="342900" indent="-34290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Милован воли да црта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363c392289eb0067126584ed0862dba5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2228850"/>
            <a:ext cx="2667000" cy="2657475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9550"/>
            <a:ext cx="4953000" cy="2133600"/>
          </a:xfrm>
        </p:spPr>
        <p:txBody>
          <a:bodyPr>
            <a:noAutofit/>
          </a:bodyPr>
          <a:lstStyle/>
          <a:p>
            <a:pPr algn="l"/>
            <a:r>
              <a:rPr lang="bs-Cyrl-BA" sz="3200" dirty="0" smtClean="0">
                <a:latin typeface="CyrVidanSerbia" pitchFamily="2" charset="0"/>
                <a:cs typeface="Times New Roman" pitchFamily="18" charset="0"/>
              </a:rPr>
              <a:t>*Кад чује шта се у реченици ради, он се толико изненади, па поскочи, па кине, и при дну се прекине...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2400301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latin typeface="CyrVidanSerbia" pitchFamily="2" charset="0"/>
                <a:cs typeface="Times New Roman" pitchFamily="18" charset="0"/>
              </a:rPr>
              <a:t>*Он је скоро пола    броја два.</a:t>
            </a:r>
          </a:p>
          <a:p>
            <a:r>
              <a:rPr lang="bs-Cyrl-BA" sz="3200" dirty="0" smtClean="0">
                <a:latin typeface="CyrVidanSerbia" pitchFamily="2" charset="0"/>
                <a:cs typeface="Times New Roman" pitchFamily="18" charset="0"/>
              </a:rPr>
              <a:t>Пита нас кад нешто  не зна.</a:t>
            </a:r>
            <a:endParaRPr lang="en-US" sz="3200" dirty="0">
              <a:latin typeface="CyrVidanSerbia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1" y="3657600"/>
            <a:ext cx="18646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5400" dirty="0" smtClean="0"/>
              <a:t> </a:t>
            </a:r>
            <a:r>
              <a:rPr lang="bs-Cyrl-BA" sz="5400" dirty="0" smtClean="0">
                <a:latin typeface="Times New Roman" pitchFamily="18" charset="0"/>
                <a:cs typeface="Times New Roman" pitchFamily="18" charset="0"/>
              </a:rPr>
              <a:t>Т  '   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'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мач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3657600"/>
            <a:ext cx="1752600" cy="1200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05600" y="1085851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2628901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394335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"/>
            <a:ext cx="5638800" cy="514350"/>
          </a:xfrm>
        </p:spPr>
        <p:txBody>
          <a:bodyPr>
            <a:noAutofit/>
          </a:bodyPr>
          <a:lstStyle/>
          <a:p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ПОНОВИМО ЗАЈЕДНО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171700"/>
            <a:ext cx="2819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ИЗЈАВНЕ</a:t>
            </a:r>
          </a:p>
          <a:p>
            <a:r>
              <a:rPr lang="bs-Cyrl-BA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обавјештење</a:t>
            </a:r>
          </a:p>
          <a:p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- изјава</a:t>
            </a:r>
          </a:p>
          <a:p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- тврдња</a:t>
            </a:r>
          </a:p>
          <a:p>
            <a:r>
              <a:rPr lang="bs-Cyrl-BA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тачка ( </a:t>
            </a:r>
            <a:r>
              <a:rPr lang="bs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bs-Cyrl-BA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Cyrl-B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171701"/>
            <a:ext cx="220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УПИТНЕ</a:t>
            </a:r>
          </a:p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- питање</a:t>
            </a:r>
          </a:p>
          <a:p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 - упитник</a:t>
            </a:r>
          </a:p>
          <a:p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    ( </a:t>
            </a:r>
            <a:r>
              <a:rPr lang="bs-Cyrl-BA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2228850"/>
            <a:ext cx="243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УЗВИЧНЕ</a:t>
            </a:r>
          </a:p>
          <a:p>
            <a:pPr>
              <a:buFontTx/>
              <a:buChar char="-"/>
            </a:pP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 снажне         емоције</a:t>
            </a:r>
          </a:p>
          <a:p>
            <a:pPr>
              <a:buFontTx/>
              <a:buChar char="-"/>
            </a:pP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узвичник</a:t>
            </a:r>
          </a:p>
          <a:p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     ( </a:t>
            </a:r>
            <a:r>
              <a:rPr lang="bs-Cyrl-B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1143001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1447800" y="1600200"/>
            <a:ext cx="1371600" cy="5143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133850" y="1885752"/>
            <a:ext cx="571500" cy="1588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9800" y="1600200"/>
            <a:ext cx="1219200" cy="5715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Punched Tape 14"/>
          <p:cNvSpPr/>
          <p:nvPr/>
        </p:nvSpPr>
        <p:spPr>
          <a:xfrm>
            <a:off x="2362200" y="1143000"/>
            <a:ext cx="4267200" cy="603504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РЕЧЕНИЦЕ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1" y="68580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s-Cyrl-BA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71501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ПРАВИЛА ЗА ИЗГОВОР РЕЧЕНИЦА</a:t>
            </a:r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1445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ПРАВИЛНО ИЗГОВАРАЈ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СВАКИ  ГЛАС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8595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ПРАВИЛНО ИЗГОВАРАЈ СВАКУ РИЈЕЧ  У             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РЕЧЕНИЦИ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800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НАГЛАСИ ОДРЕЂЕНЕ РИЈЕЧИ У РЕЧЕНИЦИ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0" y="3338312"/>
            <a:ext cx="8806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*ПОДИЖИ  И СПУШТАЈ ГЛАС У ЗАВИСНОСТИ    ШТА ТА РЕЧЕНИЦА ЗНАЧИ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1" y="171451"/>
            <a:ext cx="6929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ИЗГОВОР ИЗЈАВНЕ РЕЧЕНИЦЕ: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95351"/>
            <a:ext cx="7315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4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Стигла је зима</a:t>
            </a:r>
            <a:r>
              <a:rPr lang="bs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bs-Cyrl-BA" sz="4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Јутрос је почео да пада снијег</a:t>
            </a:r>
            <a:r>
              <a:rPr lang="bs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bs-Cyrl-BA" sz="4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Дјеца се играју на снијегу</a:t>
            </a:r>
            <a:r>
              <a:rPr lang="bs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429001"/>
            <a:ext cx="91509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Cyrl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*Изјавне реченице изговарамо </a:t>
            </a:r>
            <a:r>
              <a:rPr lang="bs-Cyrl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мирно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, на крају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мало спустимо </a:t>
            </a:r>
            <a:r>
              <a:rPr lang="bs-Cyrl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глас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и направимо </a:t>
            </a:r>
            <a:r>
              <a:rPr lang="bs-Cyrl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паузу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2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6172200" y="857250"/>
            <a:ext cx="2971800" cy="24574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1" y="133351"/>
            <a:ext cx="749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2. ИЗГОВОР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УПИТНЕ РЕЧЕНИЦЕ: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42950"/>
            <a:ext cx="838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*Када нам нешто није јасно или нешто не знамо, </a:t>
            </a:r>
          </a:p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  постављамо питања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s-Cyrl-B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s-Cyrl-B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8115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yrVidanSerbia" pitchFamily="2" charset="0"/>
                <a:cs typeface="Times New Roman" pitchFamily="18" charset="0"/>
              </a:rPr>
              <a:t>*</a:t>
            </a:r>
            <a:r>
              <a:rPr lang="bs-Cyrl-BA" sz="4400" b="1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Да  ли  је </a:t>
            </a:r>
            <a:r>
              <a:rPr lang="sr-Latn-BA" sz="44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почео </a:t>
            </a:r>
            <a:r>
              <a:rPr lang="sr-Latn-BA" sz="44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да</a:t>
            </a:r>
            <a:r>
              <a:rPr lang="sr-Latn-BA" sz="44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 пада  снијег </a:t>
            </a:r>
            <a:r>
              <a:rPr lang="bs-Cyrl-BA" sz="4400" b="1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?</a:t>
            </a:r>
            <a:endParaRPr lang="en-US" sz="4400" b="1" dirty="0">
              <a:solidFill>
                <a:srgbClr val="FF0000"/>
              </a:solidFill>
              <a:latin typeface="CyrVidanSerbia" pitchFamily="2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1455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yrVidanSerbia" pitchFamily="2" charset="0"/>
                <a:cs typeface="Times New Roman" pitchFamily="18" charset="0"/>
              </a:rPr>
              <a:t>*</a:t>
            </a:r>
            <a:r>
              <a:rPr lang="bs-Cyrl-BA" sz="4400" b="1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Шта </a:t>
            </a:r>
            <a:r>
              <a:rPr lang="sr-Latn-BA" sz="44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имамо </a:t>
            </a:r>
            <a:r>
              <a:rPr lang="sr-Latn-BA" sz="44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за </a:t>
            </a:r>
            <a:r>
              <a:rPr lang="sr-Latn-BA" sz="44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задаћу</a:t>
            </a:r>
            <a:r>
              <a:rPr lang="sr-Latn-BA" sz="44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b="1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?</a:t>
            </a:r>
            <a:endParaRPr lang="en-US" sz="4400" b="1" dirty="0">
              <a:solidFill>
                <a:srgbClr val="FF0000"/>
              </a:solidFill>
              <a:latin typeface="CyrVidanSerbia" pitchFamily="2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4795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b="1" dirty="0" smtClean="0">
                <a:latin typeface="CyrVidanSerbia" pitchFamily="2" charset="0"/>
                <a:cs typeface="Times New Roman" pitchFamily="18" charset="0"/>
              </a:rPr>
              <a:t>*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Колико  је </a:t>
            </a:r>
            <a:r>
              <a:rPr lang="sr-Latn-BA" sz="44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4400" dirty="0" smtClean="0">
                <a:latin typeface="CyrVidanSerbia" pitchFamily="2" charset="0"/>
                <a:cs typeface="Times New Roman" pitchFamily="18" charset="0"/>
              </a:rPr>
              <a:t>сати </a:t>
            </a:r>
            <a:r>
              <a:rPr lang="bs-Cyrl-BA" sz="4400" b="1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?</a:t>
            </a:r>
            <a:endParaRPr lang="en-US" sz="4400" b="1" dirty="0">
              <a:solidFill>
                <a:srgbClr val="FF0000"/>
              </a:solidFill>
              <a:latin typeface="CyrVidanSerbia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257550"/>
            <a:ext cx="601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*Када изговарамо упитну реченицу, подигнемо глас и јаче </a:t>
            </a:r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нагласимо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њен почетак </a:t>
            </a:r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(Да ли, Шта, Колико)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Висина </a:t>
            </a:r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гласа опада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при крају.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Kid Boy With Question Mark Sign Stock Illustration - Illustration of cute,  character: 77565138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6172200" y="2286000"/>
            <a:ext cx="2743200" cy="2686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1" y="114300"/>
            <a:ext cx="7456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3. ИЗГОВОР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УЗВИЧНЕ РЕЧЕНИЦЕ: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42951"/>
            <a:ext cx="8839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*Када нас обузму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снажна осјећања,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говоримо гласно и изражајно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145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s-Cyrl-BA" sz="4000" dirty="0" smtClean="0">
                <a:latin typeface="CyrVidanSerbia" pitchFamily="2" charset="0"/>
                <a:cs typeface="Times New Roman" pitchFamily="18" charset="0"/>
              </a:rPr>
              <a:t>Ура, почео ја да пада снијег </a:t>
            </a:r>
            <a:r>
              <a:rPr lang="bs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4315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s-Cyrl-BA" sz="4000" dirty="0" smtClean="0">
                <a:latin typeface="CyrVidanSerbia" pitchFamily="2" charset="0"/>
                <a:cs typeface="Times New Roman" pitchFamily="18" charset="0"/>
              </a:rPr>
              <a:t>Браво, успио си </a:t>
            </a:r>
            <a:r>
              <a:rPr lang="bs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87655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s-Cyrl-BA" sz="4000" dirty="0" smtClean="0">
                <a:latin typeface="CyrVidanSerbia" pitchFamily="2" charset="0"/>
                <a:cs typeface="Times New Roman" pitchFamily="18" charset="0"/>
              </a:rPr>
              <a:t>Баш се радујем </a:t>
            </a:r>
            <a:r>
              <a:rPr lang="bs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1" y="3562350"/>
            <a:ext cx="8229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*Узвичну реченицу изговарамо </a:t>
            </a:r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повишеним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гласом, снажно, као да узвикујемо.</a:t>
            </a:r>
          </a:p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*Глас при крају реченице постаје све виши и </a:t>
            </a:r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виши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appy Cute Little Kid Girl With Exclamation Mark Stock Vector -  Illustration of happy, toddler: 1828993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257300"/>
            <a:ext cx="2590800" cy="2000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Latn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ЗАДАТАК</a:t>
            </a:r>
          </a:p>
          <a:p>
            <a:endParaRPr lang="bs-Cyrl-BA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1" y="133350"/>
            <a:ext cx="79247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Изговори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наглас реченице</a:t>
            </a:r>
            <a:r>
              <a:rPr lang="bs-Cyrl-BA" sz="2800" dirty="0" smtClean="0"/>
              <a:t>:</a:t>
            </a:r>
            <a:endParaRPr lang="bs-Cyrl-BA" sz="2800" b="1" dirty="0" smtClean="0">
              <a:latin typeface="CyrVidanSerbia" pitchFamily="2" charset="0"/>
            </a:endParaRPr>
          </a:p>
          <a:p>
            <a:r>
              <a:rPr lang="bs-Cyrl-BA" sz="3600" dirty="0" smtClean="0">
                <a:solidFill>
                  <a:srgbClr val="FFFF00"/>
                </a:solidFill>
                <a:latin typeface="CyrVidanSerbia" pitchFamily="2" charset="0"/>
              </a:rPr>
              <a:t>Маријана је</a:t>
            </a:r>
            <a:r>
              <a:rPr lang="sr-Latn-BA" sz="3600" dirty="0" smtClean="0">
                <a:solidFill>
                  <a:srgbClr val="FFFF00"/>
                </a:solidFill>
                <a:latin typeface="CyrVidanSerbia" pitchFamily="2" charset="0"/>
              </a:rPr>
              <a:t> </a:t>
            </a:r>
            <a:r>
              <a:rPr lang="bs-Cyrl-BA" sz="3600" dirty="0" smtClean="0">
                <a:solidFill>
                  <a:srgbClr val="FFFF00"/>
                </a:solidFill>
                <a:latin typeface="CyrVidanSerbia" pitchFamily="2" charset="0"/>
              </a:rPr>
              <a:t>ученица </a:t>
            </a:r>
            <a:r>
              <a:rPr lang="bs-Cyrl-BA" sz="3600" dirty="0" smtClean="0">
                <a:solidFill>
                  <a:srgbClr val="FFFF00"/>
                </a:solidFill>
                <a:latin typeface="CyrVidanSerbia" pitchFamily="2" charset="0"/>
              </a:rPr>
              <a:t>другог  </a:t>
            </a:r>
            <a:r>
              <a:rPr lang="bs-Cyrl-BA" sz="3600" dirty="0" smtClean="0">
                <a:solidFill>
                  <a:srgbClr val="FFFF00"/>
                </a:solidFill>
                <a:latin typeface="CyrVidanSerbia" pitchFamily="2" charset="0"/>
              </a:rPr>
              <a:t>разреда. </a:t>
            </a:r>
            <a:r>
              <a:rPr lang="en-US" sz="2800" dirty="0" smtClean="0">
                <a:latin typeface="CyrVidanSerbia" pitchFamily="2" charset="0"/>
              </a:rPr>
              <a:t>(</a:t>
            </a:r>
            <a:r>
              <a:rPr lang="bs-Cyrl-BA" sz="2800" dirty="0" smtClean="0">
                <a:latin typeface="CyrVidanSerbia" pitchFamily="2" charset="0"/>
              </a:rPr>
              <a:t>изјавна)</a:t>
            </a:r>
            <a:endParaRPr lang="sr-Latn-BA" sz="2800" dirty="0" smtClean="0">
              <a:latin typeface="CyrVidanSerbia" pitchFamily="2" charset="0"/>
            </a:endParaRPr>
          </a:p>
          <a:p>
            <a:r>
              <a:rPr lang="bs-Cyrl-BA" sz="3600" dirty="0" smtClean="0">
                <a:solidFill>
                  <a:srgbClr val="FFFF00"/>
                </a:solidFill>
                <a:latin typeface="CyrVidanSerbia" pitchFamily="2" charset="0"/>
              </a:rPr>
              <a:t>Да ли је вријеме за ужину</a:t>
            </a:r>
            <a:r>
              <a:rPr lang="bs-Cyrl-BA" sz="3600" dirty="0" smtClean="0">
                <a:solidFill>
                  <a:srgbClr val="FFFF00"/>
                </a:solidFill>
                <a:latin typeface="CyrVidanSerbia" pitchFamily="2" charset="0"/>
              </a:rPr>
              <a:t>?</a:t>
            </a:r>
            <a:r>
              <a:rPr lang="bs-Cyrl-BA" sz="2800" dirty="0" smtClean="0">
                <a:latin typeface="CyrVidanSerbia" pitchFamily="2" charset="0"/>
              </a:rPr>
              <a:t>(</a:t>
            </a:r>
            <a:r>
              <a:rPr lang="bs-Cyrl-BA" sz="2800" dirty="0" smtClean="0">
                <a:latin typeface="CyrVidanSerbia" pitchFamily="2" charset="0"/>
              </a:rPr>
              <a:t>упитна)</a:t>
            </a:r>
            <a:endParaRPr lang="sr-Latn-BA" sz="2800" dirty="0" smtClean="0">
              <a:latin typeface="CyrVidanSerbia" pitchFamily="2" charset="0"/>
            </a:endParaRPr>
          </a:p>
          <a:p>
            <a:r>
              <a:rPr lang="bs-Cyrl-BA" sz="3600" dirty="0" smtClean="0">
                <a:solidFill>
                  <a:srgbClr val="FFFF00"/>
                </a:solidFill>
                <a:latin typeface="CyrVidanSerbia" pitchFamily="2" charset="0"/>
              </a:rPr>
              <a:t>Па то је мој омиљени часопис</a:t>
            </a:r>
            <a:r>
              <a:rPr lang="bs-Cyrl-BA" sz="3600" dirty="0" smtClean="0">
                <a:solidFill>
                  <a:srgbClr val="FFFF00"/>
                </a:solidFill>
                <a:latin typeface="CyrVidanSerbia" pitchFamily="2" charset="0"/>
              </a:rPr>
              <a:t>!</a:t>
            </a:r>
            <a:r>
              <a:rPr lang="bs-Cyrl-BA" sz="2800" dirty="0" smtClean="0">
                <a:latin typeface="CyrVidanSerbia" pitchFamily="2" charset="0"/>
              </a:rPr>
              <a:t>(</a:t>
            </a:r>
            <a:r>
              <a:rPr lang="bs-Cyrl-BA" sz="2800" dirty="0" smtClean="0">
                <a:latin typeface="CyrVidanSerbia" pitchFamily="2" charset="0"/>
              </a:rPr>
              <a:t>узвична)</a:t>
            </a:r>
          </a:p>
          <a:p>
            <a:endParaRPr lang="bs-Cyrl-BA" sz="3200" b="1" dirty="0" smtClean="0">
              <a:latin typeface="CyrVidanSerbia" pitchFamily="2" charset="0"/>
            </a:endParaRPr>
          </a:p>
          <a:p>
            <a:endParaRPr lang="bs-Cyrl-BA" sz="3200" b="1" dirty="0" smtClean="0">
              <a:latin typeface="CyrVidanSerbia" pitchFamily="2" charset="0"/>
            </a:endParaRPr>
          </a:p>
          <a:p>
            <a:endParaRPr lang="en-US" sz="3200" b="1" dirty="0">
              <a:latin typeface="CyrVidanSerbi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1" y="1714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18135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Ове реченице се разликују по начину изговора јер једне исказују тврдњу, друге питање а треће узбуђење.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10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Читајмо заједно! 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Неправда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!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Шта 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ти 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је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?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Што 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си данас такав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?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Бесан сам као рис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!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А зашто си бесан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?</a:t>
            </a:r>
            <a:r>
              <a:rPr lang="sr-Latn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                    </a:t>
            </a:r>
            <a:endParaRPr lang="bs-Cyrl-BA" sz="2800" dirty="0" smtClean="0">
              <a:solidFill>
                <a:srgbClr val="FF0000"/>
              </a:solidFill>
              <a:latin typeface="CyrVidanSerbia" pitchFamily="2" charset="0"/>
              <a:cs typeface="Times New Roman" pitchFamily="18" charset="0"/>
            </a:endParaRP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Добио сам слабу оцену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.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Због  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чега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?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Због 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мачке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.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Можда сам је лоше нацртао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?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Н</a:t>
            </a:r>
            <a:r>
              <a:rPr lang="en-US" sz="2800" dirty="0" smtClean="0">
                <a:latin typeface="CyrVidanSerbia" pitchFamily="2" charset="0"/>
                <a:cs typeface="Times New Roman" pitchFamily="18" charset="0"/>
              </a:rPr>
              <a:t>e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CyrVidanSerbia" pitchFamily="2" charset="0"/>
                <a:cs typeface="Times New Roman" pitchFamily="18" charset="0"/>
              </a:rPr>
              <a:t> 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ниси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!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 Баш лепа мачка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!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А наставници се није допала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. 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Дала ми је слабу оцену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.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Да ниси био немиран на часу ликовног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?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Не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!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 Данас нисмо ни имали ликовно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.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Цртао сам на часу математике</a:t>
            </a:r>
            <a:r>
              <a:rPr lang="bs-Cyrl-BA" sz="2800" dirty="0" smtClean="0">
                <a:solidFill>
                  <a:srgbClr val="FF0000"/>
                </a:solidFill>
                <a:latin typeface="CyrVidanSerbia" pitchFamily="2" charset="0"/>
                <a:cs typeface="Times New Roman" pitchFamily="18" charset="0"/>
              </a:rPr>
              <a:t>.</a:t>
            </a:r>
          </a:p>
          <a:p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                          </a:t>
            </a:r>
            <a:r>
              <a:rPr lang="sr-Latn-BA" sz="2800" dirty="0" smtClean="0">
                <a:latin typeface="CyrVidanSerbia" pitchFamily="2" charset="0"/>
                <a:cs typeface="Times New Roman" pitchFamily="18" charset="0"/>
              </a:rPr>
              <a:t>      </a:t>
            </a:r>
            <a:r>
              <a:rPr lang="bs-Cyrl-BA" sz="2800" dirty="0" smtClean="0">
                <a:latin typeface="CyrVidanSerbia" pitchFamily="2" charset="0"/>
                <a:cs typeface="Times New Roman" pitchFamily="18" charset="0"/>
              </a:rPr>
              <a:t>  ,,Неправда” – Почетница, 92. стр.</a:t>
            </a:r>
          </a:p>
          <a:p>
            <a:endParaRPr lang="bs-Cyrl-BA" dirty="0" smtClean="0"/>
          </a:p>
          <a:p>
            <a:endParaRPr lang="bs-Cyrl-BA" dirty="0" smtClean="0"/>
          </a:p>
          <a:p>
            <a:endParaRPr lang="en-US" dirty="0"/>
          </a:p>
        </p:txBody>
      </p:sp>
      <p:pic>
        <p:nvPicPr>
          <p:cNvPr id="3" name="Picture 2" descr="ljut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8FB"/>
              </a:clrFrom>
              <a:clrTo>
                <a:srgbClr val="FAF8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00800" y="895350"/>
            <a:ext cx="1378974" cy="12954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pic>
        <p:nvPicPr>
          <p:cNvPr id="5" name="Picture 4" descr="kako-nacrtati-macu-7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76800" y="2114550"/>
            <a:ext cx="935404" cy="88617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547</TotalTime>
  <Words>510</Words>
  <Application>Microsoft Office PowerPoint</Application>
  <PresentationFormat>On-screen Show (16:9)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СРПСКИ  ЈЕЗИК 2. РАЗРЕД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139</cp:revision>
  <dcterms:created xsi:type="dcterms:W3CDTF">2021-01-30T14:07:29Z</dcterms:created>
  <dcterms:modified xsi:type="dcterms:W3CDTF">2021-02-01T16:02:56Z</dcterms:modified>
</cp:coreProperties>
</file>