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aco I" initials="LI" lastIdx="1" clrIdx="0">
    <p:extLst>
      <p:ext uri="{19B8F6BF-5375-455C-9EA6-DF929625EA0E}">
        <p15:presenceInfo xmlns:p15="http://schemas.microsoft.com/office/powerpoint/2012/main" userId="Lanaco 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E4C"/>
    <a:srgbClr val="E15337"/>
    <a:srgbClr val="EB5369"/>
    <a:srgbClr val="FF5050"/>
    <a:srgbClr val="E14756"/>
    <a:srgbClr val="E66874"/>
    <a:srgbClr val="FF4F53"/>
    <a:srgbClr val="FF7C80"/>
    <a:srgbClr val="F66740"/>
    <a:srgbClr val="FF7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000BF-33BD-4CDC-B209-D2E2EBDC3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FE9D3-CA57-426B-B241-C9F3BB2C0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A7FFF-CD5E-418E-80DC-2B5F60D45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1D5-E966-4875-B54F-8F36CE68B3FD}" type="datetimeFigureOut">
              <a:rPr lang="sr-Latn-BA" smtClean="0"/>
              <a:t>8.3.2021.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5DC64-DA54-4618-8549-C4BEF383E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79308-5BCE-47B0-B566-F70D18E2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FDCE-2D16-4741-A607-7D6777DADB3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5057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27E35-CAF0-4E5E-A0C3-ABEDF2A04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FCB105-255D-4BD4-B26B-B7741B7D1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B0446-94D9-47BB-8EC6-5D558A05F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1D5-E966-4875-B54F-8F36CE68B3FD}" type="datetimeFigureOut">
              <a:rPr lang="sr-Latn-BA" smtClean="0"/>
              <a:t>8.3.2021.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59AB7-726E-4427-9E22-F83B308F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8264A-F39B-4D46-8A91-E2A82E89C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FDCE-2D16-4741-A607-7D6777DADB3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20220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C3CB16-7346-4EF9-8FEF-02638A9A2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1C138-181C-435B-94B8-C37028518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53064-F677-4255-B3F9-212934A77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1D5-E966-4875-B54F-8F36CE68B3FD}" type="datetimeFigureOut">
              <a:rPr lang="sr-Latn-BA" smtClean="0"/>
              <a:t>8.3.2021.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AEC2F-FD4F-4631-98C1-F3061EA55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2DC22-6B10-426F-BE8F-77AB8656B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FDCE-2D16-4741-A607-7D6777DADB3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64851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83B82-360D-4106-B712-B578C823B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04C-DD23-4636-BB78-C2AD0162C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359F7-E015-4AE4-B37F-93D319E94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1D5-E966-4875-B54F-8F36CE68B3FD}" type="datetimeFigureOut">
              <a:rPr lang="sr-Latn-BA" smtClean="0"/>
              <a:t>8.3.2021.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4F335-3D34-41AC-A7C9-9DA056F4A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30A8C-FEC9-4438-AA91-F8250BA8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FDCE-2D16-4741-A607-7D6777DADB3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4580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9B28D-7354-4C46-910C-B6C3888F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162C6-8D43-4495-98F0-396BB5310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64F28-AF68-4F31-9924-FBECA2723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1D5-E966-4875-B54F-8F36CE68B3FD}" type="datetimeFigureOut">
              <a:rPr lang="sr-Latn-BA" smtClean="0"/>
              <a:t>8.3.2021.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54067-46B3-4FD4-B777-3A248FC4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0D681-AD6B-4950-8000-44B368E0F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FDCE-2D16-4741-A607-7D6777DADB3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90441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B49F5-828A-419A-9C43-C06B3516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3B820-582F-4F4B-BB78-981F7B8FA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14B7C-0350-4C18-9D2D-6B59F3CC3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80FCA-E0A7-4CD0-AF53-CEA8B264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1D5-E966-4875-B54F-8F36CE68B3FD}" type="datetimeFigureOut">
              <a:rPr lang="sr-Latn-BA" smtClean="0"/>
              <a:t>8.3.2021.</a:t>
            </a:fld>
            <a:endParaRPr lang="sr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F870A-A4F9-4FD7-BB12-7324412A5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3FC3E-1581-439B-B2D2-1068E459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FDCE-2D16-4741-A607-7D6777DADB3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7665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13F1B-F674-4023-A6FE-9877A858B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2EED7-282A-4DF2-BE4A-38743994C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CC0D5-E0DE-4E96-8856-E4200ED5B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9A97-7A45-41FF-B8D4-DF31F5B52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B6D011-2263-430A-A4B8-061A7125A8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936EA6-FC95-4ACE-8986-364455EDC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1D5-E966-4875-B54F-8F36CE68B3FD}" type="datetimeFigureOut">
              <a:rPr lang="sr-Latn-BA" smtClean="0"/>
              <a:t>8.3.2021.</a:t>
            </a:fld>
            <a:endParaRPr lang="sr-Latn-B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350E1C-4664-4D6B-BF9D-A589866F7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B4EBCF-96AC-4A5D-A10B-C6B10173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FDCE-2D16-4741-A607-7D6777DADB3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617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ADF16-4013-4814-A27B-4DB1E444F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FFAE26-3C84-4147-9365-26CA71241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1D5-E966-4875-B54F-8F36CE68B3FD}" type="datetimeFigureOut">
              <a:rPr lang="sr-Latn-BA" smtClean="0"/>
              <a:t>8.3.2021.</a:t>
            </a:fld>
            <a:endParaRPr lang="sr-Latn-B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B6D2-F7B9-40C5-8634-CC02CD92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1929B5-86B2-40B6-BE3D-80242020B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FDCE-2D16-4741-A607-7D6777DADB3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8023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3C6E10-3F42-4E70-8C74-5FFCE5B0E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1D5-E966-4875-B54F-8F36CE68B3FD}" type="datetimeFigureOut">
              <a:rPr lang="sr-Latn-BA" smtClean="0"/>
              <a:t>8.3.2021.</a:t>
            </a:fld>
            <a:endParaRPr lang="sr-Latn-B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BBE66C-1A1A-40D1-8D6B-CC829507E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D7253-6283-42D3-9862-E1BD66B3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FDCE-2D16-4741-A607-7D6777DADB3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1445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BDCA-10C4-4932-BD43-4007B87D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8AF78-C0D2-4F4B-B36B-72349D7FB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6DA26-58BB-48DE-80D8-698647F97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C1124-37BD-4FF6-8678-43AB74A09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1D5-E966-4875-B54F-8F36CE68B3FD}" type="datetimeFigureOut">
              <a:rPr lang="sr-Latn-BA" smtClean="0"/>
              <a:t>8.3.2021.</a:t>
            </a:fld>
            <a:endParaRPr lang="sr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A18E6-F5D0-4E64-BC08-F41AD4A0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99D80-9F1C-4FF9-B7C2-59F76B91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FDCE-2D16-4741-A607-7D6777DADB3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10962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D27C5-9C84-4182-9EF1-89C180A14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2FC5DB-C6F4-43E9-BF5C-57A9055A8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FD798-5C94-45D3-95F5-7D4802DA7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74E0E-2605-4B7B-868C-15D01697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31D5-E966-4875-B54F-8F36CE68B3FD}" type="datetimeFigureOut">
              <a:rPr lang="sr-Latn-BA" smtClean="0"/>
              <a:t>8.3.2021.</a:t>
            </a:fld>
            <a:endParaRPr lang="sr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62511-D966-4B23-8888-A7CAFD3B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92F5E-1D11-4AD3-8BA9-C3079965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CFDCE-2D16-4741-A607-7D6777DADB3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6241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98233C-B47B-4E58-9711-252E9F233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97E3A-4F0C-45C6-AB03-A2589204B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EEAAE-5060-4279-8118-8A79A3E3B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A31D5-E966-4875-B54F-8F36CE68B3FD}" type="datetimeFigureOut">
              <a:rPr lang="sr-Latn-BA" smtClean="0"/>
              <a:t>8.3.2021.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993FF-CE74-4CC1-A6F9-C9595B169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7B35E-AF1A-4987-973B-84BC7660E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CFDCE-2D16-4741-A607-7D6777DADB3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2559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289ECA-1437-45AB-A7C6-D3F0C8F4E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868"/>
            <a:ext cx="12191999" cy="47791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A76996F-F0F3-4808-B0A3-17036CA0B1D9}"/>
              </a:ext>
            </a:extLst>
          </p:cNvPr>
          <p:cNvSpPr/>
          <p:nvPr/>
        </p:nvSpPr>
        <p:spPr>
          <a:xfrm>
            <a:off x="715242" y="1655394"/>
            <a:ext cx="10986597" cy="1773606"/>
          </a:xfrm>
          <a:custGeom>
            <a:avLst/>
            <a:gdLst>
              <a:gd name="connsiteX0" fmla="*/ 0 w 10986597"/>
              <a:gd name="connsiteY0" fmla="*/ 0 h 1323439"/>
              <a:gd name="connsiteX1" fmla="*/ 10986597 w 10986597"/>
              <a:gd name="connsiteY1" fmla="*/ 0 h 1323439"/>
              <a:gd name="connsiteX2" fmla="*/ 10986597 w 10986597"/>
              <a:gd name="connsiteY2" fmla="*/ 1323439 h 1323439"/>
              <a:gd name="connsiteX3" fmla="*/ 0 w 10986597"/>
              <a:gd name="connsiteY3" fmla="*/ 1323439 h 1323439"/>
              <a:gd name="connsiteX4" fmla="*/ 0 w 10986597"/>
              <a:gd name="connsiteY4" fmla="*/ 0 h 1323439"/>
              <a:gd name="connsiteX0" fmla="*/ 0 w 10986597"/>
              <a:gd name="connsiteY0" fmla="*/ 0 h 1492252"/>
              <a:gd name="connsiteX1" fmla="*/ 10986597 w 10986597"/>
              <a:gd name="connsiteY1" fmla="*/ 0 h 1492252"/>
              <a:gd name="connsiteX2" fmla="*/ 10944394 w 10986597"/>
              <a:gd name="connsiteY2" fmla="*/ 1492252 h 1492252"/>
              <a:gd name="connsiteX3" fmla="*/ 0 w 10986597"/>
              <a:gd name="connsiteY3" fmla="*/ 1323439 h 1492252"/>
              <a:gd name="connsiteX4" fmla="*/ 0 w 10986597"/>
              <a:gd name="connsiteY4" fmla="*/ 0 h 1492252"/>
              <a:gd name="connsiteX0" fmla="*/ 0 w 10986597"/>
              <a:gd name="connsiteY0" fmla="*/ 0 h 1576658"/>
              <a:gd name="connsiteX1" fmla="*/ 10986597 w 10986597"/>
              <a:gd name="connsiteY1" fmla="*/ 0 h 1576658"/>
              <a:gd name="connsiteX2" fmla="*/ 10944394 w 10986597"/>
              <a:gd name="connsiteY2" fmla="*/ 1492252 h 1576658"/>
              <a:gd name="connsiteX3" fmla="*/ 126610 w 10986597"/>
              <a:gd name="connsiteY3" fmla="*/ 1576658 h 1576658"/>
              <a:gd name="connsiteX4" fmla="*/ 0 w 10986597"/>
              <a:gd name="connsiteY4" fmla="*/ 0 h 1576658"/>
              <a:gd name="connsiteX0" fmla="*/ 0 w 10986597"/>
              <a:gd name="connsiteY0" fmla="*/ 0 h 1717335"/>
              <a:gd name="connsiteX1" fmla="*/ 10986597 w 10986597"/>
              <a:gd name="connsiteY1" fmla="*/ 0 h 1717335"/>
              <a:gd name="connsiteX2" fmla="*/ 10944394 w 10986597"/>
              <a:gd name="connsiteY2" fmla="*/ 1492252 h 1717335"/>
              <a:gd name="connsiteX3" fmla="*/ 253219 w 10986597"/>
              <a:gd name="connsiteY3" fmla="*/ 1717335 h 1717335"/>
              <a:gd name="connsiteX4" fmla="*/ 0 w 10986597"/>
              <a:gd name="connsiteY4" fmla="*/ 0 h 1717335"/>
              <a:gd name="connsiteX0" fmla="*/ 0 w 10986597"/>
              <a:gd name="connsiteY0" fmla="*/ 0 h 1773606"/>
              <a:gd name="connsiteX1" fmla="*/ 10986597 w 10986597"/>
              <a:gd name="connsiteY1" fmla="*/ 0 h 1773606"/>
              <a:gd name="connsiteX2" fmla="*/ 10761514 w 10986597"/>
              <a:gd name="connsiteY2" fmla="*/ 1773606 h 1773606"/>
              <a:gd name="connsiteX3" fmla="*/ 253219 w 10986597"/>
              <a:gd name="connsiteY3" fmla="*/ 1717335 h 1773606"/>
              <a:gd name="connsiteX4" fmla="*/ 0 w 10986597"/>
              <a:gd name="connsiteY4" fmla="*/ 0 h 177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6597" h="1773606">
                <a:moveTo>
                  <a:pt x="0" y="0"/>
                </a:moveTo>
                <a:lnTo>
                  <a:pt x="10986597" y="0"/>
                </a:lnTo>
                <a:lnTo>
                  <a:pt x="10761514" y="1773606"/>
                </a:lnTo>
                <a:lnTo>
                  <a:pt x="253219" y="171733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ОПАСНОСТИ ПО ЗДРАВЉЕ, РАЗЛИЧИТЕ БОЛЕСТИ</a:t>
            </a:r>
          </a:p>
          <a:p>
            <a:pPr algn="ctr"/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30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5E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F6B619C-F912-4F5D-893B-1CBEC8536EFE}"/>
              </a:ext>
            </a:extLst>
          </p:cNvPr>
          <p:cNvSpPr txBox="1"/>
          <p:nvPr/>
        </p:nvSpPr>
        <p:spPr>
          <a:xfrm>
            <a:off x="2821289" y="211531"/>
            <a:ext cx="6549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УЗРОК БОЛЕСТИ И ПОСЉЕДИЦЕ</a:t>
            </a:r>
            <a:endParaRPr lang="sr-Latn-BA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F8403F-2293-44FD-AACF-E9B60EFC24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8"/>
          <a:stretch/>
        </p:blipFill>
        <p:spPr>
          <a:xfrm>
            <a:off x="202173" y="4104710"/>
            <a:ext cx="3117801" cy="275329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98ADED0-7F79-41FC-BF0B-0032F58DEDEA}"/>
              </a:ext>
            </a:extLst>
          </p:cNvPr>
          <p:cNvGrpSpPr/>
          <p:nvPr/>
        </p:nvGrpSpPr>
        <p:grpSpPr>
          <a:xfrm>
            <a:off x="3166635" y="3144623"/>
            <a:ext cx="3135691" cy="3757095"/>
            <a:chOff x="3166635" y="3144623"/>
            <a:chExt cx="3135691" cy="375709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A3C6253-E2FC-4755-A2B0-81096E86B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635" y="4215849"/>
              <a:ext cx="1845439" cy="2685869"/>
            </a:xfrm>
            <a:prstGeom prst="rect">
              <a:avLst/>
            </a:prstGeom>
          </p:spPr>
        </p:pic>
        <p:sp>
          <p:nvSpPr>
            <p:cNvPr id="13" name="Thought Bubble: Cloud 12">
              <a:extLst>
                <a:ext uri="{FF2B5EF4-FFF2-40B4-BE49-F238E27FC236}">
                  <a16:creationId xmlns:a16="http://schemas.microsoft.com/office/drawing/2014/main" id="{1A0607E7-0F1E-465F-BD75-A5D4FF7529AC}"/>
                </a:ext>
              </a:extLst>
            </p:cNvPr>
            <p:cNvSpPr/>
            <p:nvPr/>
          </p:nvSpPr>
          <p:spPr>
            <a:xfrm>
              <a:off x="4301728" y="3144623"/>
              <a:ext cx="2000598" cy="1256099"/>
            </a:xfrm>
            <a:prstGeom prst="cloudCallout">
              <a:avLst>
                <a:gd name="adj1" fmla="val -47408"/>
                <a:gd name="adj2" fmla="val 88259"/>
              </a:avLst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BA" sz="2400" dirty="0">
                  <a:solidFill>
                    <a:srgbClr val="0070C0"/>
                  </a:solidFill>
                </a:rPr>
                <a:t>ЦУРИ МИ НОС</a:t>
              </a:r>
              <a:endParaRPr lang="sr-Latn-BA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D536FDA-B7B5-40E6-894B-3538ECB8607F}"/>
              </a:ext>
            </a:extLst>
          </p:cNvPr>
          <p:cNvGrpSpPr/>
          <p:nvPr/>
        </p:nvGrpSpPr>
        <p:grpSpPr>
          <a:xfrm>
            <a:off x="-5950" y="618977"/>
            <a:ext cx="3117801" cy="3615398"/>
            <a:chOff x="-5950" y="618977"/>
            <a:chExt cx="3117801" cy="361539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8154B0B-C5CC-4998-B610-5F1C3121A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74" y="1956582"/>
              <a:ext cx="2546279" cy="2277793"/>
            </a:xfrm>
            <a:prstGeom prst="rect">
              <a:avLst/>
            </a:prstGeom>
          </p:spPr>
        </p:pic>
        <p:sp>
          <p:nvSpPr>
            <p:cNvPr id="15" name="Thought Bubble: Cloud 14">
              <a:extLst>
                <a:ext uri="{FF2B5EF4-FFF2-40B4-BE49-F238E27FC236}">
                  <a16:creationId xmlns:a16="http://schemas.microsoft.com/office/drawing/2014/main" id="{C3E5E3DD-0D5D-4984-AED1-78F28F7A744F}"/>
                </a:ext>
              </a:extLst>
            </p:cNvPr>
            <p:cNvSpPr/>
            <p:nvPr/>
          </p:nvSpPr>
          <p:spPr>
            <a:xfrm>
              <a:off x="-5950" y="618977"/>
              <a:ext cx="3117801" cy="944211"/>
            </a:xfrm>
            <a:prstGeom prst="cloudCallout">
              <a:avLst>
                <a:gd name="adj1" fmla="val 10123"/>
                <a:gd name="adj2" fmla="val 85627"/>
              </a:avLst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BA" sz="2400" dirty="0">
                  <a:solidFill>
                    <a:srgbClr val="0070C0"/>
                  </a:solidFill>
                </a:rPr>
                <a:t>ИМАМ</a:t>
              </a:r>
            </a:p>
            <a:p>
              <a:pPr algn="ctr"/>
              <a:r>
                <a:rPr lang="sr-Cyrl-BA" sz="2400" dirty="0">
                  <a:solidFill>
                    <a:srgbClr val="0070C0"/>
                  </a:solidFill>
                </a:rPr>
                <a:t>ТЕМПЕРАТУРУ</a:t>
              </a:r>
              <a:endParaRPr lang="sr-Latn-BA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CDDD915-8027-4B84-A1BE-2549E18872B7}"/>
              </a:ext>
            </a:extLst>
          </p:cNvPr>
          <p:cNvGrpSpPr/>
          <p:nvPr/>
        </p:nvGrpSpPr>
        <p:grpSpPr>
          <a:xfrm>
            <a:off x="2489090" y="1029268"/>
            <a:ext cx="4058613" cy="2686387"/>
            <a:chOff x="2489090" y="1029268"/>
            <a:chExt cx="4058613" cy="268638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DF5A185-F89A-4960-AF37-4ABB7F458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090" y="1805457"/>
              <a:ext cx="1907141" cy="1910198"/>
            </a:xfrm>
            <a:prstGeom prst="rect">
              <a:avLst/>
            </a:prstGeom>
          </p:spPr>
        </p:pic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EA2E098E-0F29-4785-B8FD-4782F6364300}"/>
                </a:ext>
              </a:extLst>
            </p:cNvPr>
            <p:cNvSpPr/>
            <p:nvPr/>
          </p:nvSpPr>
          <p:spPr>
            <a:xfrm>
              <a:off x="4365506" y="1029268"/>
              <a:ext cx="2182197" cy="1143196"/>
            </a:xfrm>
            <a:prstGeom prst="cloudCallout">
              <a:avLst>
                <a:gd name="adj1" fmla="val -59469"/>
                <a:gd name="adj2" fmla="val 63731"/>
              </a:avLst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BA" sz="2400" dirty="0">
                  <a:solidFill>
                    <a:srgbClr val="0070C0"/>
                  </a:solidFill>
                </a:rPr>
                <a:t>БОЛИ МЕ ГРЛО</a:t>
              </a:r>
              <a:endParaRPr lang="sr-Latn-BA" sz="24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BA9616A-817C-40ED-AD4C-8D509DF6E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116" y="3483639"/>
            <a:ext cx="4208579" cy="333120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9E4B73-CE18-49D6-9459-B0E766873F92}"/>
              </a:ext>
            </a:extLst>
          </p:cNvPr>
          <p:cNvGrpSpPr/>
          <p:nvPr/>
        </p:nvGrpSpPr>
        <p:grpSpPr>
          <a:xfrm>
            <a:off x="9760729" y="1767829"/>
            <a:ext cx="2311253" cy="4895837"/>
            <a:chOff x="9760729" y="1767829"/>
            <a:chExt cx="2311253" cy="489583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5BF4448-4558-40CB-B176-7BAEB389F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9027" y="3332459"/>
              <a:ext cx="1623027" cy="3331207"/>
            </a:xfrm>
            <a:prstGeom prst="rect">
              <a:avLst/>
            </a:prstGeom>
          </p:spPr>
        </p:pic>
        <p:sp>
          <p:nvSpPr>
            <p:cNvPr id="22" name="Thought Bubble: Cloud 21">
              <a:extLst>
                <a:ext uri="{FF2B5EF4-FFF2-40B4-BE49-F238E27FC236}">
                  <a16:creationId xmlns:a16="http://schemas.microsoft.com/office/drawing/2014/main" id="{B5440D7A-9F7D-4DC4-9197-13F41725F778}"/>
                </a:ext>
              </a:extLst>
            </p:cNvPr>
            <p:cNvSpPr/>
            <p:nvPr/>
          </p:nvSpPr>
          <p:spPr>
            <a:xfrm>
              <a:off x="9760729" y="1767829"/>
              <a:ext cx="2311253" cy="1256099"/>
            </a:xfrm>
            <a:prstGeom prst="cloudCallout">
              <a:avLst>
                <a:gd name="adj1" fmla="val -15213"/>
                <a:gd name="adj2" fmla="val 77060"/>
              </a:avLst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BA" sz="2400" dirty="0">
                  <a:solidFill>
                    <a:srgbClr val="0070C0"/>
                  </a:solidFill>
                </a:rPr>
                <a:t>БОЛИ МЕ НОГА</a:t>
              </a:r>
              <a:endParaRPr lang="sr-Latn-BA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A722379-4F07-4440-B7FC-59FC3AF74EF2}"/>
              </a:ext>
            </a:extLst>
          </p:cNvPr>
          <p:cNvGrpSpPr/>
          <p:nvPr/>
        </p:nvGrpSpPr>
        <p:grpSpPr>
          <a:xfrm>
            <a:off x="6331516" y="935140"/>
            <a:ext cx="3984019" cy="2766588"/>
            <a:chOff x="6538615" y="977317"/>
            <a:chExt cx="3984019" cy="276658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09FAA43-25AD-4F0A-9B8B-482BDDA14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8615" y="1350531"/>
              <a:ext cx="1493928" cy="2393374"/>
            </a:xfrm>
            <a:prstGeom prst="rect">
              <a:avLst/>
            </a:prstGeom>
          </p:spPr>
        </p:pic>
        <p:sp>
          <p:nvSpPr>
            <p:cNvPr id="25" name="Thought Bubble: Cloud 24">
              <a:extLst>
                <a:ext uri="{FF2B5EF4-FFF2-40B4-BE49-F238E27FC236}">
                  <a16:creationId xmlns:a16="http://schemas.microsoft.com/office/drawing/2014/main" id="{7AE30DFC-4A47-41CF-8827-A1C2DACBEB5F}"/>
                </a:ext>
              </a:extLst>
            </p:cNvPr>
            <p:cNvSpPr/>
            <p:nvPr/>
          </p:nvSpPr>
          <p:spPr>
            <a:xfrm>
              <a:off x="8032543" y="977317"/>
              <a:ext cx="2490091" cy="1256099"/>
            </a:xfrm>
            <a:prstGeom prst="cloudCallout">
              <a:avLst>
                <a:gd name="adj1" fmla="val -55295"/>
                <a:gd name="adj2" fmla="val 55781"/>
              </a:avLst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BA" sz="2400" dirty="0">
                  <a:solidFill>
                    <a:srgbClr val="0070C0"/>
                  </a:solidFill>
                </a:rPr>
                <a:t>БОЛИ МЕ РУКА</a:t>
              </a:r>
              <a:endParaRPr lang="sr-Latn-BA" sz="24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61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5E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2D0EC7-04F0-41E1-885E-CC1411D46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" y="49315"/>
            <a:ext cx="3281140" cy="328114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C5F870-4C5E-4B62-887D-8FC1015DB2E4}"/>
              </a:ext>
            </a:extLst>
          </p:cNvPr>
          <p:cNvGrpSpPr/>
          <p:nvPr/>
        </p:nvGrpSpPr>
        <p:grpSpPr>
          <a:xfrm>
            <a:off x="0" y="3139876"/>
            <a:ext cx="4652634" cy="3891918"/>
            <a:chOff x="480497" y="-35759"/>
            <a:chExt cx="4652634" cy="38919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175C67-BDD3-4278-8C11-554BC10E9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497" y="944147"/>
              <a:ext cx="3281141" cy="2912012"/>
            </a:xfrm>
            <a:prstGeom prst="rect">
              <a:avLst/>
            </a:prstGeom>
          </p:spPr>
        </p:pic>
        <p:sp>
          <p:nvSpPr>
            <p:cNvPr id="10" name="Thought Bubble: Cloud 9">
              <a:extLst>
                <a:ext uri="{FF2B5EF4-FFF2-40B4-BE49-F238E27FC236}">
                  <a16:creationId xmlns:a16="http://schemas.microsoft.com/office/drawing/2014/main" id="{BC8D0BEE-E4B5-490F-9824-E14032540863}"/>
                </a:ext>
              </a:extLst>
            </p:cNvPr>
            <p:cNvSpPr/>
            <p:nvPr/>
          </p:nvSpPr>
          <p:spPr>
            <a:xfrm>
              <a:off x="2654259" y="-35759"/>
              <a:ext cx="2478872" cy="1564886"/>
            </a:xfrm>
            <a:prstGeom prst="cloudCallout">
              <a:avLst>
                <a:gd name="adj1" fmla="val -62858"/>
                <a:gd name="adj2" fmla="val 70222"/>
              </a:avLst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BA" sz="2400" dirty="0">
                  <a:solidFill>
                    <a:srgbClr val="0070C0"/>
                  </a:solidFill>
                </a:rPr>
                <a:t>БОЛЕСНИ СМО</a:t>
              </a:r>
              <a:endParaRPr lang="sr-Latn-BA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81DB841-6133-4E92-8CD3-9B71997E1AD7}"/>
              </a:ext>
            </a:extLst>
          </p:cNvPr>
          <p:cNvGrpSpPr/>
          <p:nvPr/>
        </p:nvGrpSpPr>
        <p:grpSpPr>
          <a:xfrm>
            <a:off x="8910861" y="956533"/>
            <a:ext cx="2549322" cy="5335170"/>
            <a:chOff x="3985381" y="995143"/>
            <a:chExt cx="2549322" cy="533517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CC3B72-7AF2-45EB-A7C5-E21C7B5F8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381" y="3418301"/>
              <a:ext cx="2216059" cy="2912012"/>
            </a:xfrm>
            <a:prstGeom prst="rect">
              <a:avLst/>
            </a:prstGeom>
          </p:spPr>
        </p:pic>
        <p:sp>
          <p:nvSpPr>
            <p:cNvPr id="11" name="Thought Bubble: Cloud 10">
              <a:extLst>
                <a:ext uri="{FF2B5EF4-FFF2-40B4-BE49-F238E27FC236}">
                  <a16:creationId xmlns:a16="http://schemas.microsoft.com/office/drawing/2014/main" id="{0D48D4C4-D016-41E5-B83C-1D5F49FFFE13}"/>
                </a:ext>
              </a:extLst>
            </p:cNvPr>
            <p:cNvSpPr/>
            <p:nvPr/>
          </p:nvSpPr>
          <p:spPr>
            <a:xfrm>
              <a:off x="3985381" y="995143"/>
              <a:ext cx="2549322" cy="1466705"/>
            </a:xfrm>
            <a:prstGeom prst="cloudCallout">
              <a:avLst>
                <a:gd name="adj1" fmla="val 1163"/>
                <a:gd name="adj2" fmla="val 101824"/>
              </a:avLst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BA" sz="2400" dirty="0">
                  <a:solidFill>
                    <a:srgbClr val="0070C0"/>
                  </a:solidFill>
                </a:rPr>
                <a:t>БОЛИ МЕ СТОМАК</a:t>
              </a:r>
              <a:endParaRPr lang="sr-Latn-BA" sz="24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567B6FD-4004-446F-BCF1-1A88B9749F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75" y="832627"/>
            <a:ext cx="4141906" cy="499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0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5E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21DD45-155A-42C3-A725-66466431DC84}"/>
              </a:ext>
            </a:extLst>
          </p:cNvPr>
          <p:cNvSpPr txBox="1"/>
          <p:nvPr/>
        </p:nvSpPr>
        <p:spPr>
          <a:xfrm>
            <a:off x="560247" y="428180"/>
            <a:ext cx="459042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МИШ ЈЕ ДОБИО ГРИП</a:t>
            </a:r>
          </a:p>
          <a:p>
            <a:pPr algn="ctr"/>
            <a:endParaRPr lang="sr-Cyrl-B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МИШ ЈЕ ДОБИО ГРИП</a:t>
            </a:r>
          </a:p>
          <a:p>
            <a:pPr algn="ctr"/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 ЈЕ СЕО У ЏИП </a:t>
            </a:r>
          </a:p>
          <a:p>
            <a:pPr algn="ctr"/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ПРЕВАЛИО ПУТ ДУГАЧАК</a:t>
            </a:r>
          </a:p>
          <a:p>
            <a:pPr algn="ctr"/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ГА ПРЕГЕЛДА ДОКТОР МАЧАК</a:t>
            </a:r>
          </a:p>
          <a:p>
            <a:pPr algn="ctr"/>
            <a:endParaRPr lang="sr-Cyrl-B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ДОКТОР ПАЦИЈЕНТА ШТИПНУ</a:t>
            </a:r>
          </a:p>
          <a:p>
            <a:pPr algn="ctr"/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ПАЦИЈЕНТ НЕШТО ЗУЦНУ</a:t>
            </a:r>
          </a:p>
          <a:p>
            <a:pPr algn="ctr"/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ДОКТОР МУ ЛЕЂА ПИПНУ</a:t>
            </a:r>
          </a:p>
          <a:p>
            <a:pPr algn="ctr"/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ЗАТИМ ГА У ЧЕЛО КУЦНУ</a:t>
            </a:r>
          </a:p>
          <a:p>
            <a:pPr algn="ctr"/>
            <a:endParaRPr lang="sr-Cyrl-B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 МОЈЕ ТАКЧКЕ ГЛЕДИШТА </a:t>
            </a:r>
          </a:p>
          <a:p>
            <a:pPr algn="ctr"/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НИЈЕ ТИ НИШТА</a:t>
            </a:r>
          </a:p>
          <a:p>
            <a:pPr algn="ctr"/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КАЗА </a:t>
            </a:r>
          </a:p>
          <a:p>
            <a:pPr algn="ctr"/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 ГА СМАЗА</a:t>
            </a:r>
            <a:r>
              <a:rPr lang="sr-Latn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r-Cyrl-B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6E8A42-CF14-4B0F-8DEC-6E4739B53451}"/>
              </a:ext>
            </a:extLst>
          </p:cNvPr>
          <p:cNvGrpSpPr/>
          <p:nvPr/>
        </p:nvGrpSpPr>
        <p:grpSpPr>
          <a:xfrm>
            <a:off x="7100128" y="320046"/>
            <a:ext cx="5091872" cy="6217908"/>
            <a:chOff x="7100128" y="320046"/>
            <a:chExt cx="5091872" cy="621790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2DB515-BED9-4014-8AB2-05BD2978F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0128" y="320046"/>
              <a:ext cx="5091872" cy="62179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7F3DC93-D6C8-4172-95B6-BADE7C319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8600">
              <a:off x="8288831" y="500652"/>
              <a:ext cx="1535376" cy="90114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3F2BE8-043A-40CD-B8BD-14253A174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62862" y="3515502"/>
              <a:ext cx="1814537" cy="179714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5802AF5-7E7C-41C7-A915-934F19884F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2954" y="4093523"/>
            <a:ext cx="2826092" cy="233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5E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BF219B-C089-4709-8B18-316696094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7" y="502670"/>
            <a:ext cx="3137741" cy="58526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59CD77-1A1B-437A-AE34-A1B762B61B63}"/>
              </a:ext>
            </a:extLst>
          </p:cNvPr>
          <p:cNvSpPr txBox="1"/>
          <p:nvPr/>
        </p:nvSpPr>
        <p:spPr>
          <a:xfrm>
            <a:off x="1786079" y="911144"/>
            <a:ext cx="1517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dirty="0">
                <a:solidFill>
                  <a:srgbClr val="C00000"/>
                </a:solidFill>
              </a:rPr>
              <a:t>КАКО БИ</a:t>
            </a:r>
            <a:endParaRPr lang="sr-Latn-BA" sz="28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ED6EB7-5D8F-46A1-90F1-22C7C025EFEA}"/>
              </a:ext>
            </a:extLst>
          </p:cNvPr>
          <p:cNvSpPr txBox="1"/>
          <p:nvPr/>
        </p:nvSpPr>
        <p:spPr>
          <a:xfrm>
            <a:off x="4068741" y="310980"/>
            <a:ext cx="357815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 БИ ТО СТАЈАЛО </a:t>
            </a:r>
          </a:p>
          <a:p>
            <a:pPr algn="ctr"/>
            <a:r>
              <a:rPr lang="sr-Cyrl-B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 БИ ЧОВЕК ЗРЕО</a:t>
            </a:r>
          </a:p>
          <a:p>
            <a:pPr algn="ctr"/>
            <a:r>
              <a:rPr lang="sr-Cyrl-B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НАЈЕДАРЕД СЕО</a:t>
            </a:r>
          </a:p>
          <a:p>
            <a:pPr algn="ctr"/>
            <a:r>
              <a:rPr lang="sr-Cyrl-B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ДРВЕНА ХАТА </a:t>
            </a:r>
          </a:p>
          <a:p>
            <a:pPr algn="ctr"/>
            <a:r>
              <a:rPr lang="sr-Cyrl-B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 ДА СЕ КЛИМАТА?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4830A5-5747-42F6-9175-1761344FABCD}"/>
              </a:ext>
            </a:extLst>
          </p:cNvPr>
          <p:cNvSpPr txBox="1"/>
          <p:nvPr/>
        </p:nvSpPr>
        <p:spPr>
          <a:xfrm>
            <a:off x="8087613" y="3662875"/>
            <a:ext cx="39303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 БИ ТО СТАЈАЛО</a:t>
            </a:r>
          </a:p>
          <a:p>
            <a:pPr algn="ctr"/>
            <a:r>
              <a:rPr lang="sr-Cyrl-B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 БИ СТАРИ ДЕКА</a:t>
            </a:r>
          </a:p>
          <a:p>
            <a:pPr algn="ctr"/>
            <a:r>
              <a:rPr lang="sr-Cyrl-B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НАПИО СЕ МЛЕКА,</a:t>
            </a:r>
          </a:p>
          <a:p>
            <a:pPr algn="ctr"/>
            <a:r>
              <a:rPr lang="sr-Cyrl-B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 ЗАВИЈЕН У ЈАСТУЧАК</a:t>
            </a:r>
          </a:p>
          <a:p>
            <a:pPr algn="ctr"/>
            <a:r>
              <a:rPr lang="sr-Cyrl-B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ПРЕСПАВАО РУЧАК?</a:t>
            </a:r>
            <a:endParaRPr lang="sr-Latn-B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9F3102-677A-4543-AAF4-CADF019FF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817" y="2409842"/>
            <a:ext cx="2607213" cy="43145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E2E050-9B1A-40F8-834E-552265D37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85" y="56022"/>
            <a:ext cx="3955759" cy="37636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C33D14-6F02-4EFB-9B6C-FCA61D2C6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10" y="4314320"/>
            <a:ext cx="1803708" cy="18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8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5E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43BB72-D4FC-484A-AD6C-66607A177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1" y="294923"/>
            <a:ext cx="3137741" cy="58526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B8FA45-F9FA-49C8-AF66-1D380F914907}"/>
              </a:ext>
            </a:extLst>
          </p:cNvPr>
          <p:cNvSpPr txBox="1"/>
          <p:nvPr/>
        </p:nvSpPr>
        <p:spPr>
          <a:xfrm>
            <a:off x="1487658" y="710417"/>
            <a:ext cx="1368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B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 БИ</a:t>
            </a:r>
            <a:endParaRPr lang="sr-Latn-BA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A7048-F8BF-452C-A300-143352DFA84B}"/>
              </a:ext>
            </a:extLst>
          </p:cNvPr>
          <p:cNvSpPr txBox="1"/>
          <p:nvPr/>
        </p:nvSpPr>
        <p:spPr>
          <a:xfrm>
            <a:off x="3491110" y="440562"/>
            <a:ext cx="349640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 БИ ТО СТАЈАЛО</a:t>
            </a:r>
          </a:p>
          <a:p>
            <a:pPr algn="ctr"/>
            <a:r>
              <a:rPr lang="sr-Cyrl-B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КАД, МЕСТО ЂАКА,</a:t>
            </a:r>
          </a:p>
          <a:p>
            <a:pPr algn="ctr"/>
            <a:r>
              <a:rPr lang="sr-Cyrl-B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СПРЕМИЛА СЕ БАКА</a:t>
            </a:r>
          </a:p>
          <a:p>
            <a:pPr algn="ctr"/>
            <a:r>
              <a:rPr lang="sr-Cyrl-B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У  ШКОЛУ ПОЂЕ,</a:t>
            </a:r>
          </a:p>
          <a:p>
            <a:pPr algn="ctr"/>
            <a:r>
              <a:rPr lang="sr-Cyrl-B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МЕЂУ ДЕЦУ ДОЂЕ?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6FE352-E54B-4C99-B675-823B25AFA209}"/>
              </a:ext>
            </a:extLst>
          </p:cNvPr>
          <p:cNvSpPr txBox="1"/>
          <p:nvPr/>
        </p:nvSpPr>
        <p:spPr>
          <a:xfrm>
            <a:off x="6299872" y="3943527"/>
            <a:ext cx="559505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 БИ, ТО СТАЈАЛО?</a:t>
            </a:r>
          </a:p>
          <a:p>
            <a:pPr algn="ctr"/>
            <a:r>
              <a:rPr lang="sr-Cyrl-B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ПОГОДИТ ЈЕ ВРЛО ЛАКО:</a:t>
            </a:r>
          </a:p>
          <a:p>
            <a:pPr algn="ctr"/>
            <a:r>
              <a:rPr lang="sr-Cyrl-B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СТАЈАЛО БИ ИСТО ТАКО</a:t>
            </a:r>
          </a:p>
          <a:p>
            <a:pPr algn="ctr"/>
            <a:r>
              <a:rPr lang="sr-Cyrl-B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 ШТО СТОЈИ КРЖЉАВИЋУ ЉУБИ</a:t>
            </a:r>
          </a:p>
          <a:p>
            <a:pPr algn="ctr"/>
            <a:r>
              <a:rPr lang="sr-Cyrl-B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ЦИГАРА У ЗУБИ!</a:t>
            </a:r>
            <a:endParaRPr lang="sr-Latn-B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34EB0A-F546-4D97-821F-026ECDD99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444" y="0"/>
            <a:ext cx="3137741" cy="39221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5EDDB7-1183-4BA5-B775-AAE0EE112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468" y="1714027"/>
            <a:ext cx="1452717" cy="1507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EC84A5-CDAA-40BA-A4E1-5D8BDEC28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80" y="3190970"/>
            <a:ext cx="3303361" cy="32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13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5E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E49FB6-D7E2-499A-81A8-8B00CAA8B3E0}"/>
              </a:ext>
            </a:extLst>
          </p:cNvPr>
          <p:cNvSpPr txBox="1"/>
          <p:nvPr/>
        </p:nvSpPr>
        <p:spPr>
          <a:xfrm>
            <a:off x="2020076" y="222303"/>
            <a:ext cx="81518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ПУЗАЊЕ НА РАЗЛИЧИТЕ НАЧИНЕ</a:t>
            </a:r>
            <a:endParaRPr lang="sr-Latn-B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A0978D-C8EB-4F92-B8B5-840D17ED8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931" y="4439478"/>
            <a:ext cx="2460549" cy="2460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6D6554-F4C7-4FCC-9C34-44C292649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857" y="901148"/>
            <a:ext cx="3168130" cy="31681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9A29CD-DB72-49D1-A014-17C4BA51C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95" y="1811503"/>
            <a:ext cx="4449848" cy="38582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5939AB-F35F-46BD-A0E4-FDE685EF5EE8}"/>
              </a:ext>
            </a:extLst>
          </p:cNvPr>
          <p:cNvSpPr txBox="1"/>
          <p:nvPr/>
        </p:nvSpPr>
        <p:spPr>
          <a:xfrm>
            <a:off x="4718870" y="1176844"/>
            <a:ext cx="53846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ПУЗАТИ МОЖЕМО НА РАЗЛИЧИТЕ</a:t>
            </a:r>
          </a:p>
          <a:p>
            <a:pPr algn="ctr"/>
            <a:r>
              <a:rPr lang="sr-Cyrl-B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НАЧИНЕ. НА ПРИМЈЕР, КАО БЕБЕ</a:t>
            </a:r>
          </a:p>
          <a:p>
            <a:pPr algn="ctr"/>
            <a:r>
              <a:rPr lang="sr-Cyrl-B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ПРОВЛАЧЕЋИ СЕ ИСПОД СТОЛИЦЕ </a:t>
            </a:r>
          </a:p>
          <a:p>
            <a:pPr algn="ctr"/>
            <a:r>
              <a:rPr lang="sr-Cyrl-B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СТОЛА. РУКЕ И КОЉЕНА СУ НАМ ТАД НА ПОДУ. МОЖЕМО ДА ПУЖЕМО СА КОЉЕНИМА ОДИГНУТИМ ОД ПОДА ИЛИ ДА ПУЖЕМО НА СТОМАКУ ИЛИ ЛЕЂИМА.</a:t>
            </a:r>
          </a:p>
          <a:p>
            <a:pPr algn="ctr"/>
            <a:r>
              <a:rPr lang="sr-Cyrl-B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БИТНО ЈЕ ДА СЕ ЗАБАВИТЕ!</a:t>
            </a:r>
            <a:endParaRPr lang="sr-Latn-B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12D9A-7368-47D2-A60C-79FC1F31A7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592" flipH="1">
            <a:off x="260684" y="3859110"/>
            <a:ext cx="2833199" cy="231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21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Široki ekran</PresentationFormat>
  <Paragraphs>54</Paragraphs>
  <Slides>7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Lanaco I</dc:creator>
  <cp:lastModifiedBy>Tijana Jerinić</cp:lastModifiedBy>
  <cp:revision>26</cp:revision>
  <dcterms:created xsi:type="dcterms:W3CDTF">2021-03-06T12:00:45Z</dcterms:created>
  <dcterms:modified xsi:type="dcterms:W3CDTF">2021-03-08T19:44:14Z</dcterms:modified>
</cp:coreProperties>
</file>