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1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3802" r:id="rId2"/>
    <p:sldMasterId id="2147483814" r:id="rId3"/>
    <p:sldMasterId id="2147483826" r:id="rId4"/>
    <p:sldMasterId id="2147483838" r:id="rId5"/>
    <p:sldMasterId id="2147483958" r:id="rId6"/>
    <p:sldMasterId id="2147483975" r:id="rId7"/>
    <p:sldMasterId id="2147483993" r:id="rId8"/>
    <p:sldMasterId id="2147484011" r:id="rId9"/>
    <p:sldMasterId id="2147484029" r:id="rId10"/>
    <p:sldMasterId id="2147484047" r:id="rId11"/>
    <p:sldMasterId id="2147484065" r:id="rId12"/>
  </p:sldMasterIdLst>
  <p:notesMasterIdLst>
    <p:notesMasterId r:id="rId33"/>
  </p:notesMasterIdLst>
  <p:sldIdLst>
    <p:sldId id="256" r:id="rId13"/>
    <p:sldId id="257" r:id="rId14"/>
    <p:sldId id="258" r:id="rId15"/>
    <p:sldId id="259" r:id="rId16"/>
    <p:sldId id="260" r:id="rId17"/>
    <p:sldId id="262" r:id="rId18"/>
    <p:sldId id="261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065D2-9918-43F2-9D76-097CA107C537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86FC-B665-4630-ACD0-E94703337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86FC-B665-4630-ACD0-E947033377C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7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500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10788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86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769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705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822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866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1171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621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178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6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367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051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71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800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860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67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714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159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79020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085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05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38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337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909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977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6133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584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657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753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354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270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5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514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098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460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15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67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83894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568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4059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023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53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32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74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1126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38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350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832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753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988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928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904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17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24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381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106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6504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542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8973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219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1507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9557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56419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909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0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9708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2746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229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990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93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185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383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303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022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6824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09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8407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19007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293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2348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3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30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5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65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733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27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7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30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80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77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29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56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43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6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8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8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951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68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8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5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40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34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15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50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8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94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66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17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683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55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7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55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09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23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416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9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04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09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22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968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930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54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782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680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815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188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1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08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95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93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620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342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556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745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75547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99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96687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1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777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61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07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714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478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656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571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730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85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605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0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787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59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82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016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04781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118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58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858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542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346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5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5525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055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213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578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013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571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958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431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08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068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E2D09-24FE-4C79-A9C6-E1AA3E8C6FD9}" type="datetimeFigureOut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2CE5-F333-4920-B928-59860E9EAAEE}" type="slidenum">
              <a:rPr lang="en-US" smtClean="0">
                <a:solidFill>
                  <a:srgbClr val="F0BE21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BE2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9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17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49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33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69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  <p:sldLayoutId id="21474840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43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4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82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0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EAA8F-9006-4F0A-893E-0EB447CA547B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60AF58F-33E9-4B05-B9BD-22E791D58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7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01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59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8FD7539-364D-489D-9933-D19D227B56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793DA21-8674-495E-8CA9-9F50479B49A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50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  <p:sldLayoutId id="2147484027" r:id="rId16"/>
    <p:sldLayoutId id="21474840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1268761"/>
            <a:ext cx="7772400" cy="1470025"/>
          </a:xfrm>
        </p:spPr>
        <p:txBody>
          <a:bodyPr>
            <a:normAutofit/>
          </a:bodyPr>
          <a:lstStyle/>
          <a:p>
            <a:r>
              <a:rPr lang="sr-Cyrl-BA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Једначине</a:t>
            </a:r>
            <a:r>
              <a:rPr lang="sr-Cyrl-BA" sz="6600" dirty="0"/>
              <a:t>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576" y="3140968"/>
            <a:ext cx="7992888" cy="1752600"/>
          </a:xfrm>
        </p:spPr>
        <p:txBody>
          <a:bodyPr>
            <a:normAutofit/>
          </a:bodyPr>
          <a:lstStyle/>
          <a:p>
            <a:pPr algn="ctr"/>
            <a:r>
              <a:rPr lang="sr-Cyrl-B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sr-Cyrl-B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B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еђивање непознатог умањиоца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54868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sr-Cyrl-B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Пажљиво погледај слику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156940621_735239133806142_708642369162006381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597" y="1916832"/>
            <a:ext cx="8286807" cy="4407769"/>
          </a:xfrm>
        </p:spPr>
      </p:pic>
    </p:spTree>
    <p:extLst>
      <p:ext uri="{BB962C8B-B14F-4D97-AF65-F5344CB8AC3E}">
        <p14:creationId xmlns:p14="http://schemas.microsoft.com/office/powerpoint/2010/main" val="30149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се налази на овој слици?</a:t>
            </a:r>
          </a:p>
          <a:p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Дај имена ликовима са слике.</a:t>
            </a:r>
          </a:p>
          <a:p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њих двоје раде?</a:t>
            </a:r>
          </a:p>
          <a:p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ли је то озбиљан рад или нека игра?</a:t>
            </a:r>
          </a:p>
          <a:p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Због чега они то раде?</a:t>
            </a:r>
          </a:p>
          <a:p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које вријеме се дешава ова радња?</a:t>
            </a:r>
          </a:p>
          <a:p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Гдје се налази риба коју је дјечак уловио?</a:t>
            </a:r>
          </a:p>
          <a:p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мачка понаша?</a:t>
            </a:r>
          </a:p>
          <a:p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шта она то ради?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andra\AppData\Local\Microsoft\Windows\Temporary Internet Files\Content.IE5\297BJL4B\sun_flower_flower_yellow_plant_blossom_bloom_bloom_beautiful-93226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1857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6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мислите</a:t>
            </a:r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</a:t>
            </a:r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ће дјечак да уради са рибом кад стигне кући?</a:t>
            </a:r>
          </a:p>
          <a:p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ли ће је подијелити са мачком?</a:t>
            </a:r>
          </a:p>
          <a:p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Примјећује ли дјечак шта мачка ради?</a:t>
            </a:r>
          </a:p>
          <a:p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чему он размишља сад кад је овако срећан јер је уловио рибу?</a:t>
            </a:r>
          </a:p>
          <a:p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Испричајмо заједно причу на основу ове слике.</a:t>
            </a:r>
          </a:p>
          <a:p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би могао да гласи наслов приче коју смо сад испричали?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andra\AppData\Local\Microsoft\Windows\Temporary Internet Files\Content.IE5\JD0FKI46\dahlia_blossom_bloom_late_summer_dahlia_garden_flower_fiery_autumn_flower-20643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1928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33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самостални рад:</a:t>
            </a:r>
          </a:p>
          <a:p>
            <a:pPr marL="0" indent="0">
              <a:buNone/>
            </a:pPr>
            <a:r>
              <a:rPr lang="sr-Cyrl-B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основу свега о чему смо данас разговарали у свеске напишите пар реченица,</a:t>
            </a:r>
          </a:p>
          <a:p>
            <a:pPr marL="0" indent="0">
              <a:buNone/>
            </a:pPr>
            <a:r>
              <a:rPr lang="sr-Cyrl-B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илуструјте свој састав.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C:\Users\Sandra\AppData\Local\Microsoft\Windows\Temporary Internet Files\Content.IE5\297BJL4B\sun_flower_flower_yellow_plant_blossom_bloom_bloom_beautiful-93226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1857364"/>
          </a:xfrm>
          <a:prstGeom prst="rect">
            <a:avLst/>
          </a:prstGeom>
          <a:noFill/>
        </p:spPr>
      </p:pic>
      <p:pic>
        <p:nvPicPr>
          <p:cNvPr id="1026" name="Picture 2" descr="Sleeping Cat Clip Art Images | Clipart Panda - Free Clipart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3645024"/>
            <a:ext cx="2200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2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5" y="260649"/>
            <a:ext cx="3778877" cy="34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5306" y="980729"/>
            <a:ext cx="8071048" cy="1668761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Временски и просторни низови</a:t>
            </a:r>
            <a:br>
              <a:rPr lang="sr-Cyrl-B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асоцијације у </a:t>
            </a:r>
            <a:r>
              <a:rPr lang="sr-Cyrl-B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низу</a:t>
            </a:r>
            <a:br>
              <a:rPr lang="sr-Cyrl-B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стрип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andra\AppData\Local\Microsoft\Windows\Temporary Internet Files\Content.IE5\297BJL4B\superman_PNG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554" y="2780928"/>
            <a:ext cx="3480823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1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052736"/>
            <a:ext cx="8176422" cy="2304256"/>
          </a:xfrm>
        </p:spPr>
        <p:txBody>
          <a:bodyPr>
            <a:noAutofit/>
          </a:bodyPr>
          <a:lstStyle/>
          <a:p>
            <a:r>
              <a:rPr lang="sr-Cyrl-BA" sz="28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Стрип је умјетност која обликује причу тако да повезује низове цртежа и текст.</a:t>
            </a:r>
            <a:br>
              <a:rPr lang="sr-Cyrl-BA" sz="28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8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Стрип је прича у </a:t>
            </a:r>
            <a:r>
              <a:rPr lang="sr-Cyrl-BA" sz="28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сликама.</a:t>
            </a:r>
            <a:r>
              <a:rPr lang="sr-Cyrl-BA" sz="28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28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8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Дио </a:t>
            </a:r>
            <a:r>
              <a:rPr lang="sr-Cyrl-BA" sz="28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приче може да буде представљен једном сликом</a:t>
            </a:r>
            <a:r>
              <a:rPr lang="sr-Cyrl-BA" sz="28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BA" sz="28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сљедећи </a:t>
            </a:r>
            <a:r>
              <a:rPr lang="sr-Cyrl-BA" sz="28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дио приче другом </a:t>
            </a:r>
            <a:r>
              <a:rPr lang="sr-Cyrl-BA" sz="28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сликом, </a:t>
            </a:r>
            <a:r>
              <a:rPr lang="sr-Cyrl-BA" sz="28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тако редом.</a:t>
            </a:r>
            <a:br>
              <a:rPr lang="sr-Cyrl-BA" sz="28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8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Поредане у низ те слике чине стрип.</a:t>
            </a:r>
            <a:endParaRPr lang="en-US" sz="2800" cap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57697353_724306891582368_2469779086394774073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9921" y="3861048"/>
            <a:ext cx="3435779" cy="2615010"/>
          </a:xfrm>
        </p:spPr>
      </p:pic>
    </p:spTree>
    <p:extLst>
      <p:ext uri="{BB962C8B-B14F-4D97-AF65-F5344CB8AC3E}">
        <p14:creationId xmlns:p14="http://schemas.microsoft.com/office/powerpoint/2010/main" val="78223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868610"/>
          </a:xfrm>
        </p:spPr>
        <p:txBody>
          <a:bodyPr>
            <a:noAutofit/>
          </a:bodyPr>
          <a:lstStyle/>
          <a:p>
            <a:r>
              <a:rPr lang="sr-Cyrl-BA" sz="28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ликови причају текст стави у облачић.</a:t>
            </a:r>
            <a:br>
              <a:rPr lang="sr-Cyrl-BA" sz="28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Облачићи могу бити различитих облика у зависности да ли лик размишља, шапуће, говори или узвикује.</a:t>
            </a:r>
            <a:endParaRPr lang="en-US" sz="2800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Školski portal ‐ Reč nastavnika ‐ Obrada likova u književnom del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99" y="2852936"/>
            <a:ext cx="4331002" cy="287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5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2" y="692697"/>
            <a:ext cx="3534543" cy="4708525"/>
          </a:xfrm>
        </p:spPr>
        <p:txBody>
          <a:bodyPr>
            <a:normAutofit/>
          </a:bodyPr>
          <a:lstStyle/>
          <a:p>
            <a:r>
              <a:rPr lang="sr-Cyrl-BA" sz="28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Стрипови могу бити нацртани у црној и бијелој боји или у колору.</a:t>
            </a:r>
            <a:br>
              <a:rPr lang="sr-Cyrl-BA" sz="28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 бити са текстом или без текста.</a:t>
            </a:r>
            <a:endParaRPr lang="en-US" sz="2800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158218763_251853219758971_871660232603410666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064" y="1239590"/>
            <a:ext cx="2425422" cy="3614738"/>
          </a:xfrm>
        </p:spPr>
      </p:pic>
    </p:spTree>
    <p:extLst>
      <p:ext uri="{BB962C8B-B14F-4D97-AF65-F5344CB8AC3E}">
        <p14:creationId xmlns:p14="http://schemas.microsoft.com/office/powerpoint/2010/main" val="28780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Поновимо: </a:t>
            </a:r>
            <a:r>
              <a:rPr lang="sr-Cyrl-BA" dirty="0" smtClean="0"/>
              <a:t/>
            </a:r>
            <a:br>
              <a:rPr lang="sr-Cyrl-BA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484785"/>
            <a:ext cx="8147248" cy="45365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BA" sz="4000" dirty="0">
                <a:latin typeface="Calibri" pitchFamily="34" charset="0"/>
              </a:rPr>
              <a:t>       </a:t>
            </a:r>
            <a:r>
              <a:rPr lang="sr-Cyrl-BA" sz="4000" dirty="0">
                <a:latin typeface="Calibri" pitchFamily="34" charset="0"/>
              </a:rPr>
              <a:t>    </a:t>
            </a:r>
            <a:r>
              <a:rPr lang="sr-Latn-BA" sz="4000" dirty="0">
                <a:latin typeface="Calibri" pitchFamily="34" charset="0"/>
              </a:rPr>
              <a:t>   </a:t>
            </a:r>
            <a:r>
              <a:rPr lang="sr-Cyrl-BA" sz="4000" dirty="0">
                <a:latin typeface="Calibri" pitchFamily="34" charset="0"/>
              </a:rPr>
              <a:t>        </a:t>
            </a:r>
            <a:r>
              <a:rPr lang="sr-Cyrl-BA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-  </a:t>
            </a:r>
            <a:r>
              <a:rPr lang="sr-Cyrl-B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BA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r>
              <a:rPr lang="sr-Latn-BA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 </a:t>
            </a:r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buNone/>
            </a:pP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>
              <a:buNone/>
            </a:pP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sr-Cyrl-B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умањеник   </a:t>
            </a:r>
            <a:r>
              <a:rPr lang="sr-Cyrl-B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умањилац</a:t>
            </a:r>
            <a:r>
              <a:rPr lang="sr-Cyrl-B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разлика</a:t>
            </a:r>
          </a:p>
          <a:p>
            <a:pPr>
              <a:buNone/>
            </a:pPr>
            <a:endParaRPr lang="sr-Cyrl-BA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sr-Cyrl-B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-  </a:t>
            </a:r>
            <a:r>
              <a:rPr lang="sr-Cyrl-B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sr-Cyrl-B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  10</a:t>
            </a:r>
          </a:p>
          <a:p>
            <a:pPr>
              <a:buNone/>
            </a:pPr>
            <a:r>
              <a:rPr lang="sr-Cyrl-B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sr-Latn-B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Latn-B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sr-Latn-B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15 - 10</a:t>
            </a:r>
            <a:endParaRPr lang="sr-Cyrl-BA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sr-Cyrl-B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Х= 5      </a:t>
            </a:r>
            <a:endParaRPr lang="sr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B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r-Cyrl-B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B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 15 – </a:t>
            </a:r>
            <a:r>
              <a:rPr lang="sr-Cyrl-B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B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ОШ „Свети Сава” Пир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1" y="2950590"/>
            <a:ext cx="2176667" cy="30689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465" y="476672"/>
            <a:ext cx="8229600" cy="1493358"/>
          </a:xfrm>
        </p:spPr>
        <p:txBody>
          <a:bodyPr>
            <a:noAutofit/>
          </a:bodyPr>
          <a:lstStyle/>
          <a:p>
            <a:r>
              <a:rPr lang="sr-Cyrl-BA" sz="28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Задатак за самостални рад:</a:t>
            </a:r>
            <a:br>
              <a:rPr lang="sr-Cyrl-BA" sz="28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8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Илуструјте басну „Лав и миш“.</a:t>
            </a:r>
            <a:endParaRPr lang="en-US" sz="2800" cap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844824"/>
            <a:ext cx="8435280" cy="115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Материјал потребан за рад је: лист блока, дрвена оловка, гумица и дрвене бојице.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Sandra\AppData\Local\Microsoft\Windows\Temporary Internet Files\Content.IE5\AVJD523C\colour-pencils-color-paint-draw-509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2996992"/>
            <a:ext cx="6840760" cy="259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2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sr-Cyrl-B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Одређивање непознатог умањиоца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989646"/>
              </p:ext>
            </p:extLst>
          </p:nvPr>
        </p:nvGraphicFramePr>
        <p:xfrm>
          <a:off x="2125216" y="1913210"/>
          <a:ext cx="8147248" cy="1224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7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r>
                        <a:rPr lang="sr-Cyrl-BA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Непознати</a:t>
                      </a:r>
                      <a:r>
                        <a:rPr lang="sr-Cyrl-BA" sz="3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умањилац  добијамо тако да од </a:t>
                      </a:r>
                      <a:r>
                        <a:rPr lang="sr-Cyrl-BA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умањеника одузмемо разлику.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59790"/>
              </p:ext>
            </p:extLst>
          </p:nvPr>
        </p:nvGraphicFramePr>
        <p:xfrm>
          <a:off x="3048000" y="3154680"/>
          <a:ext cx="6096000" cy="2926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endParaRPr lang="sr-Latn-BA" sz="3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sr-Latn-BA" sz="3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sr-Cyrl-CS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sr-Cyrl-CS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sr-Latn-BA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sr-Cyrl-CS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5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sr-Latn-BA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sr-Cyrl-CS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CS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8 – 5</a:t>
                      </a:r>
                      <a:endParaRPr lang="en-US" sz="3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sr-Latn-BA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sr-Cyrl-CS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CS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r-Latn-BA" sz="3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sr-Cyrl-BA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Пр.</a:t>
                      </a:r>
                      <a:r>
                        <a:rPr lang="sr-Cyrl-BA" sz="3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 – 3 = 5</a:t>
                      </a:r>
                      <a:endParaRPr lang="en-US" sz="3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 descr="Matematika brzinom misli – Leon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816" y="4005064"/>
            <a:ext cx="3743185" cy="28529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78738" y="285327"/>
            <a:ext cx="26642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BA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sr-Cyrl-BA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</a:t>
            </a:r>
            <a:r>
              <a:rPr lang="sr-Cyrl-BA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r>
              <a:rPr lang="sr-Latn-BA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Израчунај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35560" y="1556792"/>
            <a:ext cx="16916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14 – Х = 7             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35560" y="2204864"/>
            <a:ext cx="16196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 = 14 – 7          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135560" y="2662065"/>
            <a:ext cx="2016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 = 7</a:t>
            </a:r>
            <a:endParaRPr lang="sr-Cyrl-BA" sz="2400" dirty="0">
              <a:solidFill>
                <a:srgbClr val="0070C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 14 – 7 = 7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7848" y="1556793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– Х =  9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7848" y="2132857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= 13 – 9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727848" y="2594031"/>
            <a:ext cx="2016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 = 4</a:t>
            </a:r>
            <a:endParaRPr lang="sr-Cyrl-BA" sz="2400" dirty="0">
              <a:solidFill>
                <a:srgbClr val="0070C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 13 – 4 = 9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2104" y="1556793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/>
              <a:t>   </a:t>
            </a: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– Х = 8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7104112" y="2132856"/>
            <a:ext cx="19442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 = 17 – 8         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104112" y="2522023"/>
            <a:ext cx="2232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 = </a:t>
            </a:r>
            <a:r>
              <a:rPr lang="sr-Latn-B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 17 – 9 = 8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Razmena đaka - korak ka boljem obrazovanj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48" y="3425027"/>
            <a:ext cx="514806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uild="p"/>
      <p:bldP spid="16386" grpId="0" build="p"/>
      <p:bldP spid="16387" grpId="0" build="p"/>
      <p:bldP spid="16388" grpId="0" build="p"/>
      <p:bldP spid="6" grpId="0" build="p"/>
      <p:bldP spid="7" grpId="0" build="p"/>
      <p:bldP spid="16389" grpId="0" build="p"/>
      <p:bldP spid="9" grpId="0" build="p"/>
      <p:bldP spid="16390" grpId="0" build="p"/>
      <p:bldP spid="163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75520" y="538228"/>
            <a:ext cx="8604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B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2. Ако од броја 19 одузмеш непознати број,     		      добићеш 10. Одреди непознати број.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423592" y="1916832"/>
            <a:ext cx="56166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BA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19 – Х = 10</a:t>
            </a: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593923" y="2373851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                    Х = 19 – 10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919536" y="2810055"/>
            <a:ext cx="4392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BA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 = 9</a:t>
            </a:r>
            <a:endParaRPr lang="sr-Cyrl-BA" sz="2400" dirty="0">
              <a:solidFill>
                <a:srgbClr val="0070C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               Пр. 19 – 9 = 10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775520" y="3778589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BA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3.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Умањеник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је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12,</a:t>
            </a:r>
            <a:r>
              <a:rPr lang="sr-Cyrl-BA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разлика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8.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Колики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је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		    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умањилац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1864" y="4941169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Х = 8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3872" y="544522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= 12 – 8 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943872" y="5762383"/>
            <a:ext cx="52565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 = 4</a:t>
            </a: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     Умањилац је 4.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 12 – 4 = 8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Knjižnice grada Zagreba - MOJE DIJETE BIT ĆE DOBAR UČE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1693" y="1492334"/>
            <a:ext cx="2857428" cy="20608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build="p"/>
      <p:bldP spid="17410" grpId="0" build="p"/>
      <p:bldP spid="17411" grpId="0" build="p"/>
      <p:bldP spid="17412" grpId="0" build="p"/>
      <p:bldP spid="17413" grpId="0" build="p"/>
      <p:bldP spid="8" grpId="0" build="p"/>
      <p:bldP spid="9" grpId="0" build="p"/>
      <p:bldP spid="174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560" y="548681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B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Који број треба одузети од броја 10 </a:t>
            </a:r>
            <a:r>
              <a:rPr lang="sr-Cyrl-B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sr-Latn-B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би се добио број 6?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79576" y="1914600"/>
            <a:ext cx="262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10 – Х = 6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1624" y="2420889"/>
            <a:ext cx="1580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= 10 – 6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11624" y="2738047"/>
            <a:ext cx="2016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 = 4</a:t>
            </a:r>
            <a:endParaRPr lang="sr-Cyrl-BA" sz="2400" dirty="0">
              <a:solidFill>
                <a:srgbClr val="0070C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B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 10 – 4 = 6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3552" y="393082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 Од броја 10 треба одузети број 4</a:t>
            </a:r>
            <a:r>
              <a:rPr lang="sr-Latn-B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B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би се     добио број 6.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▷ Studenti: Immagini, Gif Animate &amp; Clipart – 100% GRATIS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112" y="4725144"/>
            <a:ext cx="3312368" cy="20033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25" grpId="0" build="p"/>
      <p:bldP spid="4" grpId="0" build="p"/>
      <p:bldP spid="1026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1544" y="908721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Задатак за самосталан рад: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35560" y="2375347"/>
            <a:ext cx="799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Урадити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1.</a:t>
            </a:r>
            <a:r>
              <a:rPr lang="sr-Latn-BA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 3.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задатак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из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уџбеника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</a:t>
            </a:r>
            <a:r>
              <a:rPr lang="sr-Latn-BA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106.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страни</a:t>
            </a:r>
            <a:r>
              <a:rPr lang="sr-Latn-BA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očinje upis prvaka elektronskim putem - Glas Zaječ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304212"/>
            <a:ext cx="4572000" cy="25537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8978" y="980728"/>
            <a:ext cx="7851648" cy="1715616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ОРТОЕПИЈА</a:t>
            </a:r>
            <a:br>
              <a:rPr lang="sr-Cyrl-B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Причање на основу слике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andra\AppData\Local\Microsoft\Windows\Temporary Internet Files\Content.IE5\GJ4GR0I0\cat_PNG5044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802" y="3200401"/>
            <a:ext cx="350043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2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11.xml><?xml version="1.0" encoding="utf-8"?>
<a:theme xmlns:a="http://schemas.openxmlformats.org/drawingml/2006/main" name="4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12.xml><?xml version="1.0" encoding="utf-8"?>
<a:theme xmlns:a="http://schemas.openxmlformats.org/drawingml/2006/main" name="5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7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8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9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468</Words>
  <Application>Microsoft Office PowerPoint</Application>
  <PresentationFormat>Widescreen</PresentationFormat>
  <Paragraphs>78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</vt:lpstr>
      <vt:lpstr>Calibri</vt:lpstr>
      <vt:lpstr>Century Gothic</vt:lpstr>
      <vt:lpstr>Constantia</vt:lpstr>
      <vt:lpstr>Times New Roman</vt:lpstr>
      <vt:lpstr>Wingdings 2</vt:lpstr>
      <vt:lpstr>Wingdings 3</vt:lpstr>
      <vt:lpstr>Flow</vt:lpstr>
      <vt:lpstr>1_Flow</vt:lpstr>
      <vt:lpstr>2_Flow</vt:lpstr>
      <vt:lpstr>3_Flow</vt:lpstr>
      <vt:lpstr>4_Flow</vt:lpstr>
      <vt:lpstr>Wisp</vt:lpstr>
      <vt:lpstr>Slice</vt:lpstr>
      <vt:lpstr>1_Slice</vt:lpstr>
      <vt:lpstr>2_Slice</vt:lpstr>
      <vt:lpstr>3_Slice</vt:lpstr>
      <vt:lpstr>4_Slice</vt:lpstr>
      <vt:lpstr>5_Slice</vt:lpstr>
      <vt:lpstr>Једначине </vt:lpstr>
      <vt:lpstr>Поновимо:  </vt:lpstr>
      <vt:lpstr>Одређивање непознатог умањиоца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ОРТОЕПИЈА Причање на основу слике</vt:lpstr>
      <vt:lpstr>Пажљиво погледај слику</vt:lpstr>
      <vt:lpstr>PowerPoint Presentation</vt:lpstr>
      <vt:lpstr>PowerPoint Presentation</vt:lpstr>
      <vt:lpstr>PowerPoint Presentation</vt:lpstr>
      <vt:lpstr>PowerPoint Presentation</vt:lpstr>
      <vt:lpstr>ЛИКОВНА КУЛТУРА</vt:lpstr>
      <vt:lpstr>Временски и просторни низови асоцијације у низу  стрип</vt:lpstr>
      <vt:lpstr>Стрип је умјетност која обликује причу тако да повезује низове цртежа и текст. Стрип је прича у сликама. Дио приче може да буде представљен једном сликом, сљедећи дио приче другом сликом, и тако редом. Поредане у низ те слике чине стрип.</vt:lpstr>
      <vt:lpstr>Ако ликови причају текст стави у облачић. Облачићи могу бити различитих облика у зависности да ли лик размишља, шапуће, говори или узвикује.</vt:lpstr>
      <vt:lpstr>Стрипови могу бити нацртани у црној и бијелој боји или у колору. Могу бити са текстом или без текста.</vt:lpstr>
      <vt:lpstr>Задатак за самостални рад: Илуструјте басну „Лав и миш“.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Једначине </dc:title>
  <dc:creator>PC</dc:creator>
  <cp:lastModifiedBy>EC</cp:lastModifiedBy>
  <cp:revision>45</cp:revision>
  <dcterms:created xsi:type="dcterms:W3CDTF">2021-03-04T10:04:17Z</dcterms:created>
  <dcterms:modified xsi:type="dcterms:W3CDTF">2021-03-09T07:25:52Z</dcterms:modified>
</cp:coreProperties>
</file>