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0" r:id="rId3"/>
    <p:sldMasterId id="2147483692" r:id="rId4"/>
    <p:sldMasterId id="2147483704" r:id="rId5"/>
    <p:sldMasterId id="2147483716" r:id="rId6"/>
    <p:sldMasterId id="2147483728" r:id="rId7"/>
    <p:sldMasterId id="2147483740" r:id="rId8"/>
    <p:sldMasterId id="2147483752" r:id="rId9"/>
    <p:sldMasterId id="2147483764" r:id="rId10"/>
    <p:sldMasterId id="2147483776" r:id="rId11"/>
    <p:sldMasterId id="2147483788" r:id="rId12"/>
  </p:sldMasterIdLst>
  <p:notesMasterIdLst>
    <p:notesMasterId r:id="rId34"/>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27B53-1EF6-44B7-91E1-E3DA5C218D02}"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BDD3D-39AC-4EDB-B844-B0B17DEBC90D}" type="slidenum">
              <a:rPr lang="en-US" smtClean="0"/>
              <a:t>‹#›</a:t>
            </a:fld>
            <a:endParaRPr lang="en-US"/>
          </a:p>
        </p:txBody>
      </p:sp>
    </p:spTree>
    <p:extLst>
      <p:ext uri="{BB962C8B-B14F-4D97-AF65-F5344CB8AC3E}">
        <p14:creationId xmlns:p14="http://schemas.microsoft.com/office/powerpoint/2010/main" val="41299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A6084-76D1-4075-B2E5-5BF98E6591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81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83608017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83428242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82891839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66675045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70051023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227114724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90275927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89233513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19319770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5033480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68849288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7209470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69669332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76202278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71118398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87756842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369660388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99168791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643875666"/>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2973394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41363754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24997256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91866756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93981988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46959659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9494071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99107513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0" i="0" u="none" strike="noStrike" kern="1200" cap="none" spc="0" normalizeH="0" baseline="0" noProof="0" smtClean="0">
                <a:ln>
                  <a:noFill/>
                </a:ln>
                <a:solidFill>
                  <a:prstClr val="white">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163995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77852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3042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103779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40227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174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90039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247456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026385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477904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974685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1CADE4">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1CADE4">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641648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69151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539966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28603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431115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5786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6910755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4548636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7631782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96874985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696075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8684836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617954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1081866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5226442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415587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667918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92721708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862883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3139681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5521287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31856120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2114710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2025305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9781709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5282887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4991110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03197904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2012093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50343672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8337004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1667935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70586408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95463029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20591232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11453132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8481579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10929196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8327605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225256784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380089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59525303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44091690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1432984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1533030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6003541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91336429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393694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9530802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86165636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5435741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51688277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84334318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47912705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36485799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95769396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10895441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00767757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5110317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43522161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70310635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307895809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82206412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16676313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79871543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17707754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18043208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63932133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3923970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87927510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52918564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23896053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35026778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11730691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20071640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8283285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12627250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6531845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89151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8425334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12229856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90459205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44727123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39539163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82349202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22559577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2439260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28064547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1419050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image" Target="../media/image2.jpeg"/><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83530606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07617365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59FFD4-C145-4724-9395-A54121EDE4A2}" type="datetimeFigureOut">
              <a:rPr kumimoji="0" lang="en-US" sz="1000" b="1" i="0" u="none" strike="noStrike" kern="1200" cap="none" spc="0" normalizeH="0" baseline="0" noProof="0" smtClean="0">
                <a:ln>
                  <a:noFill/>
                </a:ln>
                <a:solidFill>
                  <a:srgbClr val="1CADE4"/>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3/12/2021</a:t>
            </a:fld>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CADE4"/>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3D308DE-B9B5-4000-B439-ADFB2295ACEB}"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8299653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4601617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2950594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88094670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8950983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89064265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12468961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485931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3CD6EC11-B688-4949-8DA2-5A1C0D733AE1}"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1658B0E-FBC5-483C-889C-16B698111923}"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88053112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1184367"/>
            <a:ext cx="7766936" cy="3963366"/>
          </a:xfrm>
        </p:spPr>
        <p:txBody>
          <a:bodyPr>
            <a:normAutofit/>
          </a:bodyPr>
          <a:lstStyle/>
          <a:p>
            <a:pPr algn="ctr"/>
            <a:r>
              <a:rPr lang="sr-Cyrl-BA" sz="5400" dirty="0" smtClean="0">
                <a:solidFill>
                  <a:srgbClr val="00B050"/>
                </a:solidFill>
                <a:latin typeface="Times New Roman" panose="02020603050405020304" pitchFamily="18" charset="0"/>
                <a:cs typeface="Times New Roman" panose="02020603050405020304" pitchFamily="18" charset="0"/>
              </a:rPr>
              <a:t>ГРИМОВЕ   БАЈКЕ</a:t>
            </a:r>
          </a:p>
          <a:p>
            <a:pPr algn="ctr"/>
            <a:r>
              <a:rPr lang="sr-Cyrl-BA" sz="5400" dirty="0" smtClean="0">
                <a:solidFill>
                  <a:srgbClr val="00B050"/>
                </a:solidFill>
                <a:latin typeface="Times New Roman" panose="02020603050405020304" pitchFamily="18" charset="0"/>
                <a:cs typeface="Times New Roman" panose="02020603050405020304" pitchFamily="18" charset="0"/>
              </a:rPr>
              <a:t>Браћа Грим </a:t>
            </a:r>
          </a:p>
          <a:p>
            <a:pPr algn="ctr"/>
            <a:endParaRPr lang="sr-Cyrl-BA" sz="5400" dirty="0">
              <a:solidFill>
                <a:srgbClr val="00B050"/>
              </a:solidFill>
              <a:latin typeface="Times New Roman" panose="02020603050405020304" pitchFamily="18" charset="0"/>
              <a:cs typeface="Times New Roman" panose="02020603050405020304" pitchFamily="18" charset="0"/>
            </a:endParaRPr>
          </a:p>
          <a:p>
            <a:pPr algn="ctr"/>
            <a:r>
              <a:rPr lang="sr-Cyrl-BA" sz="5400" dirty="0" smtClean="0">
                <a:solidFill>
                  <a:srgbClr val="00B050"/>
                </a:solidFill>
                <a:latin typeface="Times New Roman" panose="02020603050405020304" pitchFamily="18" charset="0"/>
                <a:cs typeface="Times New Roman" panose="02020603050405020304" pitchFamily="18" charset="0"/>
              </a:rPr>
              <a:t>Трноружица</a:t>
            </a:r>
            <a:endParaRPr lang="en-US" sz="5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7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2924945"/>
            <a:ext cx="7772400" cy="893657"/>
          </a:xfrm>
        </p:spPr>
        <p:txBody>
          <a:bodyPr/>
          <a:lstStyle/>
          <a:p>
            <a:r>
              <a:rPr lang="sr-Cyrl-BA" dirty="0" smtClean="0">
                <a:solidFill>
                  <a:srgbClr val="0070C0"/>
                </a:solidFill>
                <a:latin typeface="Times New Roman" panose="02020603050405020304" pitchFamily="18" charset="0"/>
                <a:cs typeface="Times New Roman" panose="02020603050405020304" pitchFamily="18" charset="0"/>
              </a:rPr>
              <a:t>ЈЕДНАЧИНЕ - ВЈЕЖБА</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D:\Users\EC\Pictures\Soal-Olimpiade-Matematika.jpg"/>
          <p:cNvPicPr>
            <a:picLocks noChangeAspect="1" noChangeArrowheads="1"/>
          </p:cNvPicPr>
          <p:nvPr/>
        </p:nvPicPr>
        <p:blipFill>
          <a:blip r:embed="rId2" cstate="print"/>
          <a:srcRect/>
          <a:stretch>
            <a:fillRect/>
          </a:stretch>
        </p:blipFill>
        <p:spPr bwMode="auto">
          <a:xfrm>
            <a:off x="7896201" y="188640"/>
            <a:ext cx="1975445" cy="2420888"/>
          </a:xfrm>
          <a:prstGeom prst="rect">
            <a:avLst/>
          </a:prstGeom>
          <a:noFill/>
        </p:spPr>
      </p:pic>
    </p:spTree>
    <p:extLst>
      <p:ext uri="{BB962C8B-B14F-4D97-AF65-F5344CB8AC3E}">
        <p14:creationId xmlns:p14="http://schemas.microsoft.com/office/powerpoint/2010/main" val="35724375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544" y="3717033"/>
            <a:ext cx="8229600" cy="2938331"/>
          </a:xfrm>
        </p:spPr>
        <p:txBody>
          <a:bodyPr>
            <a:normAutofit/>
          </a:bodyPr>
          <a:lstStyle/>
          <a:p>
            <a:pPr marL="109728" indent="0" algn="just">
              <a:buNone/>
            </a:pPr>
            <a:r>
              <a:rPr lang="sr-Cyrl-BA" sz="2800" dirty="0" smtClean="0">
                <a:solidFill>
                  <a:srgbClr val="0070C0"/>
                </a:solidFill>
                <a:latin typeface="Times New Roman" panose="02020603050405020304" pitchFamily="18" charset="0"/>
                <a:cs typeface="Times New Roman" panose="02020603050405020304" pitchFamily="18" charset="0"/>
              </a:rPr>
              <a:t>Ако</a:t>
            </a:r>
            <a:r>
              <a:rPr lang="en-GB" sz="2800">
                <a:solidFill>
                  <a:srgbClr val="0070C0"/>
                </a:solidFill>
                <a:latin typeface="Times New Roman" panose="02020603050405020304" pitchFamily="18" charset="0"/>
                <a:cs typeface="Times New Roman" panose="02020603050405020304" pitchFamily="18" charset="0"/>
              </a:rPr>
              <a:t> </a:t>
            </a:r>
            <a:r>
              <a:rPr lang="sr-Cyrl-BA" sz="2800" smtClean="0">
                <a:solidFill>
                  <a:srgbClr val="0070C0"/>
                </a:solidFill>
                <a:latin typeface="Times New Roman" panose="02020603050405020304" pitchFamily="18" charset="0"/>
                <a:cs typeface="Times New Roman" panose="02020603050405020304" pitchFamily="18" charset="0"/>
              </a:rPr>
              <a:t>је </a:t>
            </a:r>
            <a:r>
              <a:rPr lang="sr-Cyrl-BA" sz="2800" dirty="0" smtClean="0">
                <a:solidFill>
                  <a:srgbClr val="0070C0"/>
                </a:solidFill>
                <a:latin typeface="Times New Roman" panose="02020603050405020304" pitchFamily="18" charset="0"/>
                <a:cs typeface="Times New Roman" panose="02020603050405020304" pitchFamily="18" charset="0"/>
              </a:rPr>
              <a:t>непознат</a:t>
            </a:r>
            <a:r>
              <a:rPr lang="sr-Latn-BA" sz="2800" dirty="0" smtClean="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први </a:t>
            </a:r>
            <a:r>
              <a:rPr lang="sr-Cyrl-BA" sz="2800" dirty="0">
                <a:solidFill>
                  <a:srgbClr val="0070C0"/>
                </a:solidFill>
                <a:latin typeface="Times New Roman" panose="02020603050405020304" pitchFamily="18" charset="0"/>
                <a:cs typeface="Times New Roman" panose="02020603050405020304" pitchFamily="18" charset="0"/>
              </a:rPr>
              <a:t>сабирак или други сабирак, израчунаваш га тако што од збира одузмеш познати сабирак.</a:t>
            </a:r>
          </a:p>
          <a:p>
            <a:pPr marL="109728" indent="0">
              <a:buNone/>
            </a:pPr>
            <a:r>
              <a:rPr lang="sr-Cyrl-BA" sz="2800" dirty="0">
                <a:solidFill>
                  <a:srgbClr val="0070C0"/>
                </a:solidFill>
                <a:latin typeface="Times New Roman" panose="02020603050405020304" pitchFamily="18" charset="0"/>
                <a:cs typeface="Times New Roman" panose="02020603050405020304" pitchFamily="18" charset="0"/>
              </a:rPr>
              <a:t>Умјесто непознатог сабирка стави знак ,,</a:t>
            </a:r>
            <a:r>
              <a:rPr lang="sr-Latn-BA" sz="2800" dirty="0">
                <a:solidFill>
                  <a:srgbClr val="0070C0"/>
                </a:solidFill>
                <a:latin typeface="Times New Roman" panose="02020603050405020304" pitchFamily="18" charset="0"/>
                <a:cs typeface="Times New Roman" panose="02020603050405020304" pitchFamily="18" charset="0"/>
              </a:rPr>
              <a:t>x”</a:t>
            </a:r>
            <a:r>
              <a:rPr lang="sr-Cyrl-BA" sz="2800" dirty="0">
                <a:solidFill>
                  <a:srgbClr val="0070C0"/>
                </a:solidFill>
                <a:latin typeface="Times New Roman" panose="02020603050405020304" pitchFamily="18" charset="0"/>
                <a:cs typeface="Times New Roman" panose="02020603050405020304" pitchFamily="18" charset="0"/>
              </a:rPr>
              <a:t> или било коју другу ознаку ( на примјер, слово а).</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51784" y="404665"/>
            <a:ext cx="37444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BA"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ПОНОВИМО</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1991544" y="2430747"/>
            <a:ext cx="60486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7 +</a:t>
            </a:r>
            <a:r>
              <a:rPr kumimoji="0" lang="sr-Latn-BA"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X = 15</a:t>
            </a:r>
            <a:r>
              <a:rPr kumimoji="0" lang="sr-Cyrl-BA"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endParaRPr kumimoji="0" lang="en-US"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5303912" y="4077072"/>
            <a:ext cx="2088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20" name="TextBox 19"/>
          <p:cNvSpPr txBox="1"/>
          <p:nvPr/>
        </p:nvSpPr>
        <p:spPr>
          <a:xfrm>
            <a:off x="5456312" y="4229472"/>
            <a:ext cx="2088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22" name="TextBox 21"/>
          <p:cNvSpPr txBox="1"/>
          <p:nvPr/>
        </p:nvSpPr>
        <p:spPr>
          <a:xfrm>
            <a:off x="1991544" y="1559625"/>
            <a:ext cx="36724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X + 6 = 11 </a:t>
            </a:r>
            <a:endParaRPr kumimoji="0" lang="en-US"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D:\Users\EC\Pictures\Soal-Olimpiade-Matematika.jpg"/>
          <p:cNvPicPr>
            <a:picLocks noChangeAspect="1" noChangeArrowheads="1"/>
          </p:cNvPicPr>
          <p:nvPr/>
        </p:nvPicPr>
        <p:blipFill>
          <a:blip r:embed="rId2" cstate="print"/>
          <a:srcRect/>
          <a:stretch>
            <a:fillRect/>
          </a:stretch>
        </p:blipFill>
        <p:spPr bwMode="auto">
          <a:xfrm>
            <a:off x="7896200" y="764705"/>
            <a:ext cx="1975404" cy="2420839"/>
          </a:xfrm>
          <a:prstGeom prst="rect">
            <a:avLst/>
          </a:prstGeom>
          <a:noFill/>
        </p:spPr>
      </p:pic>
    </p:spTree>
    <p:extLst>
      <p:ext uri="{BB962C8B-B14F-4D97-AF65-F5344CB8AC3E}">
        <p14:creationId xmlns:p14="http://schemas.microsoft.com/office/powerpoint/2010/main" val="1027350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3592" y="1268761"/>
            <a:ext cx="3744416"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+ 6 =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11 –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Пр. 5 + 6 = 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p:cNvSpPr txBox="1"/>
          <p:nvPr/>
        </p:nvSpPr>
        <p:spPr>
          <a:xfrm>
            <a:off x="6384032" y="1196752"/>
            <a:ext cx="338437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 +</a:t>
            </a: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X</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15 –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Пр. 7 + 8 = 15 </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3077" name="Picture 5" descr="D:\Users\EC\Pictures\Soal-Olimpiade-Matematika.jpg"/>
          <p:cNvPicPr>
            <a:picLocks noChangeAspect="1" noChangeArrowheads="1"/>
          </p:cNvPicPr>
          <p:nvPr/>
        </p:nvPicPr>
        <p:blipFill>
          <a:blip r:embed="rId3" cstate="print"/>
          <a:srcRect/>
          <a:stretch>
            <a:fillRect/>
          </a:stretch>
        </p:blipFill>
        <p:spPr bwMode="auto">
          <a:xfrm>
            <a:off x="6096001" y="3861048"/>
            <a:ext cx="3730997" cy="2582616"/>
          </a:xfrm>
          <a:prstGeom prst="rect">
            <a:avLst/>
          </a:prstGeom>
          <a:noFill/>
        </p:spPr>
      </p:pic>
    </p:spTree>
    <p:extLst>
      <p:ext uri="{BB962C8B-B14F-4D97-AF65-F5344CB8AC3E}">
        <p14:creationId xmlns:p14="http://schemas.microsoft.com/office/powerpoint/2010/main" val="2612155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linds(horizontal)">
                                      <p:cBhvr>
                                        <p:cTn id="21" dur="500"/>
                                        <p:tgtEl>
                                          <p:spTgt spid="6">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linds(horizontal)">
                                      <p:cBhvr>
                                        <p:cTn id="24" dur="500"/>
                                        <p:tgtEl>
                                          <p:spTgt spid="6">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linds(horizontal)">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35560" y="4293097"/>
            <a:ext cx="74250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НЕПОЗНАТИ УМАЊЕНИК ИЗРАЧУНАВАШ ТАКО ШТО САБЕРЕШ РАЗЛИКУ И УМАЊИЛАЦ.</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2639616" y="2132856"/>
            <a:ext cx="511256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 – 5 =</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14</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r>
            <a:b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 = 14</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a:t>
            </a:r>
            <a:b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 = 19</a:t>
            </a:r>
            <a:b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Пр. 19 – 5 = 14</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2139678" y="901274"/>
            <a:ext cx="61926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X – 5 = 14</a:t>
            </a:r>
            <a:endParaRPr kumimoji="0" lang="en-US" sz="4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pic>
        <p:nvPicPr>
          <p:cNvPr id="4098" name="Picture 2" descr="D:\Users\EC\Pictures\download.jpg"/>
          <p:cNvPicPr>
            <a:picLocks noChangeAspect="1" noChangeArrowheads="1"/>
          </p:cNvPicPr>
          <p:nvPr/>
        </p:nvPicPr>
        <p:blipFill>
          <a:blip r:embed="rId2" cstate="print"/>
          <a:srcRect/>
          <a:stretch>
            <a:fillRect/>
          </a:stretch>
        </p:blipFill>
        <p:spPr bwMode="auto">
          <a:xfrm>
            <a:off x="7104112" y="1196752"/>
            <a:ext cx="2456508" cy="2456508"/>
          </a:xfrm>
          <a:prstGeom prst="rect">
            <a:avLst/>
          </a:prstGeom>
          <a:noFill/>
        </p:spPr>
      </p:pic>
    </p:spTree>
    <p:extLst>
      <p:ext uri="{BB962C8B-B14F-4D97-AF65-F5344CB8AC3E}">
        <p14:creationId xmlns:p14="http://schemas.microsoft.com/office/powerpoint/2010/main" val="2376459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3552" y="4293096"/>
            <a:ext cx="8229600" cy="1368152"/>
          </a:xfrm>
        </p:spPr>
        <p:txBody>
          <a:bodyPr>
            <a:noAutofit/>
          </a:bodyPr>
          <a:lstStyle/>
          <a:p>
            <a:pPr marL="109728" indent="0">
              <a:buNone/>
            </a:pPr>
            <a:r>
              <a:rPr lang="sr-Cyrl-BA" sz="2800" dirty="0">
                <a:solidFill>
                  <a:srgbClr val="0070C0"/>
                </a:solidFill>
                <a:latin typeface="Times New Roman" panose="02020603050405020304" pitchFamily="18" charset="0"/>
                <a:cs typeface="Times New Roman" panose="02020603050405020304" pitchFamily="18" charset="0"/>
              </a:rPr>
              <a:t>НЕПОЗНАТИ УМАЊИЛАЦ ИЗРАЧУНАВАШ ТАКО ШТО ОД УМАЊЕНИКА ОДУЗМЕШ РАЗЛИКУ.</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23592" y="764705"/>
            <a:ext cx="5328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44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12 - ? = 5 </a:t>
            </a:r>
            <a:endParaRPr kumimoji="0" lang="en-US" sz="44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2639616" y="1700808"/>
            <a:ext cx="367240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12 – </a:t>
            </a: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 = 12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 =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Пр. 12 – 7 =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5122" name="Picture 2" descr="D:\Users\EC\Pictures\download.jpg"/>
          <p:cNvPicPr>
            <a:picLocks noChangeAspect="1" noChangeArrowheads="1"/>
          </p:cNvPicPr>
          <p:nvPr/>
        </p:nvPicPr>
        <p:blipFill>
          <a:blip r:embed="rId2" cstate="print"/>
          <a:srcRect/>
          <a:stretch>
            <a:fillRect/>
          </a:stretch>
        </p:blipFill>
        <p:spPr bwMode="auto">
          <a:xfrm>
            <a:off x="7320136" y="908720"/>
            <a:ext cx="2133600" cy="2133600"/>
          </a:xfrm>
          <a:prstGeom prst="rect">
            <a:avLst/>
          </a:prstGeom>
          <a:noFill/>
        </p:spPr>
      </p:pic>
    </p:spTree>
    <p:extLst>
      <p:ext uri="{BB962C8B-B14F-4D97-AF65-F5344CB8AC3E}">
        <p14:creationId xmlns:p14="http://schemas.microsoft.com/office/powerpoint/2010/main" val="3039551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linds(horizontal)">
                                      <p:cBhvr>
                                        <p:cTn id="18" dur="500"/>
                                        <p:tgtEl>
                                          <p:spTgt spid="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0972800" cy="4899999"/>
          </a:xfrm>
        </p:spPr>
        <p:txBody>
          <a:bodyPr>
            <a:normAutofit/>
          </a:bodyPr>
          <a:lstStyle/>
          <a:p>
            <a:pPr marL="109728" indent="0">
              <a:buNone/>
            </a:pPr>
            <a:r>
              <a:rPr lang="sr-Cyrl-BA" sz="2800" dirty="0" smtClean="0">
                <a:solidFill>
                  <a:srgbClr val="0070C0"/>
                </a:solidFill>
                <a:latin typeface="Times New Roman" panose="02020603050405020304" pitchFamily="18" charset="0"/>
                <a:cs typeface="Times New Roman" panose="02020603050405020304" pitchFamily="18" charset="0"/>
              </a:rPr>
              <a:t>1. Ријеши једначине:</a:t>
            </a:r>
          </a:p>
          <a:p>
            <a:pPr algn="just">
              <a:buNone/>
            </a:pPr>
            <a:r>
              <a:rPr lang="sr-Cyrl-BA" sz="2800" dirty="0" smtClean="0">
                <a:solidFill>
                  <a:srgbClr val="0070C0"/>
                </a:solidFill>
                <a:latin typeface="Times New Roman" panose="02020603050405020304" pitchFamily="18" charset="0"/>
                <a:cs typeface="Times New Roman" panose="02020603050405020304" pitchFamily="18" charset="0"/>
              </a:rPr>
              <a:t> 			Х </a:t>
            </a:r>
            <a:r>
              <a:rPr lang="sr-Cyrl-BA" sz="2800" dirty="0">
                <a:solidFill>
                  <a:srgbClr val="0070C0"/>
                </a:solidFill>
                <a:latin typeface="Times New Roman" panose="02020603050405020304" pitchFamily="18" charset="0"/>
                <a:cs typeface="Times New Roman" panose="02020603050405020304" pitchFamily="18" charset="0"/>
              </a:rPr>
              <a:t>+ 4 = 15</a:t>
            </a:r>
          </a:p>
          <a:p>
            <a:pPr algn="just">
              <a:buNone/>
            </a:pPr>
            <a:r>
              <a:rPr lang="sr-Cyrl-BA" sz="2800" dirty="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			Х </a:t>
            </a:r>
            <a:r>
              <a:rPr lang="sr-Cyrl-BA" sz="2800" dirty="0">
                <a:solidFill>
                  <a:srgbClr val="0070C0"/>
                </a:solidFill>
                <a:latin typeface="Times New Roman" panose="02020603050405020304" pitchFamily="18" charset="0"/>
                <a:cs typeface="Times New Roman" panose="02020603050405020304" pitchFamily="18" charset="0"/>
              </a:rPr>
              <a:t>= 15 – 4</a:t>
            </a:r>
          </a:p>
          <a:p>
            <a:pPr algn="just">
              <a:buNone/>
            </a:pPr>
            <a:r>
              <a:rPr lang="sr-Cyrl-BA" sz="2800" dirty="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			Х </a:t>
            </a:r>
            <a:r>
              <a:rPr lang="sr-Cyrl-BA" sz="2800" dirty="0">
                <a:solidFill>
                  <a:srgbClr val="0070C0"/>
                </a:solidFill>
                <a:latin typeface="Times New Roman" panose="02020603050405020304" pitchFamily="18" charset="0"/>
                <a:cs typeface="Times New Roman" panose="02020603050405020304" pitchFamily="18" charset="0"/>
              </a:rPr>
              <a:t>= 11</a:t>
            </a:r>
          </a:p>
          <a:p>
            <a:pPr algn="just">
              <a:buNone/>
            </a:pPr>
            <a:r>
              <a:rPr lang="sr-Cyrl-BA" sz="2800" dirty="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			Пр</a:t>
            </a:r>
            <a:r>
              <a:rPr lang="sr-Cyrl-BA" sz="2800" dirty="0">
                <a:solidFill>
                  <a:srgbClr val="0070C0"/>
                </a:solidFill>
                <a:latin typeface="Times New Roman" panose="02020603050405020304" pitchFamily="18" charset="0"/>
                <a:cs typeface="Times New Roman" panose="02020603050405020304" pitchFamily="18" charset="0"/>
              </a:rPr>
              <a:t>. 11 + 4 = 15  </a:t>
            </a:r>
          </a:p>
          <a:p>
            <a:pPr algn="just">
              <a:buNone/>
            </a:pPr>
            <a:endParaRPr lang="sr-Cyrl-BA" sz="2800" dirty="0">
              <a:solidFill>
                <a:srgbClr val="0070C0"/>
              </a:solidFill>
              <a:latin typeface="Times New Roman" panose="02020603050405020304" pitchFamily="18" charset="0"/>
              <a:cs typeface="Times New Roman" panose="02020603050405020304" pitchFamily="18" charset="0"/>
            </a:endParaRPr>
          </a:p>
          <a:p>
            <a:pPr algn="just">
              <a:buNone/>
            </a:pPr>
            <a:r>
              <a:rPr lang="sr-Cyrl-BA" sz="2800" dirty="0" smtClean="0">
                <a:solidFill>
                  <a:srgbClr val="0070C0"/>
                </a:solidFill>
                <a:latin typeface="Times New Roman" panose="02020603050405020304" pitchFamily="18" charset="0"/>
                <a:cs typeface="Times New Roman" panose="02020603050405020304" pitchFamily="18" charset="0"/>
              </a:rPr>
              <a:t> 			18 </a:t>
            </a:r>
            <a:r>
              <a:rPr lang="sr-Cyrl-BA" sz="2800" dirty="0">
                <a:solidFill>
                  <a:srgbClr val="0070C0"/>
                </a:solidFill>
                <a:latin typeface="Times New Roman" panose="02020603050405020304" pitchFamily="18" charset="0"/>
                <a:cs typeface="Times New Roman" panose="02020603050405020304" pitchFamily="18" charset="0"/>
              </a:rPr>
              <a:t>+ Х = 20</a:t>
            </a:r>
          </a:p>
          <a:p>
            <a:pPr algn="just">
              <a:buNone/>
            </a:pPr>
            <a:r>
              <a:rPr lang="sr-Cyrl-BA" sz="2800" dirty="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 			Х </a:t>
            </a:r>
            <a:r>
              <a:rPr lang="sr-Cyrl-BA" sz="2800" dirty="0">
                <a:solidFill>
                  <a:srgbClr val="0070C0"/>
                </a:solidFill>
                <a:latin typeface="Times New Roman" panose="02020603050405020304" pitchFamily="18" charset="0"/>
                <a:cs typeface="Times New Roman" panose="02020603050405020304" pitchFamily="18" charset="0"/>
              </a:rPr>
              <a:t>= 20 – 18</a:t>
            </a:r>
          </a:p>
          <a:p>
            <a:pPr algn="just">
              <a:buNone/>
            </a:pPr>
            <a:r>
              <a:rPr lang="sr-Cyrl-BA" sz="2800" dirty="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 			Х </a:t>
            </a:r>
            <a:r>
              <a:rPr lang="sr-Cyrl-BA" sz="2800" dirty="0">
                <a:solidFill>
                  <a:srgbClr val="0070C0"/>
                </a:solidFill>
                <a:latin typeface="Times New Roman" panose="02020603050405020304" pitchFamily="18" charset="0"/>
                <a:cs typeface="Times New Roman" panose="02020603050405020304" pitchFamily="18" charset="0"/>
              </a:rPr>
              <a:t>= 2</a:t>
            </a:r>
          </a:p>
          <a:p>
            <a:pPr algn="just">
              <a:buNone/>
            </a:pPr>
            <a:r>
              <a:rPr lang="sr-Cyrl-BA" sz="2800" dirty="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 			Пр</a:t>
            </a:r>
            <a:r>
              <a:rPr lang="sr-Cyrl-BA" sz="2800" dirty="0">
                <a:solidFill>
                  <a:srgbClr val="0070C0"/>
                </a:solidFill>
                <a:latin typeface="Times New Roman" panose="02020603050405020304" pitchFamily="18" charset="0"/>
                <a:cs typeface="Times New Roman" panose="02020603050405020304" pitchFamily="18" charset="0"/>
              </a:rPr>
              <a:t>. 18 + 2 = 20</a:t>
            </a:r>
            <a:endParaRPr lang="sr-Latn-BA" sz="2800" dirty="0">
              <a:solidFill>
                <a:srgbClr val="0070C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sr-Cyrl-BA" sz="3600" dirty="0" smtClean="0">
                <a:solidFill>
                  <a:srgbClr val="0070C0"/>
                </a:solidFill>
                <a:latin typeface="Times New Roman" panose="02020603050405020304" pitchFamily="18" charset="0"/>
                <a:cs typeface="Times New Roman" panose="02020603050405020304" pitchFamily="18" charset="0"/>
              </a:rPr>
              <a:t>Задаци:</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92044" y="2084258"/>
            <a:ext cx="439248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Х – 6 =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Х = 9 </a:t>
            </a:r>
            <a:r>
              <a:rPr kumimoji="0" lang="sr-Cyrl-BA"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+ 6</a:t>
            </a:r>
            <a:endPar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Х =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Пр. 15 – 6 = 9</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6456040" y="4232793"/>
            <a:ext cx="367240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17 – Х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Х = 17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Х =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Пр. 17 – 9 = 8</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2376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blinds(horizontal)">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blinds(horizontal)">
                                      <p:cBhvr>
                                        <p:cTn id="44" dur="500"/>
                                        <p:tgtEl>
                                          <p:spTgt spid="6">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blinds(horizontal)">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blinds(horizontal)">
                                      <p:cBhvr>
                                        <p:cTn id="55" dur="5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Effect transition="in" filter="blinds(horizontal)">
                                      <p:cBhvr>
                                        <p:cTn id="60" dur="500"/>
                                        <p:tgtEl>
                                          <p:spTgt spid="7">
                                            <p:txEl>
                                              <p:pRg st="1" end="1"/>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blinds(horizontal)">
                                      <p:cBhvr>
                                        <p:cTn id="63" dur="500"/>
                                        <p:tgtEl>
                                          <p:spTgt spid="7">
                                            <p:txEl>
                                              <p:pRg st="2" end="2"/>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blinds(horizontal)">
                                      <p:cBhvr>
                                        <p:cTn id="6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92697"/>
            <a:ext cx="10972800" cy="5314596"/>
          </a:xfrm>
        </p:spPr>
        <p:txBody>
          <a:bodyPr>
            <a:normAutofit/>
          </a:bodyPr>
          <a:lstStyle/>
          <a:p>
            <a:pPr marL="109728" indent="0">
              <a:buNone/>
            </a:pPr>
            <a:r>
              <a:rPr lang="sr-Latn-BA" sz="2800" dirty="0" smtClean="0">
                <a:solidFill>
                  <a:srgbClr val="0070C0"/>
                </a:solidFill>
                <a:latin typeface="Times New Roman" panose="02020603050405020304" pitchFamily="18" charset="0"/>
                <a:cs typeface="Times New Roman" panose="02020603050405020304" pitchFamily="18" charset="0"/>
              </a:rPr>
              <a:t>2. </a:t>
            </a:r>
            <a:r>
              <a:rPr lang="sr-Cyrl-BA" sz="2800" dirty="0" smtClean="0">
                <a:solidFill>
                  <a:srgbClr val="0070C0"/>
                </a:solidFill>
                <a:latin typeface="Times New Roman" panose="02020603050405020304" pitchFamily="18" charset="0"/>
                <a:cs typeface="Times New Roman" panose="02020603050405020304" pitchFamily="18" charset="0"/>
              </a:rPr>
              <a:t>Бранкица је један дан посадила 9 ружа. Колико ружа је посадила други дан, ако у дворишту сада има 14 ружа ?</a:t>
            </a:r>
          </a:p>
          <a:p>
            <a:pPr>
              <a:spcBef>
                <a:spcPts val="0"/>
              </a:spcBef>
              <a:buNone/>
            </a:pPr>
            <a:r>
              <a:rPr lang="sr-Cyrl-BA" sz="2800" dirty="0" smtClean="0">
                <a:solidFill>
                  <a:srgbClr val="0070C0"/>
                </a:solidFill>
                <a:latin typeface="Times New Roman" panose="02020603050405020304" pitchFamily="18" charset="0"/>
                <a:cs typeface="Times New Roman" panose="02020603050405020304" pitchFamily="18" charset="0"/>
              </a:rPr>
              <a:t> </a:t>
            </a:r>
          </a:p>
          <a:p>
            <a:pPr>
              <a:spcBef>
                <a:spcPts val="0"/>
              </a:spcBef>
              <a:buNone/>
            </a:pPr>
            <a:r>
              <a:rPr lang="sr-Cyrl-BA" sz="2800" dirty="0" smtClean="0">
                <a:solidFill>
                  <a:srgbClr val="0070C0"/>
                </a:solidFill>
                <a:latin typeface="Times New Roman" panose="02020603050405020304" pitchFamily="18" charset="0"/>
                <a:cs typeface="Times New Roman" panose="02020603050405020304" pitchFamily="18" charset="0"/>
              </a:rPr>
              <a:t>    9 + </a:t>
            </a:r>
            <a:r>
              <a:rPr lang="sr-Latn-BA" sz="2800" dirty="0" smtClean="0">
                <a:solidFill>
                  <a:srgbClr val="0070C0"/>
                </a:solidFill>
                <a:latin typeface="Times New Roman" panose="02020603050405020304" pitchFamily="18" charset="0"/>
                <a:cs typeface="Times New Roman" panose="02020603050405020304" pitchFamily="18" charset="0"/>
              </a:rPr>
              <a:t>X = 14</a:t>
            </a:r>
          </a:p>
          <a:p>
            <a:pPr>
              <a:spcBef>
                <a:spcPts val="0"/>
              </a:spcBef>
              <a:buNone/>
            </a:pPr>
            <a:r>
              <a:rPr lang="sr-Latn-BA" sz="2800" dirty="0" smtClean="0">
                <a:solidFill>
                  <a:srgbClr val="0070C0"/>
                </a:solidFill>
                <a:latin typeface="Times New Roman" panose="02020603050405020304" pitchFamily="18" charset="0"/>
                <a:cs typeface="Times New Roman" panose="02020603050405020304" pitchFamily="18" charset="0"/>
              </a:rPr>
              <a:t>    X = 14 – 9</a:t>
            </a:r>
          </a:p>
          <a:p>
            <a:pPr>
              <a:spcBef>
                <a:spcPts val="0"/>
              </a:spcBef>
              <a:buNone/>
            </a:pPr>
            <a:r>
              <a:rPr lang="sr-Latn-BA" sz="2800" dirty="0" smtClean="0">
                <a:solidFill>
                  <a:srgbClr val="0070C0"/>
                </a:solidFill>
                <a:latin typeface="Times New Roman" panose="02020603050405020304" pitchFamily="18" charset="0"/>
                <a:cs typeface="Times New Roman" panose="02020603050405020304" pitchFamily="18" charset="0"/>
              </a:rPr>
              <a:t>    X = 5</a:t>
            </a:r>
          </a:p>
          <a:p>
            <a:pPr>
              <a:spcBef>
                <a:spcPts val="0"/>
              </a:spcBef>
              <a:buNone/>
            </a:pPr>
            <a:r>
              <a:rPr lang="sr-Latn-BA" sz="2800" dirty="0" smtClean="0">
                <a:solidFill>
                  <a:srgbClr val="0070C0"/>
                </a:solidFill>
                <a:latin typeface="Times New Roman" panose="02020603050405020304" pitchFamily="18" charset="0"/>
                <a:cs typeface="Times New Roman" panose="02020603050405020304" pitchFamily="18" charset="0"/>
              </a:rPr>
              <a:t>   </a:t>
            </a:r>
            <a:r>
              <a:rPr lang="sr-Cyrl-BA" sz="2800" dirty="0" smtClean="0">
                <a:solidFill>
                  <a:srgbClr val="0070C0"/>
                </a:solidFill>
                <a:latin typeface="Times New Roman" panose="02020603050405020304" pitchFamily="18" charset="0"/>
                <a:cs typeface="Times New Roman" panose="02020603050405020304" pitchFamily="18" charset="0"/>
              </a:rPr>
              <a:t>Пр. 9 + 5 = 14</a:t>
            </a:r>
          </a:p>
          <a:p>
            <a:pPr>
              <a:spcBef>
                <a:spcPts val="0"/>
              </a:spcBef>
              <a:buNone/>
            </a:pPr>
            <a:endParaRPr lang="sr-Cyrl-BA" sz="2800" dirty="0" smtClean="0">
              <a:solidFill>
                <a:srgbClr val="0070C0"/>
              </a:solidFill>
              <a:latin typeface="Times New Roman" panose="02020603050405020304" pitchFamily="18" charset="0"/>
              <a:cs typeface="Times New Roman" panose="02020603050405020304" pitchFamily="18" charset="0"/>
            </a:endParaRPr>
          </a:p>
          <a:p>
            <a:pPr>
              <a:spcBef>
                <a:spcPts val="0"/>
              </a:spcBef>
              <a:buNone/>
            </a:pPr>
            <a:r>
              <a:rPr lang="sr-Cyrl-BA" sz="2800" dirty="0" smtClean="0">
                <a:solidFill>
                  <a:srgbClr val="0070C0"/>
                </a:solidFill>
                <a:latin typeface="Times New Roman" panose="02020603050405020304" pitchFamily="18" charset="0"/>
                <a:cs typeface="Times New Roman" panose="02020603050405020304" pitchFamily="18" charset="0"/>
              </a:rPr>
              <a:t>  Одговор: Бранкица је други дан у дворишту посадила 5 ружа.</a:t>
            </a:r>
          </a:p>
        </p:txBody>
      </p:sp>
      <p:pic>
        <p:nvPicPr>
          <p:cNvPr id="4" name="Picture 3" descr="Ruža - kraljica cvijeća - OBI - online shop Solomahera"/>
          <p:cNvPicPr/>
          <p:nvPr/>
        </p:nvPicPr>
        <p:blipFill>
          <a:blip r:embed="rId2">
            <a:extLst>
              <a:ext uri="{28A0092B-C50C-407E-A947-70E740481C1C}">
                <a14:useLocalDpi xmlns:a14="http://schemas.microsoft.com/office/drawing/2010/main" val="0"/>
              </a:ext>
            </a:extLst>
          </a:blip>
          <a:srcRect/>
          <a:stretch>
            <a:fillRect/>
          </a:stretch>
        </p:blipFill>
        <p:spPr bwMode="auto">
          <a:xfrm>
            <a:off x="8544272" y="1700808"/>
            <a:ext cx="2673474" cy="2181257"/>
          </a:xfrm>
          <a:prstGeom prst="rect">
            <a:avLst/>
          </a:prstGeom>
          <a:noFill/>
          <a:ln>
            <a:noFill/>
          </a:ln>
        </p:spPr>
      </p:pic>
    </p:spTree>
    <p:extLst>
      <p:ext uri="{BB962C8B-B14F-4D97-AF65-F5344CB8AC3E}">
        <p14:creationId xmlns:p14="http://schemas.microsoft.com/office/powerpoint/2010/main" val="3129074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linds(horizontal)">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20689"/>
            <a:ext cx="10972800" cy="5386604"/>
          </a:xfrm>
        </p:spPr>
        <p:txBody>
          <a:bodyPr>
            <a:normAutofit/>
          </a:bodyPr>
          <a:lstStyle/>
          <a:p>
            <a:pPr marL="109728" indent="0">
              <a:buNone/>
            </a:pPr>
            <a:r>
              <a:rPr lang="sr-Cyrl-BA" sz="2800" dirty="0" smtClean="0">
                <a:solidFill>
                  <a:srgbClr val="0070C0"/>
                </a:solidFill>
                <a:latin typeface="Times New Roman" panose="02020603050405020304" pitchFamily="18" charset="0"/>
                <a:cs typeface="Times New Roman" panose="02020603050405020304" pitchFamily="18" charset="0"/>
              </a:rPr>
              <a:t>3. Који број треба додати броју 6 да се добије број 14 ?</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+ 6 = 14</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14 – 6</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8</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Пр. 8 + 6 = 14</a:t>
            </a:r>
          </a:p>
          <a:p>
            <a:pPr>
              <a:buNone/>
            </a:pPr>
            <a:endParaRPr lang="sr-Cyrl-BA" sz="2800" dirty="0" smtClean="0">
              <a:solidFill>
                <a:srgbClr val="0070C0"/>
              </a:solidFill>
              <a:latin typeface="Times New Roman" panose="02020603050405020304" pitchFamily="18" charset="0"/>
              <a:cs typeface="Times New Roman" panose="02020603050405020304" pitchFamily="18" charset="0"/>
            </a:endParaRPr>
          </a:p>
          <a:p>
            <a:pPr>
              <a:buNone/>
            </a:pPr>
            <a:r>
              <a:rPr lang="sr-Cyrl-BA" sz="2800" dirty="0" smtClean="0">
                <a:solidFill>
                  <a:srgbClr val="0070C0"/>
                </a:solidFill>
                <a:latin typeface="Times New Roman" panose="02020603050405020304" pitchFamily="18" charset="0"/>
                <a:cs typeface="Times New Roman" panose="02020603050405020304" pitchFamily="18" charset="0"/>
              </a:rPr>
              <a:t>    Одговор: То је број 14.</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descr="01.MATEMATIKA"/>
          <p:cNvPicPr/>
          <p:nvPr/>
        </p:nvPicPr>
        <p:blipFill>
          <a:blip r:embed="rId2">
            <a:extLst>
              <a:ext uri="{28A0092B-C50C-407E-A947-70E740481C1C}">
                <a14:useLocalDpi xmlns:a14="http://schemas.microsoft.com/office/drawing/2010/main" val="0"/>
              </a:ext>
            </a:extLst>
          </a:blip>
          <a:srcRect/>
          <a:stretch>
            <a:fillRect/>
          </a:stretch>
        </p:blipFill>
        <p:spPr bwMode="auto">
          <a:xfrm>
            <a:off x="5879976" y="2487878"/>
            <a:ext cx="3172941" cy="2381282"/>
          </a:xfrm>
          <a:prstGeom prst="rect">
            <a:avLst/>
          </a:prstGeom>
          <a:noFill/>
          <a:ln>
            <a:noFill/>
          </a:ln>
        </p:spPr>
      </p:pic>
    </p:spTree>
    <p:extLst>
      <p:ext uri="{BB962C8B-B14F-4D97-AF65-F5344CB8AC3E}">
        <p14:creationId xmlns:p14="http://schemas.microsoft.com/office/powerpoint/2010/main" val="508058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linds(horizontal)">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blinds(horizontal)">
                                      <p:cBhvr>
                                        <p:cTn id="2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9416" y="692696"/>
            <a:ext cx="9453736" cy="5328592"/>
          </a:xfrm>
        </p:spPr>
        <p:txBody>
          <a:bodyPr>
            <a:normAutofit/>
          </a:bodyPr>
          <a:lstStyle/>
          <a:p>
            <a:pPr marL="109728" indent="0">
              <a:buNone/>
            </a:pPr>
            <a:r>
              <a:rPr lang="sr-Cyrl-BA" sz="2800" dirty="0" smtClean="0">
                <a:solidFill>
                  <a:srgbClr val="0070C0"/>
                </a:solidFill>
                <a:latin typeface="Times New Roman" panose="02020603050405020304" pitchFamily="18" charset="0"/>
                <a:cs typeface="Times New Roman" panose="02020603050405020304" pitchFamily="18" charset="0"/>
              </a:rPr>
              <a:t>4. На грани је било неколико голубова. Када је одлетјело 7, на грани је остало 6 голубова. Колико је голубова било на грани прије него што су одлетјели?</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7 = 6</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6 + 7</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13</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Пр. 13 – 7 = 6</a:t>
            </a:r>
          </a:p>
          <a:p>
            <a:pPr>
              <a:buNone/>
            </a:pPr>
            <a:endParaRPr lang="sr-Cyrl-BA" sz="2800" dirty="0" smtClean="0">
              <a:solidFill>
                <a:srgbClr val="0070C0"/>
              </a:solidFill>
              <a:latin typeface="Times New Roman" panose="02020603050405020304" pitchFamily="18" charset="0"/>
              <a:cs typeface="Times New Roman" panose="02020603050405020304" pitchFamily="18" charset="0"/>
            </a:endParaRPr>
          </a:p>
          <a:p>
            <a:pPr>
              <a:buNone/>
            </a:pPr>
            <a:r>
              <a:rPr lang="sr-Cyrl-BA" sz="2800" dirty="0" smtClean="0">
                <a:solidFill>
                  <a:srgbClr val="0070C0"/>
                </a:solidFill>
                <a:latin typeface="Times New Roman" panose="02020603050405020304" pitchFamily="18" charset="0"/>
                <a:cs typeface="Times New Roman" panose="02020603050405020304" pitchFamily="18" charset="0"/>
              </a:rPr>
              <a:t>   Одговор: Прије него што су одлетјели, на грани је било 13 голубова. </a:t>
            </a:r>
          </a:p>
        </p:txBody>
      </p:sp>
      <p:pic>
        <p:nvPicPr>
          <p:cNvPr id="3" name="Picture 2" descr="Matematikaverseny nyolcadikosoknak | Szegedi SZC Vasvári Pál Gazdasági és  Informatikai Technikum (+36-62 425-322info@vasvari.org)"/>
          <p:cNvPicPr/>
          <p:nvPr/>
        </p:nvPicPr>
        <p:blipFill>
          <a:blip r:embed="rId2">
            <a:extLst>
              <a:ext uri="{28A0092B-C50C-407E-A947-70E740481C1C}">
                <a14:useLocalDpi xmlns:a14="http://schemas.microsoft.com/office/drawing/2010/main" val="0"/>
              </a:ext>
            </a:extLst>
          </a:blip>
          <a:srcRect/>
          <a:stretch>
            <a:fillRect/>
          </a:stretch>
        </p:blipFill>
        <p:spPr bwMode="auto">
          <a:xfrm>
            <a:off x="5375920" y="2780928"/>
            <a:ext cx="3390900" cy="1933575"/>
          </a:xfrm>
          <a:prstGeom prst="rect">
            <a:avLst/>
          </a:prstGeom>
          <a:noFill/>
          <a:ln>
            <a:noFill/>
          </a:ln>
        </p:spPr>
      </p:pic>
    </p:spTree>
    <p:extLst>
      <p:ext uri="{BB962C8B-B14F-4D97-AF65-F5344CB8AC3E}">
        <p14:creationId xmlns:p14="http://schemas.microsoft.com/office/powerpoint/2010/main" val="1673853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linds(horizontal)">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48681"/>
            <a:ext cx="10972800" cy="5458612"/>
          </a:xfrm>
        </p:spPr>
        <p:txBody>
          <a:bodyPr>
            <a:normAutofit/>
          </a:bodyPr>
          <a:lstStyle/>
          <a:p>
            <a:pPr marL="109728" indent="0">
              <a:buNone/>
            </a:pPr>
            <a:r>
              <a:rPr lang="sr-Cyrl-BA" sz="2800" dirty="0" smtClean="0">
                <a:solidFill>
                  <a:srgbClr val="0070C0"/>
                </a:solidFill>
                <a:latin typeface="Times New Roman" panose="02020603050405020304" pitchFamily="18" charset="0"/>
                <a:cs typeface="Times New Roman" panose="02020603050405020304" pitchFamily="18" charset="0"/>
              </a:rPr>
              <a:t>5. Када највећи број друге десетице умањиш неким бројем, добићеш његов претходник. Који је то број?</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20 – Х = 19</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20 – 19</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Х = 1</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Пр. 20 – 1 = 19</a:t>
            </a:r>
          </a:p>
          <a:p>
            <a:pPr>
              <a:buNone/>
            </a:pPr>
            <a:endParaRPr lang="sr-Cyrl-BA" sz="2800" dirty="0" smtClean="0">
              <a:solidFill>
                <a:srgbClr val="0070C0"/>
              </a:solidFill>
              <a:latin typeface="Times New Roman" panose="02020603050405020304" pitchFamily="18" charset="0"/>
              <a:cs typeface="Times New Roman" panose="02020603050405020304" pitchFamily="18" charset="0"/>
            </a:endParaRPr>
          </a:p>
          <a:p>
            <a:pPr>
              <a:buNone/>
            </a:pPr>
            <a:r>
              <a:rPr lang="sr-Cyrl-BA" sz="2800" dirty="0" smtClean="0">
                <a:solidFill>
                  <a:srgbClr val="0070C0"/>
                </a:solidFill>
                <a:latin typeface="Times New Roman" panose="02020603050405020304" pitchFamily="18" charset="0"/>
                <a:cs typeface="Times New Roman" panose="02020603050405020304" pitchFamily="18" charset="0"/>
              </a:rPr>
              <a:t>    Одговор: То је број 1.</a:t>
            </a:r>
          </a:p>
          <a:p>
            <a:pPr>
              <a:buNone/>
            </a:pPr>
            <a:r>
              <a:rPr lang="sr-Cyrl-BA" sz="2800" dirty="0" smtClean="0">
                <a:solidFill>
                  <a:srgbClr val="0070C0"/>
                </a:solidFill>
                <a:latin typeface="Times New Roman" panose="02020603050405020304" pitchFamily="18" charset="0"/>
                <a:cs typeface="Times New Roman" panose="02020603050405020304" pitchFamily="18" charset="0"/>
              </a:rPr>
              <a:t>    </a:t>
            </a:r>
          </a:p>
        </p:txBody>
      </p:sp>
      <p:pic>
        <p:nvPicPr>
          <p:cNvPr id="3" name="Picture 2" descr="Matematika és Down-szindróma 2: Hasonlóságok és különbségek - érintő"/>
          <p:cNvPicPr/>
          <p:nvPr/>
        </p:nvPicPr>
        <p:blipFill>
          <a:blip r:embed="rId2">
            <a:extLst>
              <a:ext uri="{28A0092B-C50C-407E-A947-70E740481C1C}">
                <a14:useLocalDpi xmlns:a14="http://schemas.microsoft.com/office/drawing/2010/main" val="0"/>
              </a:ext>
            </a:extLst>
          </a:blip>
          <a:srcRect/>
          <a:stretch>
            <a:fillRect/>
          </a:stretch>
        </p:blipFill>
        <p:spPr bwMode="auto">
          <a:xfrm>
            <a:off x="6600056" y="1844824"/>
            <a:ext cx="3261345" cy="2383532"/>
          </a:xfrm>
          <a:prstGeom prst="rect">
            <a:avLst/>
          </a:prstGeom>
          <a:noFill/>
          <a:ln>
            <a:noFill/>
          </a:ln>
        </p:spPr>
      </p:pic>
    </p:spTree>
    <p:extLst>
      <p:ext uri="{BB962C8B-B14F-4D97-AF65-F5344CB8AC3E}">
        <p14:creationId xmlns:p14="http://schemas.microsoft.com/office/powerpoint/2010/main" val="91831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linds(horizontal)">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99245"/>
            <a:ext cx="8596668" cy="5642117"/>
          </a:xfrm>
        </p:spPr>
        <p:txBody>
          <a:bodyPr>
            <a:normAutofit/>
          </a:bodyPr>
          <a:lstStyle/>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Бајке су приче о чудесним догађајима у којима добро увијек побјеђује зло.</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У њима је много нестварних, натприродних ликова који могу да имају чаробне моћи.</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Бајке поручују да се добро добрим враћа, да у животу треба бити упоран, племенит и поштен.</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5" y="3941232"/>
            <a:ext cx="3073476" cy="21001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183" y="3941232"/>
            <a:ext cx="2960915" cy="21208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470" y="3934219"/>
            <a:ext cx="2168120" cy="2107142"/>
          </a:xfrm>
          <a:prstGeom prst="rect">
            <a:avLst/>
          </a:prstGeom>
        </p:spPr>
      </p:pic>
    </p:spTree>
    <p:extLst>
      <p:ext uri="{BB962C8B-B14F-4D97-AF65-F5344CB8AC3E}">
        <p14:creationId xmlns:p14="http://schemas.microsoft.com/office/powerpoint/2010/main" val="2581304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5085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sr-Cyrl-BA" dirty="0" smtClean="0">
                <a:latin typeface="Times New Roman" panose="02020603050405020304" pitchFamily="18" charset="0"/>
                <a:cs typeface="Times New Roman" panose="02020603050405020304" pitchFamily="18" charset="0"/>
              </a:rPr>
              <a:t>ФИЗИЧКО ВАСПИТАЊЕ</a:t>
            </a:r>
            <a:br>
              <a:rPr lang="sr-Cyrl-BA"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ctr"/>
            <a:r>
              <a:rPr lang="sr-Cyrl-BA" sz="3200" dirty="0" smtClean="0">
                <a:solidFill>
                  <a:schemeClr val="bg1"/>
                </a:solidFill>
                <a:latin typeface="Times New Roman" panose="02020603050405020304" pitchFamily="18" charset="0"/>
                <a:cs typeface="Times New Roman" panose="02020603050405020304" pitchFamily="18" charset="0"/>
              </a:rPr>
              <a:t>Вјежбе обликовања</a:t>
            </a:r>
            <a:r>
              <a:rPr lang="sr-Latn-BA" sz="3200" dirty="0" smtClean="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4" name="17-P. I. Cajkovski-Mars Drvenih Vojnik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83281" y="1102977"/>
            <a:ext cx="609600" cy="609600"/>
          </a:xfrm>
          <a:prstGeom prst="rect">
            <a:avLst/>
          </a:prstGeom>
        </p:spPr>
      </p:pic>
    </p:spTree>
    <p:extLst>
      <p:ext uri="{BB962C8B-B14F-4D97-AF65-F5344CB8AC3E}">
        <p14:creationId xmlns:p14="http://schemas.microsoft.com/office/powerpoint/2010/main" val="657342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00" fill="hold"/>
                                        <p:tgtEl>
                                          <p:spTgt spid="4"/>
                                        </p:tgtEl>
                                      </p:cBhvr>
                                    </p:cmd>
                                  </p:childTnLst>
                                </p:cTn>
                              </p:par>
                            </p:childTnLst>
                          </p:cTn>
                        </p:par>
                      </p:childTnLst>
                    </p:cTn>
                  </p:par>
                </p:childTnLst>
              </p:cTn>
              <p:nextCondLst>
                <p:cond evt="onClick" delay="0">
                  <p:tgtEl>
                    <p:spTgt spid="4"/>
                  </p:tgtEl>
                </p:cond>
              </p:nextCondLst>
            </p:seq>
            <p:audio>
              <p:cMediaNode vol="39394">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097" y="600891"/>
            <a:ext cx="8768905" cy="5440471"/>
          </a:xfrm>
        </p:spPr>
        <p:txBody>
          <a:bodyPr>
            <a:normAutofit lnSpcReduction="10000"/>
          </a:bodyPr>
          <a:lstStyle/>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Браћа Грим, Јакоб и Вилхелм, рођени су, живјели и радили у Њемачкој у првој половини деветнаестог вијека.</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Проучавали су њемачки језик и сакупљали пјесме и приче из свог народа.</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Најпознатије бајке које су написали су:</a:t>
            </a:r>
          </a:p>
          <a:p>
            <a:pPr>
              <a:buFont typeface="Wingdings" panose="05000000000000000000" pitchFamily="2" charset="2"/>
              <a:buChar char="§"/>
            </a:pPr>
            <a:r>
              <a:rPr lang="sr-Cyrl-BA" sz="2800" dirty="0" smtClean="0">
                <a:solidFill>
                  <a:srgbClr val="00B050"/>
                </a:solidFill>
                <a:latin typeface="Times New Roman" panose="02020603050405020304" pitchFamily="18" charset="0"/>
                <a:cs typeface="Times New Roman" panose="02020603050405020304" pitchFamily="18" charset="0"/>
              </a:rPr>
              <a:t>Трноружица,</a:t>
            </a:r>
          </a:p>
          <a:p>
            <a:pPr>
              <a:buFont typeface="Wingdings" panose="05000000000000000000" pitchFamily="2" charset="2"/>
              <a:buChar char="§"/>
            </a:pPr>
            <a:r>
              <a:rPr lang="sr-Cyrl-BA" sz="2800" dirty="0" smtClean="0">
                <a:solidFill>
                  <a:srgbClr val="00B050"/>
                </a:solidFill>
                <a:latin typeface="Times New Roman" panose="02020603050405020304" pitchFamily="18" charset="0"/>
                <a:cs typeface="Times New Roman" panose="02020603050405020304" pitchFamily="18" charset="0"/>
              </a:rPr>
              <a:t>Вук и седам јарића,</a:t>
            </a:r>
          </a:p>
          <a:p>
            <a:pPr>
              <a:buFont typeface="Wingdings" panose="05000000000000000000" pitchFamily="2" charset="2"/>
              <a:buChar char="§"/>
            </a:pPr>
            <a:r>
              <a:rPr lang="sr-Cyrl-BA" sz="2800" dirty="0" smtClean="0">
                <a:solidFill>
                  <a:srgbClr val="00B050"/>
                </a:solidFill>
                <a:latin typeface="Times New Roman" panose="02020603050405020304" pitchFamily="18" charset="0"/>
                <a:cs typeface="Times New Roman" panose="02020603050405020304" pitchFamily="18" charset="0"/>
              </a:rPr>
              <a:t>Црвенкапа,</a:t>
            </a:r>
          </a:p>
          <a:p>
            <a:pPr>
              <a:buFont typeface="Wingdings" panose="05000000000000000000" pitchFamily="2" charset="2"/>
              <a:buChar char="§"/>
            </a:pPr>
            <a:r>
              <a:rPr lang="sr-Cyrl-BA" sz="2800" dirty="0" smtClean="0">
                <a:solidFill>
                  <a:srgbClr val="00B050"/>
                </a:solidFill>
                <a:latin typeface="Times New Roman" panose="02020603050405020304" pitchFamily="18" charset="0"/>
                <a:cs typeface="Times New Roman" panose="02020603050405020304" pitchFamily="18" charset="0"/>
              </a:rPr>
              <a:t>Ивица и Марица,</a:t>
            </a:r>
          </a:p>
          <a:p>
            <a:pPr>
              <a:buFont typeface="Wingdings" panose="05000000000000000000" pitchFamily="2" charset="2"/>
              <a:buChar char="§"/>
            </a:pPr>
            <a:r>
              <a:rPr lang="sr-Cyrl-BA" sz="2800" dirty="0" smtClean="0">
                <a:solidFill>
                  <a:srgbClr val="00B050"/>
                </a:solidFill>
                <a:latin typeface="Times New Roman" panose="02020603050405020304" pitchFamily="18" charset="0"/>
                <a:cs typeface="Times New Roman" panose="02020603050405020304" pitchFamily="18" charset="0"/>
              </a:rPr>
              <a:t>Мачак у чизмама и др.</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183" y="4010306"/>
            <a:ext cx="3555819" cy="2031056"/>
          </a:xfrm>
          <a:prstGeom prst="rect">
            <a:avLst/>
          </a:prstGeom>
        </p:spPr>
      </p:pic>
    </p:spTree>
    <p:extLst>
      <p:ext uri="{BB962C8B-B14F-4D97-AF65-F5344CB8AC3E}">
        <p14:creationId xmlns:p14="http://schemas.microsoft.com/office/powerpoint/2010/main" val="203804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379580" cy="705394"/>
          </a:xfrm>
        </p:spPr>
        <p:txBody>
          <a:bodyPr>
            <a:normAutofit/>
          </a:bodyPr>
          <a:lstStyle/>
          <a:p>
            <a:pPr algn="ctr"/>
            <a:r>
              <a:rPr lang="sr-Cyrl-BA" sz="2800" dirty="0" smtClean="0">
                <a:solidFill>
                  <a:srgbClr val="00B050"/>
                </a:solidFill>
                <a:latin typeface="Times New Roman" panose="02020603050405020304" pitchFamily="18" charset="0"/>
                <a:cs typeface="Times New Roman" panose="02020603050405020304" pitchFamily="18" charset="0"/>
              </a:rPr>
              <a:t>ТРНОРУЖИЦА</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085431"/>
            <a:ext cx="8596668" cy="5920676"/>
          </a:xfrm>
        </p:spPr>
        <p:txBody>
          <a:bodyPr>
            <a:noAutofit/>
          </a:bodyPr>
          <a:lstStyle/>
          <a:p>
            <a:pPr marL="0" indent="0">
              <a:buNone/>
            </a:pPr>
            <a:r>
              <a:rPr lang="sr-Cyrl-BA" sz="2400" dirty="0" smtClean="0">
                <a:solidFill>
                  <a:srgbClr val="00B050"/>
                </a:solidFill>
                <a:latin typeface="Times New Roman" panose="02020603050405020304" pitchFamily="18" charset="0"/>
                <a:cs typeface="Times New Roman" panose="02020603050405020304" pitchFamily="18" charset="0"/>
              </a:rPr>
              <a:t>Једном давно живјели су краљ и краљица који су јако жељели имати дијете, али нису успијевали да га добију. Краљица је једног дана налетјела на жабу која јој је обећала да ће за годину дана родити кћерку.</a:t>
            </a:r>
          </a:p>
          <a:p>
            <a:pPr marL="0" indent="0">
              <a:buNone/>
            </a:pPr>
            <a:endParaRPr lang="sr-Latn-BA" sz="2400" dirty="0" smtClean="0">
              <a:solidFill>
                <a:srgbClr val="00B050"/>
              </a:solidFill>
              <a:latin typeface="Times New Roman" panose="02020603050405020304" pitchFamily="18" charset="0"/>
              <a:cs typeface="Times New Roman" panose="02020603050405020304" pitchFamily="18" charset="0"/>
            </a:endParaRPr>
          </a:p>
          <a:p>
            <a:pPr marL="0" indent="0">
              <a:buNone/>
            </a:pPr>
            <a:endParaRPr lang="sr-Latn-BA" sz="2400" dirty="0">
              <a:solidFill>
                <a:srgbClr val="00B050"/>
              </a:solidFill>
              <a:latin typeface="Times New Roman" panose="02020603050405020304" pitchFamily="18" charset="0"/>
              <a:cs typeface="Times New Roman" panose="02020603050405020304" pitchFamily="18" charset="0"/>
            </a:endParaRPr>
          </a:p>
          <a:p>
            <a:pPr marL="0" indent="0">
              <a:buNone/>
            </a:pPr>
            <a:endParaRPr lang="sr-Latn-BA" sz="2400" dirty="0" smtClean="0">
              <a:solidFill>
                <a:srgbClr val="00B050"/>
              </a:solidFill>
              <a:latin typeface="Times New Roman" panose="02020603050405020304" pitchFamily="18" charset="0"/>
              <a:cs typeface="Times New Roman" panose="02020603050405020304" pitchFamily="18" charset="0"/>
            </a:endParaRPr>
          </a:p>
          <a:p>
            <a:pPr marL="0" indent="0">
              <a:buNone/>
            </a:pPr>
            <a:endParaRPr lang="sr-Latn-BA" sz="2400" dirty="0">
              <a:solidFill>
                <a:srgbClr val="00B050"/>
              </a:solidFill>
              <a:latin typeface="Times New Roman" panose="02020603050405020304" pitchFamily="18" charset="0"/>
              <a:cs typeface="Times New Roman" panose="02020603050405020304" pitchFamily="18" charset="0"/>
            </a:endParaRPr>
          </a:p>
          <a:p>
            <a:pPr marL="0" indent="0">
              <a:buNone/>
            </a:pPr>
            <a:r>
              <a:rPr lang="sr-Cyrl-BA" sz="2400" dirty="0" smtClean="0">
                <a:solidFill>
                  <a:srgbClr val="00B050"/>
                </a:solidFill>
                <a:latin typeface="Times New Roman" panose="02020603050405020304" pitchFamily="18" charset="0"/>
                <a:cs typeface="Times New Roman" panose="02020603050405020304" pitchFamily="18" charset="0"/>
              </a:rPr>
              <a:t>Краљевском пару се заиста родила кћерка. Како им се испунила велика жеља, одлучили су направити велико славље. Позвали су и виле на крштење које су живјеле у краљевству. Обичај је био да свака вила пожели нешто лијепо и тиме дарује дијете.</a:t>
            </a:r>
          </a:p>
          <a:p>
            <a:pPr marL="0" indent="0">
              <a:buNone/>
            </a:pPr>
            <a:endParaRPr lang="en-US" sz="2000" dirty="0"/>
          </a:p>
        </p:txBody>
      </p:sp>
      <p:pic>
        <p:nvPicPr>
          <p:cNvPr id="5" name="Picture 4" descr="La Belle au Bois Dormant - Bienvenue sur La Féerie De Disney"/>
          <p:cNvPicPr/>
          <p:nvPr/>
        </p:nvPicPr>
        <p:blipFill>
          <a:blip r:embed="rId2">
            <a:extLst>
              <a:ext uri="{28A0092B-C50C-407E-A947-70E740481C1C}">
                <a14:useLocalDpi xmlns:a14="http://schemas.microsoft.com/office/drawing/2010/main" val="0"/>
              </a:ext>
            </a:extLst>
          </a:blip>
          <a:srcRect/>
          <a:stretch>
            <a:fillRect/>
          </a:stretch>
        </p:blipFill>
        <p:spPr bwMode="auto">
          <a:xfrm>
            <a:off x="1350470" y="2674517"/>
            <a:ext cx="1576469" cy="1837236"/>
          </a:xfrm>
          <a:prstGeom prst="rect">
            <a:avLst/>
          </a:prstGeom>
          <a:noFill/>
          <a:ln>
            <a:noFill/>
          </a:ln>
        </p:spPr>
      </p:pic>
      <p:pic>
        <p:nvPicPr>
          <p:cNvPr id="6" name="Picture 5" descr="king and queen clipart - Clip Art Library"/>
          <p:cNvPicPr/>
          <p:nvPr/>
        </p:nvPicPr>
        <p:blipFill>
          <a:blip r:embed="rId3">
            <a:extLst>
              <a:ext uri="{28A0092B-C50C-407E-A947-70E740481C1C}">
                <a14:useLocalDpi xmlns:a14="http://schemas.microsoft.com/office/drawing/2010/main" val="0"/>
              </a:ext>
            </a:extLst>
          </a:blip>
          <a:srcRect/>
          <a:stretch>
            <a:fillRect/>
          </a:stretch>
        </p:blipFill>
        <p:spPr bwMode="auto">
          <a:xfrm>
            <a:off x="3913553" y="2453414"/>
            <a:ext cx="1583055" cy="2058339"/>
          </a:xfrm>
          <a:prstGeom prst="rect">
            <a:avLst/>
          </a:prstGeom>
          <a:noFill/>
          <a:ln>
            <a:noFill/>
          </a:ln>
        </p:spPr>
      </p:pic>
      <p:pic>
        <p:nvPicPr>
          <p:cNvPr id="7" name="Picture 6" descr="sleeping beauty story clipart - Clip Art Library"/>
          <p:cNvPicPr/>
          <p:nvPr/>
        </p:nvPicPr>
        <p:blipFill>
          <a:blip r:embed="rId4">
            <a:extLst>
              <a:ext uri="{28A0092B-C50C-407E-A947-70E740481C1C}">
                <a14:useLocalDpi xmlns:a14="http://schemas.microsoft.com/office/drawing/2010/main" val="0"/>
              </a:ext>
            </a:extLst>
          </a:blip>
          <a:srcRect/>
          <a:stretch>
            <a:fillRect/>
          </a:stretch>
        </p:blipFill>
        <p:spPr bwMode="auto">
          <a:xfrm>
            <a:off x="6483222" y="2453414"/>
            <a:ext cx="1552575" cy="2058339"/>
          </a:xfrm>
          <a:prstGeom prst="rect">
            <a:avLst/>
          </a:prstGeom>
          <a:noFill/>
          <a:ln>
            <a:noFill/>
          </a:ln>
        </p:spPr>
      </p:pic>
    </p:spTree>
    <p:extLst>
      <p:ext uri="{BB962C8B-B14F-4D97-AF65-F5344CB8AC3E}">
        <p14:creationId xmlns:p14="http://schemas.microsoft.com/office/powerpoint/2010/main" val="3383062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05" y="278883"/>
            <a:ext cx="8596668" cy="5684311"/>
          </a:xfrm>
        </p:spPr>
        <p:txBody>
          <a:bodyPr>
            <a:normAutofit/>
          </a:bodyPr>
          <a:lstStyle/>
          <a:p>
            <a:pPr marL="0" indent="0">
              <a:buNone/>
            </a:pPr>
            <a:endParaRPr lang="sr-Latn-BA" sz="2200" dirty="0" smtClean="0"/>
          </a:p>
          <a:p>
            <a:pPr marL="0" indent="0">
              <a:buNone/>
            </a:pPr>
            <a:r>
              <a:rPr lang="sr-Cyrl-BA" sz="2400" dirty="0">
                <a:solidFill>
                  <a:srgbClr val="00B050"/>
                </a:solidFill>
                <a:latin typeface="Times New Roman" panose="02020603050405020304" pitchFamily="18" charset="0"/>
                <a:cs typeface="Times New Roman" panose="02020603050405020304" pitchFamily="18" charset="0"/>
              </a:rPr>
              <a:t>Осим споменутих вила, била је и једна стара вила коју су заборавили позвати на прославу. Јако се наљутила због тога, те пуна бијеса кренула је према дворцу. Дворани су поставили сто за 12 вила, оне су изразиле своје добре жеље, а тада се појавила и стара вила.</a:t>
            </a:r>
          </a:p>
          <a:p>
            <a:pPr marL="0" indent="0">
              <a:buNone/>
            </a:pPr>
            <a:r>
              <a:rPr lang="sr-Cyrl-BA" sz="2400" dirty="0">
                <a:solidFill>
                  <a:srgbClr val="00B050"/>
                </a:solidFill>
                <a:latin typeface="Times New Roman" panose="02020603050405020304" pitchFamily="18" charset="0"/>
                <a:cs typeface="Times New Roman" panose="02020603050405020304" pitchFamily="18" charset="0"/>
              </a:rPr>
              <a:t>Била је толико љута да је узвикнула страшну клетву и запријетила да ће дјевојчица доживјети смрт када одрасте, јер ће се убости на вретено.</a:t>
            </a:r>
          </a:p>
          <a:p>
            <a:pPr marL="0" indent="0">
              <a:buNone/>
            </a:pPr>
            <a:endParaRPr lang="sr-Latn-BA" sz="3600" dirty="0" smtClean="0"/>
          </a:p>
          <a:p>
            <a:pPr marL="0" indent="0">
              <a:buNone/>
            </a:pPr>
            <a:endParaRPr lang="sr-Latn-BA" sz="3600" dirty="0"/>
          </a:p>
          <a:p>
            <a:pPr marL="0" indent="0">
              <a:buNone/>
            </a:pPr>
            <a:endParaRPr lang="sr-Latn-BA" sz="3600" dirty="0"/>
          </a:p>
          <a:p>
            <a:pPr marL="0" indent="0">
              <a:buNone/>
            </a:pPr>
            <a:endParaRPr lang="sr-Latn-BA" sz="2200" dirty="0" smtClean="0"/>
          </a:p>
          <a:p>
            <a:pPr marL="0" indent="0">
              <a:buNone/>
            </a:pPr>
            <a:endParaRPr lang="sr-Latn-BA" sz="2200" dirty="0" smtClean="0"/>
          </a:p>
          <a:p>
            <a:pPr marL="0" indent="0">
              <a:buNone/>
            </a:pPr>
            <a:endParaRPr lang="sr-Latn-BA" sz="2200" dirty="0"/>
          </a:p>
          <a:p>
            <a:pPr marL="0" indent="0">
              <a:buNone/>
            </a:pPr>
            <a:endParaRPr lang="sr-Cyrl-BA" sz="2200" dirty="0" smtClean="0"/>
          </a:p>
          <a:p>
            <a:pPr marL="0" indent="0">
              <a:buNone/>
            </a:pPr>
            <a:endParaRPr lang="sr-Cyrl-BA" sz="2200" dirty="0" smtClean="0"/>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781" y="3928055"/>
            <a:ext cx="4018800" cy="2035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The Ultimate Sleeping Beauty Trivia Quiz | Disney Insider | Disney insider,  Disney sleeping beauty, Disney kids"/>
          <p:cNvPicPr/>
          <p:nvPr/>
        </p:nvPicPr>
        <p:blipFill>
          <a:blip r:embed="rId3">
            <a:extLst>
              <a:ext uri="{28A0092B-C50C-407E-A947-70E740481C1C}">
                <a14:useLocalDpi xmlns:a14="http://schemas.microsoft.com/office/drawing/2010/main" val="0"/>
              </a:ext>
            </a:extLst>
          </a:blip>
          <a:srcRect/>
          <a:stretch>
            <a:fillRect/>
          </a:stretch>
        </p:blipFill>
        <p:spPr bwMode="auto">
          <a:xfrm>
            <a:off x="798490" y="3928056"/>
            <a:ext cx="2730321" cy="2035138"/>
          </a:xfrm>
          <a:prstGeom prst="rect">
            <a:avLst/>
          </a:prstGeom>
          <a:noFill/>
          <a:ln>
            <a:noFill/>
          </a:ln>
        </p:spPr>
      </p:pic>
    </p:spTree>
    <p:extLst>
      <p:ext uri="{BB962C8B-B14F-4D97-AF65-F5344CB8AC3E}">
        <p14:creationId xmlns:p14="http://schemas.microsoft.com/office/powerpoint/2010/main" val="334386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092" y="191588"/>
            <a:ext cx="10363200" cy="4981303"/>
          </a:xfrm>
        </p:spPr>
        <p:txBody>
          <a:bodyPr>
            <a:normAutofit fontScale="25000" lnSpcReduction="20000"/>
          </a:bodyPr>
          <a:lstStyle/>
          <a:p>
            <a:pPr marL="0" indent="0">
              <a:buNone/>
            </a:pPr>
            <a:r>
              <a:rPr lang="sr-Cyrl-BA" sz="9600" dirty="0" smtClean="0">
                <a:solidFill>
                  <a:srgbClr val="00B050"/>
                </a:solidFill>
                <a:latin typeface="Times New Roman" panose="02020603050405020304" pitchFamily="18" charset="0"/>
                <a:cs typeface="Times New Roman" panose="02020603050405020304" pitchFamily="18" charset="0"/>
              </a:rPr>
              <a:t>Дјевојчица </a:t>
            </a:r>
            <a:r>
              <a:rPr lang="sr-Cyrl-BA" sz="9600" dirty="0">
                <a:solidFill>
                  <a:srgbClr val="00B050"/>
                </a:solidFill>
                <a:latin typeface="Times New Roman" panose="02020603050405020304" pitchFamily="18" charset="0"/>
                <a:cs typeface="Times New Roman" panose="02020603050405020304" pitchFamily="18" charset="0"/>
              </a:rPr>
              <a:t>ће с напуњених петнаест година доживјети страшну судбину коју неће моћи избјећи.</a:t>
            </a:r>
          </a:p>
          <a:p>
            <a:pPr marL="0" indent="0">
              <a:buNone/>
            </a:pPr>
            <a:r>
              <a:rPr lang="sr-Cyrl-BA" sz="9600" dirty="0">
                <a:solidFill>
                  <a:srgbClr val="00B050"/>
                </a:solidFill>
                <a:latin typeface="Times New Roman" panose="02020603050405020304" pitchFamily="18" charset="0"/>
                <a:cs typeface="Times New Roman" panose="02020603050405020304" pitchFamily="18" charset="0"/>
              </a:rPr>
              <a:t>Сви су остали у шоку и невјерици. Тада је иступила задња добра вила која још није рекла своју жељу за лијепу принцезу. Рекла је да клетву не може поништити, али да је може ублажити, тако да дјевојчица не умре, него да умјесто тога заспе и да се након сто година појави принц који ће је пољубити и пробудити из сна.</a:t>
            </a:r>
          </a:p>
          <a:p>
            <a:pPr marL="0" indent="0">
              <a:buNone/>
            </a:pPr>
            <a:r>
              <a:rPr lang="sr-Cyrl-BA" sz="9600" dirty="0">
                <a:solidFill>
                  <a:srgbClr val="00B050"/>
                </a:solidFill>
                <a:latin typeface="Times New Roman" panose="02020603050405020304" pitchFamily="18" charset="0"/>
                <a:cs typeface="Times New Roman" panose="02020603050405020304" pitchFamily="18" charset="0"/>
              </a:rPr>
              <a:t>Краљ је </a:t>
            </a:r>
            <a:r>
              <a:rPr lang="sr-Cyrl-BA" sz="9600" dirty="0" smtClean="0">
                <a:solidFill>
                  <a:srgbClr val="00B050"/>
                </a:solidFill>
                <a:latin typeface="Times New Roman" panose="02020603050405020304" pitchFamily="18" charset="0"/>
                <a:cs typeface="Times New Roman" panose="02020603050405020304" pitchFamily="18" charset="0"/>
              </a:rPr>
              <a:t>био </a:t>
            </a:r>
            <a:r>
              <a:rPr lang="sr-Cyrl-BA" sz="9600" dirty="0">
                <a:solidFill>
                  <a:srgbClr val="00B050"/>
                </a:solidFill>
                <a:latin typeface="Times New Roman" panose="02020603050405020304" pitchFamily="18" charset="0"/>
                <a:cs typeface="Times New Roman" panose="02020603050405020304" pitchFamily="18" charset="0"/>
              </a:rPr>
              <a:t>у </a:t>
            </a:r>
            <a:r>
              <a:rPr lang="sr-Cyrl-BA" sz="9600" dirty="0" smtClean="0">
                <a:solidFill>
                  <a:srgbClr val="00B050"/>
                </a:solidFill>
                <a:latin typeface="Times New Roman" panose="02020603050405020304" pitchFamily="18" charset="0"/>
                <a:cs typeface="Times New Roman" panose="02020603050405020304" pitchFamily="18" charset="0"/>
              </a:rPr>
              <a:t>великом страху </a:t>
            </a:r>
            <a:r>
              <a:rPr lang="sr-Cyrl-BA" sz="9600" dirty="0">
                <a:solidFill>
                  <a:srgbClr val="00B050"/>
                </a:solidFill>
                <a:latin typeface="Times New Roman" panose="02020603050405020304" pitchFamily="18" charset="0"/>
                <a:cs typeface="Times New Roman" panose="02020603050405020304" pitchFamily="18" charset="0"/>
              </a:rPr>
              <a:t>због принцезине судбине, те је одлучио спалити сва вретена у краљевству како би се избјегла страшна несрећа. Али принцеза једног дана остаде сама и упусти се у истраживање дворца. Лутајући дворцем, попе се на врх у стару кулу, гдје је једна старица прела вуну. Била је знатижељна и такну вретено, али се истог тренутка оствари клетва и принцеза заспа. Сан се проширио цијелим краљевством</a:t>
            </a:r>
            <a:r>
              <a:rPr lang="sr-Cyrl-BA" sz="9600" dirty="0" smtClean="0">
                <a:solidFill>
                  <a:srgbClr val="00B050"/>
                </a:solidFill>
                <a:latin typeface="Times New Roman" panose="02020603050405020304" pitchFamily="18" charset="0"/>
                <a:cs typeface="Times New Roman" panose="02020603050405020304" pitchFamily="18" charset="0"/>
              </a:rPr>
              <a:t>.</a:t>
            </a:r>
            <a:endParaRPr lang="sr-Cyrl-BA" sz="9600" dirty="0">
              <a:solidFill>
                <a:srgbClr val="00B05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113" y="4497360"/>
            <a:ext cx="4073158" cy="1986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065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383177"/>
            <a:ext cx="9863500" cy="6094896"/>
          </a:xfrm>
        </p:spPr>
        <p:txBody>
          <a:bodyPr>
            <a:noAutofit/>
          </a:bodyPr>
          <a:lstStyle/>
          <a:p>
            <a:pPr marL="0" indent="0">
              <a:buNone/>
            </a:pPr>
            <a:r>
              <a:rPr lang="sr-Cyrl-BA" sz="2400" dirty="0" smtClean="0">
                <a:solidFill>
                  <a:srgbClr val="00B050"/>
                </a:solidFill>
                <a:latin typeface="Times New Roman" panose="02020603050405020304" pitchFamily="18" charset="0"/>
                <a:cs typeface="Times New Roman" panose="02020603050405020304" pitchFamily="18" charset="0"/>
              </a:rPr>
              <a:t>Било </a:t>
            </a:r>
            <a:r>
              <a:rPr lang="sr-Cyrl-BA" sz="2400" dirty="0">
                <a:solidFill>
                  <a:srgbClr val="00B050"/>
                </a:solidFill>
                <a:latin typeface="Times New Roman" panose="02020603050405020304" pitchFamily="18" charset="0"/>
                <a:cs typeface="Times New Roman" panose="02020603050405020304" pitchFamily="18" charset="0"/>
              </a:rPr>
              <a:t>је младића који су се покушавали пробити до ње кроз густу, трнову живицу, неки су и животе изгубили како би је пробудили.</a:t>
            </a:r>
          </a:p>
          <a:p>
            <a:pPr marL="0" indent="0">
              <a:buNone/>
            </a:pPr>
            <a:r>
              <a:rPr lang="sr-Cyrl-BA" sz="2400" dirty="0" smtClean="0">
                <a:solidFill>
                  <a:srgbClr val="00B050"/>
                </a:solidFill>
                <a:latin typeface="Times New Roman" panose="02020603050405020304" pitchFamily="18" charset="0"/>
                <a:cs typeface="Times New Roman" panose="02020603050405020304" pitchFamily="18" charset="0"/>
              </a:rPr>
              <a:t>Након </a:t>
            </a:r>
            <a:r>
              <a:rPr lang="sr-Cyrl-BA" sz="2400" dirty="0">
                <a:solidFill>
                  <a:srgbClr val="00B050"/>
                </a:solidFill>
                <a:latin typeface="Times New Roman" panose="02020603050405020304" pitchFamily="18" charset="0"/>
                <a:cs typeface="Times New Roman" panose="02020603050405020304" pitchFamily="18" charset="0"/>
              </a:rPr>
              <a:t>сто година у краљевству се појавио младић који је чуо причу о дворцу и одлучио га </a:t>
            </a:r>
            <a:r>
              <a:rPr lang="sr-Cyrl-BA" sz="2400" dirty="0" smtClean="0">
                <a:solidFill>
                  <a:srgbClr val="00B050"/>
                </a:solidFill>
                <a:latin typeface="Times New Roman" panose="02020603050405020304" pitchFamily="18" charset="0"/>
                <a:cs typeface="Times New Roman" panose="02020603050405020304" pitchFamily="18" charset="0"/>
              </a:rPr>
              <a:t>посјетити. Његово </a:t>
            </a:r>
            <a:r>
              <a:rPr lang="sr-Cyrl-BA" sz="2400" dirty="0">
                <a:solidFill>
                  <a:srgbClr val="00B050"/>
                </a:solidFill>
                <a:latin typeface="Times New Roman" panose="02020603050405020304" pitchFamily="18" charset="0"/>
                <a:cs typeface="Times New Roman" panose="02020603050405020304" pitchFamily="18" charset="0"/>
              </a:rPr>
              <a:t>присуство је имало супротно дејство на трње и живицу око дворца и оно се почело размицати и претварати у прелијепо </a:t>
            </a:r>
            <a:r>
              <a:rPr lang="sr-Cyrl-BA" sz="2400" dirty="0" smtClean="0">
                <a:solidFill>
                  <a:srgbClr val="00B050"/>
                </a:solidFill>
                <a:latin typeface="Times New Roman" panose="02020603050405020304" pitchFamily="18" charset="0"/>
                <a:cs typeface="Times New Roman" panose="02020603050405020304" pitchFamily="18" charset="0"/>
              </a:rPr>
              <a:t>цвијеће. Ушао </a:t>
            </a:r>
            <a:r>
              <a:rPr lang="sr-Cyrl-BA" sz="2400" dirty="0">
                <a:solidFill>
                  <a:srgbClr val="00B050"/>
                </a:solidFill>
                <a:latin typeface="Times New Roman" panose="02020603050405020304" pitchFamily="18" charset="0"/>
                <a:cs typeface="Times New Roman" panose="02020603050405020304" pitchFamily="18" charset="0"/>
              </a:rPr>
              <a:t>је у дворац у којем су сви спавали и кренуо је у потрагу за принцезом.</a:t>
            </a:r>
          </a:p>
          <a:p>
            <a:pPr marL="0" indent="0">
              <a:buNone/>
            </a:pPr>
            <a:endParaRPr lang="sr-Latn-BA" sz="2400" dirty="0" smtClean="0">
              <a:solidFill>
                <a:srgbClr val="00B050"/>
              </a:solidFill>
              <a:latin typeface="Times New Roman" panose="02020603050405020304" pitchFamily="18" charset="0"/>
              <a:cs typeface="Times New Roman" panose="02020603050405020304" pitchFamily="18" charset="0"/>
            </a:endParaRPr>
          </a:p>
          <a:p>
            <a:pPr marL="0" indent="0">
              <a:buNone/>
            </a:pPr>
            <a:endParaRPr lang="sr-Latn-BA" sz="2400" dirty="0" smtClean="0">
              <a:solidFill>
                <a:srgbClr val="00B050"/>
              </a:solidFill>
              <a:latin typeface="Times New Roman" panose="02020603050405020304" pitchFamily="18" charset="0"/>
              <a:cs typeface="Times New Roman" panose="02020603050405020304" pitchFamily="18" charset="0"/>
            </a:endParaRPr>
          </a:p>
          <a:p>
            <a:pPr marL="0" indent="0">
              <a:buNone/>
            </a:pPr>
            <a:endParaRPr lang="sr-Latn-BA" sz="2400" dirty="0">
              <a:solidFill>
                <a:srgbClr val="00B050"/>
              </a:solidFill>
              <a:latin typeface="Times New Roman" panose="02020603050405020304" pitchFamily="18" charset="0"/>
              <a:cs typeface="Times New Roman" panose="02020603050405020304" pitchFamily="18" charset="0"/>
            </a:endParaRPr>
          </a:p>
          <a:p>
            <a:pPr marL="0" indent="0">
              <a:buNone/>
            </a:pPr>
            <a:r>
              <a:rPr lang="sr-Cyrl-BA" sz="2400" dirty="0" smtClean="0">
                <a:solidFill>
                  <a:srgbClr val="00B050"/>
                </a:solidFill>
                <a:latin typeface="Times New Roman" panose="02020603050405020304" pitchFamily="18" charset="0"/>
                <a:cs typeface="Times New Roman" panose="02020603050405020304" pitchFamily="18" charset="0"/>
              </a:rPr>
              <a:t>Чим </a:t>
            </a:r>
            <a:r>
              <a:rPr lang="sr-Cyrl-BA" sz="2400" dirty="0">
                <a:solidFill>
                  <a:srgbClr val="00B050"/>
                </a:solidFill>
                <a:latin typeface="Times New Roman" panose="02020603050405020304" pitchFamily="18" charset="0"/>
                <a:cs typeface="Times New Roman" panose="02020603050405020304" pitchFamily="18" charset="0"/>
              </a:rPr>
              <a:t>је угледао, заљубио се на први поглед. Пољубио ју је, а она се истог тренутка пробудила. Принцеза се пробудила, а са њом и цијело краљевство које је наставило живјети тамо гдје је стало.</a:t>
            </a:r>
          </a:p>
          <a:p>
            <a:pPr marL="0" indent="0">
              <a:buNone/>
            </a:pPr>
            <a:r>
              <a:rPr lang="sr-Cyrl-BA" sz="2400" dirty="0">
                <a:solidFill>
                  <a:srgbClr val="00B050"/>
                </a:solidFill>
                <a:latin typeface="Times New Roman" panose="02020603050405020304" pitchFamily="18" charset="0"/>
                <a:cs typeface="Times New Roman" panose="02020603050405020304" pitchFamily="18" charset="0"/>
              </a:rPr>
              <a:t>Трноружица и принц су се вјенчали и живјели срећно до краја живота.</a:t>
            </a:r>
            <a:endParaRPr lang="en-US" sz="2400" dirty="0">
              <a:solidFill>
                <a:srgbClr val="00B050"/>
              </a:solidFill>
              <a:latin typeface="Times New Roman" panose="02020603050405020304" pitchFamily="18" charset="0"/>
              <a:cs typeface="Times New Roman" panose="02020603050405020304" pitchFamily="18" charset="0"/>
            </a:endParaRP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296" y="3037692"/>
            <a:ext cx="2400424" cy="1469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707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0927"/>
            <a:ext cx="10633166" cy="6305004"/>
          </a:xfrm>
        </p:spPr>
        <p:txBody>
          <a:bodyPr/>
          <a:lstStyle/>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Мјесто радње: дворац</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Вријеме радње: некада давно</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Тема: несрећна судбина лијепе принцезе која се убоде на вретено и заспе на сто година.</a:t>
            </a:r>
          </a:p>
          <a:p>
            <a:pPr marL="0" indent="0">
              <a:buNone/>
            </a:pPr>
            <a:r>
              <a:rPr lang="sr-Cyrl-BA" sz="2800" dirty="0" smtClean="0">
                <a:solidFill>
                  <a:srgbClr val="00B050"/>
                </a:solidFill>
                <a:latin typeface="Times New Roman" panose="02020603050405020304" pitchFamily="18" charset="0"/>
                <a:cs typeface="Times New Roman" panose="02020603050405020304" pitchFamily="18" charset="0"/>
              </a:rPr>
              <a:t>Идеја: доброта се увијек награди, добро увијек на крају побиједи зло.</a:t>
            </a:r>
          </a:p>
          <a:p>
            <a:pPr marL="0" indent="0">
              <a:buNone/>
            </a:pPr>
            <a:endParaRPr lang="sr-Latn-BA" sz="3200" dirty="0" smtClean="0">
              <a:latin typeface="Times New Roman" panose="02020603050405020304" pitchFamily="18" charset="0"/>
              <a:cs typeface="Times New Roman" panose="02020603050405020304" pitchFamily="18" charset="0"/>
            </a:endParaRPr>
          </a:p>
          <a:p>
            <a:pPr marL="0" indent="0">
              <a:buNone/>
            </a:pPr>
            <a:r>
              <a:rPr lang="sr-Cyrl-BA" sz="3200" dirty="0" smtClean="0">
                <a:solidFill>
                  <a:srgbClr val="00B050"/>
                </a:solidFill>
                <a:latin typeface="Times New Roman" panose="02020603050405020304" pitchFamily="18" charset="0"/>
                <a:cs typeface="Times New Roman" panose="02020603050405020304" pitchFamily="18" charset="0"/>
              </a:rPr>
              <a:t>Задатак за самосталан рад:</a:t>
            </a:r>
            <a:br>
              <a:rPr lang="sr-Cyrl-BA" sz="3200" dirty="0" smtClean="0">
                <a:solidFill>
                  <a:srgbClr val="00B050"/>
                </a:solidFill>
                <a:latin typeface="Times New Roman" panose="02020603050405020304" pitchFamily="18" charset="0"/>
                <a:cs typeface="Times New Roman" panose="02020603050405020304" pitchFamily="18" charset="0"/>
              </a:rPr>
            </a:br>
            <a:r>
              <a:rPr lang="sr-Cyrl-BA" sz="3200" dirty="0" smtClean="0">
                <a:solidFill>
                  <a:srgbClr val="00B050"/>
                </a:solidFill>
                <a:latin typeface="Times New Roman" panose="02020603050405020304" pitchFamily="18" charset="0"/>
                <a:cs typeface="Times New Roman" panose="02020603050405020304" pitchFamily="18" charset="0"/>
              </a:rPr>
              <a:t>Илуструјте бајку „Трноружица“.</a:t>
            </a:r>
            <a:endParaRPr lang="sr-Cyrl-BA" sz="3200" dirty="0">
              <a:solidFill>
                <a:srgbClr val="00B050"/>
              </a:solidFill>
              <a:latin typeface="Times New Roman" panose="02020603050405020304" pitchFamily="18" charset="0"/>
              <a:cs typeface="Times New Roman" panose="02020603050405020304" pitchFamily="18" charset="0"/>
            </a:endParaRPr>
          </a:p>
          <a:p>
            <a:pPr marL="0" indent="0">
              <a:buNone/>
            </a:pPr>
            <a:endParaRPr lang="sr-Cyrl-BA" sz="2000" dirty="0" smtClean="0"/>
          </a:p>
          <a:p>
            <a:pPr marL="0" indent="0">
              <a:buNone/>
            </a:pPr>
            <a:endParaRPr lang="sr-Cyrl-BA" sz="2000" dirty="0" smtClean="0"/>
          </a:p>
          <a:p>
            <a:pPr marL="0" indent="0">
              <a:buNone/>
            </a:pPr>
            <a:endParaRPr lang="sr-Cyrl-BA" dirty="0" smtClean="0"/>
          </a:p>
        </p:txBody>
      </p:sp>
      <p:sp>
        <p:nvSpPr>
          <p:cNvPr id="2" name="AutoShape 2" descr="PRIČE ZA LAKU NOĆ; TRNORUŽ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PRIČE ZA LAKU NOĆ; TRNORUŽICA"/>
          <p:cNvPicPr/>
          <p:nvPr/>
        </p:nvPicPr>
        <p:blipFill>
          <a:blip r:embed="rId2">
            <a:extLst>
              <a:ext uri="{28A0092B-C50C-407E-A947-70E740481C1C}">
                <a14:useLocalDpi xmlns:a14="http://schemas.microsoft.com/office/drawing/2010/main" val="0"/>
              </a:ext>
            </a:extLst>
          </a:blip>
          <a:srcRect/>
          <a:stretch>
            <a:fillRect/>
          </a:stretch>
        </p:blipFill>
        <p:spPr bwMode="auto">
          <a:xfrm>
            <a:off x="6503831" y="3206840"/>
            <a:ext cx="3160905" cy="1997031"/>
          </a:xfrm>
          <a:prstGeom prst="rect">
            <a:avLst/>
          </a:prstGeom>
          <a:noFill/>
          <a:ln>
            <a:noFill/>
          </a:ln>
        </p:spPr>
      </p:pic>
    </p:spTree>
    <p:extLst>
      <p:ext uri="{BB962C8B-B14F-4D97-AF65-F5344CB8AC3E}">
        <p14:creationId xmlns:p14="http://schemas.microsoft.com/office/powerpoint/2010/main" val="36747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712869"/>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191</TotalTime>
  <Words>1064</Words>
  <Application>Microsoft Office PowerPoint</Application>
  <PresentationFormat>Widescreen</PresentationFormat>
  <Paragraphs>128</Paragraphs>
  <Slides>21</Slides>
  <Notes>1</Notes>
  <HiddenSlides>0</HiddenSlides>
  <MMClips>1</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21</vt:i4>
      </vt:variant>
    </vt:vector>
  </HeadingPairs>
  <TitlesOfParts>
    <vt:vector size="43" baseType="lpstr">
      <vt:lpstr>Arial</vt:lpstr>
      <vt:lpstr>Calibri</vt:lpstr>
      <vt:lpstr>Century Gothic</vt:lpstr>
      <vt:lpstr>Lucida Sans Unicode</vt:lpstr>
      <vt:lpstr>Times New Roman</vt:lpstr>
      <vt:lpstr>Trebuchet MS</vt:lpstr>
      <vt:lpstr>Verdana</vt:lpstr>
      <vt:lpstr>Wingdings</vt:lpstr>
      <vt:lpstr>Wingdings 2</vt:lpstr>
      <vt:lpstr>Wingdings 3</vt:lpstr>
      <vt:lpstr>Facet</vt:lpstr>
      <vt:lpstr>Concourse</vt:lpstr>
      <vt:lpstr>1_Concourse</vt:lpstr>
      <vt:lpstr>2_Concourse</vt:lpstr>
      <vt:lpstr>3_Concourse</vt:lpstr>
      <vt:lpstr>4_Concourse</vt:lpstr>
      <vt:lpstr>5_Concourse</vt:lpstr>
      <vt:lpstr>6_Concourse</vt:lpstr>
      <vt:lpstr>7_Concourse</vt:lpstr>
      <vt:lpstr>8_Concourse</vt:lpstr>
      <vt:lpstr>9_Concourse</vt:lpstr>
      <vt:lpstr>Ion Boardroom</vt:lpstr>
      <vt:lpstr>PowerPoint Presentation</vt:lpstr>
      <vt:lpstr>PowerPoint Presentation</vt:lpstr>
      <vt:lpstr>PowerPoint Presentation</vt:lpstr>
      <vt:lpstr>ТРНОРУЖИЦА</vt:lpstr>
      <vt:lpstr>PowerPoint Presentation</vt:lpstr>
      <vt:lpstr>PowerPoint Presentation</vt:lpstr>
      <vt:lpstr>PowerPoint Presentation</vt:lpstr>
      <vt:lpstr>PowerPoint Presentation</vt:lpstr>
      <vt:lpstr>PowerPoint Presentation</vt:lpstr>
      <vt:lpstr>ЈЕДНАЧИНЕ - ВЈЕЖБА</vt:lpstr>
      <vt:lpstr>PowerPoint Presentation</vt:lpstr>
      <vt:lpstr>PowerPoint Presentation</vt:lpstr>
      <vt:lpstr>PowerPoint Presentation</vt:lpstr>
      <vt:lpstr>PowerPoint Presentation</vt:lpstr>
      <vt:lpstr>Задаци:</vt:lpstr>
      <vt:lpstr>PowerPoint Presentation</vt:lpstr>
      <vt:lpstr>PowerPoint Presentation</vt:lpstr>
      <vt:lpstr>PowerPoint Presentation</vt:lpstr>
      <vt:lpstr>PowerPoint Presentation</vt:lpstr>
      <vt:lpstr>PowerPoint Presentation</vt:lpstr>
      <vt:lpstr>ФИЗИЧКО ВАСПИТАЊЕ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dc:creator>
  <cp:lastModifiedBy>48. Dajana Gluvic</cp:lastModifiedBy>
  <cp:revision>19</cp:revision>
  <dcterms:created xsi:type="dcterms:W3CDTF">2021-03-05T21:33:25Z</dcterms:created>
  <dcterms:modified xsi:type="dcterms:W3CDTF">2021-03-12T08:30:14Z</dcterms:modified>
</cp:coreProperties>
</file>