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8" r:id="rId3"/>
    <p:sldId id="279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895520" y="327454"/>
            <a:ext cx="4967760" cy="1447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Cyrl-R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ТЕХНИЧКО ОБРАЗОВАЊЕ</a:t>
            </a:r>
            <a: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2239" y="5696464"/>
            <a:ext cx="10443862" cy="1161535"/>
          </a:xfrm>
        </p:spPr>
        <p:txBody>
          <a:bodyPr/>
          <a:lstStyle/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sr-Cyrl-BA" altLang="en-US" b="1" dirty="0" smtClean="0">
                <a:solidFill>
                  <a:schemeClr val="tx1"/>
                </a:solidFill>
              </a:rPr>
              <a:t>Датум: 19.</a:t>
            </a:r>
            <a:r>
              <a:rPr lang="sr-Latn-BA" altLang="en-US" b="1" dirty="0" smtClean="0">
                <a:solidFill>
                  <a:schemeClr val="tx1"/>
                </a:solidFill>
              </a:rPr>
              <a:t>0</a:t>
            </a:r>
            <a:r>
              <a:rPr lang="sr-Cyrl-BA" altLang="en-US" b="1" dirty="0">
                <a:solidFill>
                  <a:schemeClr val="tx1"/>
                </a:solidFill>
              </a:rPr>
              <a:t>3</a:t>
            </a:r>
            <a:r>
              <a:rPr lang="sr-Cyrl-BA" altLang="en-US" b="1" dirty="0" smtClean="0">
                <a:solidFill>
                  <a:schemeClr val="tx1"/>
                </a:solidFill>
              </a:rPr>
              <a:t>.202</a:t>
            </a:r>
            <a:r>
              <a:rPr lang="sr-Latn-BA" altLang="en-US" b="1" dirty="0" smtClean="0">
                <a:solidFill>
                  <a:schemeClr val="tx1"/>
                </a:solidFill>
              </a:rPr>
              <a:t>1</a:t>
            </a:r>
            <a:r>
              <a:rPr lang="sr-Cyrl-BA" altLang="en-US" b="1" dirty="0" smtClean="0">
                <a:solidFill>
                  <a:schemeClr val="tx1"/>
                </a:solidFill>
              </a:rPr>
              <a:t>.године                                                                     </a:t>
            </a:r>
            <a:r>
              <a:rPr lang="sr-Latn-CS" altLang="en-US" b="1" dirty="0" smtClean="0">
                <a:solidFill>
                  <a:schemeClr val="tx1"/>
                </a:solidFill>
              </a:rPr>
              <a:t>Наставник</a:t>
            </a:r>
            <a:r>
              <a:rPr lang="sr-Cyrl-BA" altLang="en-US" b="1" dirty="0" smtClean="0">
                <a:solidFill>
                  <a:schemeClr val="tx1"/>
                </a:solidFill>
              </a:rPr>
              <a:t>:</a:t>
            </a:r>
            <a:r>
              <a:rPr lang="sr-Latn-CS" altLang="en-US" b="1" i="1" dirty="0" smtClean="0">
                <a:solidFill>
                  <a:schemeClr val="tx1"/>
                </a:solidFill>
              </a:rPr>
              <a:t> Бојан Мрђа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3500" y="2281881"/>
            <a:ext cx="6283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Енергетика. Енергија Сунца, вјетра и воде</a:t>
            </a:r>
            <a:endParaRPr lang="sr-Latn-BA" sz="5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9088" y="1646194"/>
            <a:ext cx="2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6. разред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382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вјетра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673" y="2022789"/>
            <a:ext cx="5478376" cy="5008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Недостаци вјетроелектрана:</a:t>
            </a:r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Рад вјетрогенератора може да омета телевизијски сигнал.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Производе сталан, слаб и непријатан шум.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Не </a:t>
            </a:r>
            <a:r>
              <a:rPr lang="ru-RU" sz="2400" dirty="0"/>
              <a:t>раде када је </a:t>
            </a:r>
            <a:r>
              <a:rPr lang="ru-RU" sz="2400" dirty="0" smtClean="0"/>
              <a:t>вјетар </a:t>
            </a:r>
            <a:r>
              <a:rPr lang="ru-RU" sz="2400" dirty="0"/>
              <a:t>преслаб, прејак или га уопште </a:t>
            </a:r>
            <a:r>
              <a:rPr lang="ru-RU" sz="2400" dirty="0" smtClean="0"/>
              <a:t>нема.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4987" y="624110"/>
            <a:ext cx="1571625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99" y="2843856"/>
            <a:ext cx="2209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8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воде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202" y="2212181"/>
            <a:ext cx="4943475" cy="3714750"/>
          </a:xfrm>
        </p:spPr>
      </p:pic>
      <p:sp>
        <p:nvSpPr>
          <p:cNvPr id="7" name="TextBox 6"/>
          <p:cNvSpPr txBox="1"/>
          <p:nvPr/>
        </p:nvSpPr>
        <p:spPr>
          <a:xfrm>
            <a:off x="1940011" y="2212181"/>
            <a:ext cx="49550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b="1" dirty="0" smtClean="0"/>
              <a:t>Воденице </a:t>
            </a:r>
            <a:r>
              <a:rPr lang="sr-Cyrl-BA" sz="2400" dirty="0" smtClean="0"/>
              <a:t>су најстарија постројења која су користили енергију воде за покретање воденичког точка уз помоћ којег се мљело жито.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BA" sz="2400" dirty="0" smtClean="0"/>
              <a:t>Воденица је грађевина у којој се налази воденички точак, млински камен и систем за довод зрна за мљевење.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0296" y="624110"/>
            <a:ext cx="1100815" cy="6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6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воде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0296" y="624110"/>
            <a:ext cx="1100815" cy="6295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010193" cy="3777622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Данас се енергија воде најчешће користи у </a:t>
            </a:r>
            <a:r>
              <a:rPr lang="sr-Cyrl-BA" sz="2400" b="1" dirty="0" smtClean="0"/>
              <a:t>хидроелектранама</a:t>
            </a:r>
            <a:r>
              <a:rPr lang="sr-Cyrl-BA" sz="2400" dirty="0" smtClean="0"/>
              <a:t>, гдје се механичка енергија воде претвара у електричну енергију.</a:t>
            </a:r>
          </a:p>
          <a:p>
            <a:r>
              <a:rPr lang="sr-Cyrl-BA" sz="2400" dirty="0" smtClean="0"/>
              <a:t>Постоје акумулационе и проточне ХЕ.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9405" y="2253563"/>
            <a:ext cx="4385276" cy="30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Енергетика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295296" cy="3777622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Задатак за самосталан рад</a:t>
            </a:r>
          </a:p>
          <a:p>
            <a:endParaRPr lang="sr-Cyrl-BA" sz="2400" dirty="0" smtClean="0"/>
          </a:p>
          <a:p>
            <a:r>
              <a:rPr lang="sr-Cyrl-BA" sz="2400" dirty="0" smtClean="0"/>
              <a:t>У радној свесци урадити задатке на стр. 32 и 33.</a:t>
            </a:r>
          </a:p>
          <a:p>
            <a:endParaRPr lang="sr-Cyrl-BA" sz="2400" dirty="0"/>
          </a:p>
          <a:p>
            <a:endParaRPr lang="sr-Cyrl-BA" sz="2400" dirty="0" smtClean="0"/>
          </a:p>
          <a:p>
            <a:pPr marL="1371600" lvl="3" indent="0">
              <a:buNone/>
            </a:pPr>
            <a:r>
              <a:rPr lang="sr-Cyrl-BA" sz="4000" b="1" dirty="0" smtClean="0"/>
              <a:t>Хвала на пажњи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017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Енергетика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639330"/>
            <a:ext cx="8911687" cy="4724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Енергија је способност неког тијела да врши рад.</a:t>
            </a:r>
          </a:p>
          <a:p>
            <a:endParaRPr lang="ru-RU" sz="2400" dirty="0" smtClean="0"/>
          </a:p>
          <a:p>
            <a:r>
              <a:rPr lang="ru-RU" sz="2400" dirty="0" smtClean="0"/>
              <a:t>Извори енергије могу бити: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/>
              <a:t>Обновљиви</a:t>
            </a:r>
            <a:r>
              <a:rPr lang="ru-RU" sz="2000" dirty="0"/>
              <a:t> (Сунчева (соларна) енергија, енергија воде, енергија вјетра</a:t>
            </a:r>
            <a:r>
              <a:rPr lang="ru-RU" sz="2000" dirty="0" smtClean="0"/>
              <a:t>).</a:t>
            </a:r>
            <a:endParaRPr lang="ru-RU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/>
              <a:t>Необновљиви </a:t>
            </a:r>
            <a:r>
              <a:rPr lang="ru-RU" sz="2400" dirty="0"/>
              <a:t>(</a:t>
            </a:r>
            <a:r>
              <a:rPr lang="ru-RU" sz="2000" dirty="0"/>
              <a:t>угаљ, нафта и гас</a:t>
            </a:r>
            <a:r>
              <a:rPr lang="ru-RU" sz="2000" dirty="0" smtClean="0"/>
              <a:t>).</a:t>
            </a:r>
          </a:p>
          <a:p>
            <a:pPr marL="457200" lvl="1" indent="0">
              <a:buNone/>
            </a:pPr>
            <a:endParaRPr lang="ru-RU" sz="2400" dirty="0" smtClean="0"/>
          </a:p>
          <a:p>
            <a:r>
              <a:rPr lang="ru-RU" sz="2400" dirty="0" smtClean="0"/>
              <a:t>Облици енергије у природи су:</a:t>
            </a:r>
          </a:p>
          <a:p>
            <a:pPr marL="0" indent="0">
              <a:buNone/>
            </a:pPr>
            <a:r>
              <a:rPr lang="ru-RU" sz="2400" dirty="0" smtClean="0"/>
              <a:t>	Механичка енергија, електрична, топлотна, 	свјетлосна, хемијска....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542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Енергетика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639330"/>
            <a:ext cx="8911687" cy="47244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Енергија се не може створити, нити уништити, она само прелази из једног облика у други.</a:t>
            </a:r>
          </a:p>
          <a:p>
            <a:r>
              <a:rPr lang="ru-RU" sz="2400" dirty="0" smtClean="0"/>
              <a:t>Примјери 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818" y="3338125"/>
            <a:ext cx="2266950" cy="238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8818" y="5957761"/>
            <a:ext cx="240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Електрична у свјетлосну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5768" y="5968314"/>
            <a:ext cx="240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Електрична у механичку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5257" y="5993028"/>
            <a:ext cx="240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Електрична у топлотну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50038" y="5968314"/>
            <a:ext cx="240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 smtClean="0"/>
              <a:t>Механичка у топлотну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874" y="3485753"/>
            <a:ext cx="2085994" cy="2085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7541" y="3774779"/>
            <a:ext cx="1905000" cy="16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9032" y="3674558"/>
            <a:ext cx="1505579" cy="17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9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Сунца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5638327" cy="37776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 Сунца добијамо свјетлост и топлоту, Сунце је заслужно за кретање воде у природи.</a:t>
            </a:r>
          </a:p>
          <a:p>
            <a:r>
              <a:rPr lang="ru-RU" sz="2400" dirty="0" smtClean="0"/>
              <a:t>Енергија Сунца се може искористити уз помоћ два уређаја: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Соларни колектори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 smtClean="0"/>
              <a:t>Фотонапонске ћелије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9547" y="624110"/>
            <a:ext cx="927228" cy="1061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364" y="2031789"/>
            <a:ext cx="3345248" cy="33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2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Сунца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673" y="2022789"/>
            <a:ext cx="5638327" cy="37776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Соларни </a:t>
            </a:r>
            <a:r>
              <a:rPr lang="ru-RU" sz="2400" b="1" dirty="0"/>
              <a:t>колектори</a:t>
            </a:r>
            <a:r>
              <a:rPr lang="ru-RU" sz="2400" dirty="0"/>
              <a:t> претварају </a:t>
            </a:r>
            <a:r>
              <a:rPr lang="ru-RU" sz="2400" dirty="0" smtClean="0"/>
              <a:t>Сунчеву </a:t>
            </a:r>
            <a:r>
              <a:rPr lang="ru-RU" sz="2400" dirty="0"/>
              <a:t>енергију у топлотну енергију воде (или неке друге течности). </a:t>
            </a:r>
            <a:endParaRPr lang="ru-RU" sz="2400" dirty="0" smtClean="0"/>
          </a:p>
          <a:p>
            <a:r>
              <a:rPr lang="ru-RU" sz="2400" dirty="0" smtClean="0"/>
              <a:t>Загријана </a:t>
            </a:r>
            <a:r>
              <a:rPr lang="ru-RU" sz="2400" dirty="0"/>
              <a:t>вода из </a:t>
            </a:r>
            <a:r>
              <a:rPr lang="ru-RU" sz="2400" dirty="0" smtClean="0"/>
              <a:t>цијеви </a:t>
            </a:r>
            <a:r>
              <a:rPr lang="ru-RU" sz="2400" dirty="0"/>
              <a:t>колектора користи се за </a:t>
            </a:r>
            <a:r>
              <a:rPr lang="ru-RU" sz="2400" dirty="0" smtClean="0"/>
              <a:t>гријање </a:t>
            </a:r>
            <a:r>
              <a:rPr lang="ru-RU" sz="2400" dirty="0"/>
              <a:t>просторија и воде у бојлерима.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000" y="1905000"/>
            <a:ext cx="4013200" cy="401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9547" y="624110"/>
            <a:ext cx="927228" cy="10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3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Сунца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673" y="2022789"/>
            <a:ext cx="9123619" cy="37776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Фотонапонске ћелије </a:t>
            </a:r>
            <a:r>
              <a:rPr lang="ru-RU" sz="2400" dirty="0" smtClean="0"/>
              <a:t>су уређаји који директно претварају Сунчеву енергију у електричну енергију.</a:t>
            </a:r>
            <a:endParaRPr lang="ru-R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665" y="3602681"/>
            <a:ext cx="455295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9547" y="624110"/>
            <a:ext cx="927228" cy="10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3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вјетра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673" y="2022789"/>
            <a:ext cx="5144743" cy="44892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Вјетар</a:t>
            </a:r>
            <a:r>
              <a:rPr lang="ru-RU" sz="2400" dirty="0" smtClean="0"/>
              <a:t> је кретање ваздуха које настаје због промјене температуре.</a:t>
            </a:r>
          </a:p>
          <a:p>
            <a:r>
              <a:rPr lang="ru-RU" sz="2400" dirty="0" smtClean="0"/>
              <a:t>Вјетар се прво користио за покретање бродова једрењака. 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асније и за покретање вјетрењача у којима се мљело жито.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4987" y="624110"/>
            <a:ext cx="1571625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416" y="2227305"/>
            <a:ext cx="3743196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417" y="4315596"/>
            <a:ext cx="374319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2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вјетра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673" y="2022789"/>
            <a:ext cx="9247186" cy="215379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Електране </a:t>
            </a:r>
            <a:r>
              <a:rPr lang="ru-RU" sz="2400" dirty="0" smtClean="0"/>
              <a:t>су мјеста гдје се производи електрична енергија.</a:t>
            </a:r>
          </a:p>
          <a:p>
            <a:r>
              <a:rPr lang="ru-RU" sz="2400" dirty="0" smtClean="0"/>
              <a:t>Електране у којима се струја добија од енергије вјетра називају се </a:t>
            </a:r>
            <a:r>
              <a:rPr lang="ru-RU" sz="2400" b="1" dirty="0" smtClean="0"/>
              <a:t>вјетроелектране</a:t>
            </a:r>
            <a:r>
              <a:rPr lang="ru-RU" sz="2400" dirty="0" smtClean="0"/>
              <a:t> или </a:t>
            </a:r>
            <a:r>
              <a:rPr lang="ru-RU" sz="2400" b="1" dirty="0" smtClean="0"/>
              <a:t>аероелектране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4987" y="624110"/>
            <a:ext cx="1571625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034" y="3714506"/>
            <a:ext cx="3009900" cy="3019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646" y="4294373"/>
            <a:ext cx="26574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3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Енергија вјетра</a:t>
            </a:r>
            <a: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Latn-B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673" y="2022789"/>
            <a:ext cx="5478376" cy="5008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Предности вјетроелектрана: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Не загађују околину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Не користи горива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Представљају туристичку </a:t>
            </a:r>
            <a:r>
              <a:rPr lang="ru-RU" sz="2400" dirty="0" smtClean="0"/>
              <a:t>атракцију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Не производи штетне гасове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Заузете површине овим уређајима могу се нормално користити у пољопривреди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4987" y="624110"/>
            <a:ext cx="1571625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99" y="2843856"/>
            <a:ext cx="2209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0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1208</TotalTime>
  <Words>359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ТЕХНИЧКО ОБРАЗОВАЊЕ </vt:lpstr>
      <vt:lpstr>Енергетика  </vt:lpstr>
      <vt:lpstr>Енергетика  </vt:lpstr>
      <vt:lpstr>Енергија Сунца  </vt:lpstr>
      <vt:lpstr>Енергија Сунца  </vt:lpstr>
      <vt:lpstr>Енергија Сунца  </vt:lpstr>
      <vt:lpstr>Енергија вјетра  </vt:lpstr>
      <vt:lpstr>Енергија вјетра  </vt:lpstr>
      <vt:lpstr>Енергија вјетра  </vt:lpstr>
      <vt:lpstr>Енергија вјетра  </vt:lpstr>
      <vt:lpstr>Енергија воде  </vt:lpstr>
      <vt:lpstr>Енергија воде  </vt:lpstr>
      <vt:lpstr>Енергетика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ТЕХНИЧКО ОБРАЗОВАЊЕ</dc:title>
  <dc:creator>Bojan</dc:creator>
  <cp:lastModifiedBy>Aleksandra Stankovic</cp:lastModifiedBy>
  <cp:revision>31</cp:revision>
  <dcterms:created xsi:type="dcterms:W3CDTF">2021-02-03T14:46:53Z</dcterms:created>
  <dcterms:modified xsi:type="dcterms:W3CDTF">2021-03-10T07:23:35Z</dcterms:modified>
</cp:coreProperties>
</file>