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drana Stanivuković" initials="VS" lastIdx="1" clrIdx="0">
    <p:extLst>
      <p:ext uri="{19B8F6BF-5375-455C-9EA6-DF929625EA0E}">
        <p15:presenceInfo xmlns:p15="http://schemas.microsoft.com/office/powerpoint/2012/main" userId="0005189af70535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1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7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611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51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98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35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1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5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5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5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E0D529-1BE6-479F-90F6-C839327FA014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0316-8285-4C02-BD80-D5AF078D2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71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8B63-C643-4981-A0A0-45AE279F0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103470" cy="3329581"/>
          </a:xfrm>
        </p:spPr>
        <p:txBody>
          <a:bodyPr/>
          <a:lstStyle/>
          <a:p>
            <a:r>
              <a:rPr lang="en-US" dirty="0" err="1"/>
              <a:t>L’imperativo</a:t>
            </a:r>
            <a:r>
              <a:rPr lang="en-US" dirty="0"/>
              <a:t> </a:t>
            </a:r>
            <a:r>
              <a:rPr lang="en-US" dirty="0" err="1"/>
              <a:t>diretto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31AB-67E1-4E9D-BE1F-EDFBC705D9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A002359-D5C5-45A1-9F5B-5E6552505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55833"/>
              </p:ext>
            </p:extLst>
          </p:nvPr>
        </p:nvGraphicFramePr>
        <p:xfrm>
          <a:off x="798991" y="2166726"/>
          <a:ext cx="10741980" cy="35951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90331">
                  <a:extLst>
                    <a:ext uri="{9D8B030D-6E8A-4147-A177-3AD203B41FA5}">
                      <a16:colId xmlns:a16="http://schemas.microsoft.com/office/drawing/2014/main" val="3011830560"/>
                    </a:ext>
                  </a:extLst>
                </a:gridCol>
                <a:gridCol w="1777726">
                  <a:extLst>
                    <a:ext uri="{9D8B030D-6E8A-4147-A177-3AD203B41FA5}">
                      <a16:colId xmlns:a16="http://schemas.microsoft.com/office/drawing/2014/main" val="1691465857"/>
                    </a:ext>
                  </a:extLst>
                </a:gridCol>
                <a:gridCol w="1802930">
                  <a:extLst>
                    <a:ext uri="{9D8B030D-6E8A-4147-A177-3AD203B41FA5}">
                      <a16:colId xmlns:a16="http://schemas.microsoft.com/office/drawing/2014/main" val="3716584514"/>
                    </a:ext>
                  </a:extLst>
                </a:gridCol>
                <a:gridCol w="1790331">
                  <a:extLst>
                    <a:ext uri="{9D8B030D-6E8A-4147-A177-3AD203B41FA5}">
                      <a16:colId xmlns:a16="http://schemas.microsoft.com/office/drawing/2014/main" val="2591128691"/>
                    </a:ext>
                  </a:extLst>
                </a:gridCol>
                <a:gridCol w="1790331">
                  <a:extLst>
                    <a:ext uri="{9D8B030D-6E8A-4147-A177-3AD203B41FA5}">
                      <a16:colId xmlns:a16="http://schemas.microsoft.com/office/drawing/2014/main" val="3898273250"/>
                    </a:ext>
                  </a:extLst>
                </a:gridCol>
                <a:gridCol w="1790331">
                  <a:extLst>
                    <a:ext uri="{9D8B030D-6E8A-4147-A177-3AD203B41FA5}">
                      <a16:colId xmlns:a16="http://schemas.microsoft.com/office/drawing/2014/main" val="3562074129"/>
                    </a:ext>
                  </a:extLst>
                </a:gridCol>
              </a:tblGrid>
              <a:tr h="886588">
                <a:tc>
                  <a:txBody>
                    <a:bodyPr/>
                    <a:lstStyle/>
                    <a:p>
                      <a:r>
                        <a:rPr lang="en-US" dirty="0"/>
                        <a:t>Dare </a:t>
                      </a:r>
                      <a:r>
                        <a:rPr lang="en-US" dirty="0" err="1"/>
                        <a:t>ordini</a:t>
                      </a:r>
                      <a:endParaRPr lang="en-US" dirty="0"/>
                    </a:p>
                    <a:p>
                      <a:r>
                        <a:rPr lang="en-US" dirty="0"/>
                        <a:t>(</a:t>
                      </a:r>
                      <a:r>
                        <a:rPr lang="sr-Latn-BA" dirty="0"/>
                        <a:t>naređivanje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Dare </a:t>
                      </a:r>
                      <a:r>
                        <a:rPr lang="en-US" dirty="0" err="1"/>
                        <a:t>istruzioni</a:t>
                      </a:r>
                      <a:endParaRPr lang="sr-Latn-BA" dirty="0"/>
                    </a:p>
                    <a:p>
                      <a:r>
                        <a:rPr lang="sr-Latn-BA" dirty="0"/>
                        <a:t>(uputstva)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Proibire</a:t>
                      </a:r>
                      <a:endParaRPr lang="sr-Latn-BA" dirty="0"/>
                    </a:p>
                    <a:p>
                      <a:r>
                        <a:rPr lang="sr-Latn-BA" dirty="0"/>
                        <a:t>(zabrana)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Dare </a:t>
                      </a:r>
                      <a:r>
                        <a:rPr lang="en-US" dirty="0" err="1"/>
                        <a:t>consigli</a:t>
                      </a:r>
                      <a:endParaRPr lang="sr-Latn-BA" dirty="0"/>
                    </a:p>
                    <a:p>
                      <a:r>
                        <a:rPr lang="sr-Latn-BA" dirty="0"/>
                        <a:t>(savjetovanje)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Pubblicit</a:t>
                      </a:r>
                      <a:r>
                        <a:rPr lang="it-IT" dirty="0"/>
                        <a:t>à</a:t>
                      </a:r>
                      <a:endParaRPr lang="sr-Latn-BA" dirty="0"/>
                    </a:p>
                    <a:p>
                      <a:r>
                        <a:rPr lang="sr-Latn-BA" dirty="0"/>
                        <a:t>(oglas)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Avviso pubblico</a:t>
                      </a:r>
                      <a:endParaRPr lang="sr-Latn-BA" dirty="0"/>
                    </a:p>
                    <a:p>
                      <a:r>
                        <a:rPr lang="sr-Latn-BA" dirty="0"/>
                        <a:t>(javno obavještenje)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74868"/>
                  </a:ext>
                </a:extLst>
              </a:tr>
              <a:tr h="2406453">
                <a:tc>
                  <a:txBody>
                    <a:bodyPr/>
                    <a:lstStyle/>
                    <a:p>
                      <a:r>
                        <a:rPr lang="it-IT" dirty="0"/>
                        <a:t>State fermi!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Al semaforo gira a destra!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Non gettate rifiuti per strada!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 ti fa male il dente, va dal dentista!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 volete mangiare bene, andate al ristorante Tre scalini!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Durante lo stato di emergenza, rimanete a casa!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1613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6B8112A-D53A-49F6-A0E5-E62524040B95}"/>
              </a:ext>
            </a:extLst>
          </p:cNvPr>
          <p:cNvSpPr txBox="1"/>
          <p:nvPr/>
        </p:nvSpPr>
        <p:spPr>
          <a:xfrm flipH="1">
            <a:off x="1589103" y="1047565"/>
            <a:ext cx="4385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Si usa per: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95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88C6-D11E-413C-97C0-0DB38DBE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Come si fa?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4D17-93E0-4C33-95A8-8499647B9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BA" dirty="0"/>
              <a:t>ASCOLT</a:t>
            </a:r>
            <a:r>
              <a:rPr lang="sr-Latn-BA" dirty="0">
                <a:highlight>
                  <a:srgbClr val="FF0000"/>
                </a:highlight>
              </a:rPr>
              <a:t>ARE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04848-E56F-40F0-AFC9-BCAEB3B6317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sr-Latn-BA" sz="2400" dirty="0"/>
              <a:t>2. Ascolt</a:t>
            </a:r>
            <a:r>
              <a:rPr lang="sr-Latn-BA" sz="2400" u="sng" dirty="0">
                <a:solidFill>
                  <a:schemeClr val="accent3"/>
                </a:solidFill>
              </a:rPr>
              <a:t>a</a:t>
            </a:r>
            <a:r>
              <a:rPr lang="sr-Latn-BA" sz="2400" dirty="0"/>
              <a:t>! </a:t>
            </a:r>
          </a:p>
          <a:p>
            <a:endParaRPr lang="sr-Latn-BA" sz="2400" dirty="0"/>
          </a:p>
          <a:p>
            <a:r>
              <a:rPr lang="sr-Latn-BA" sz="2400" dirty="0"/>
              <a:t>1. Ascolt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Ascolt</a:t>
            </a:r>
            <a:r>
              <a:rPr lang="sr-Latn-BA" sz="2400" u="sng" dirty="0">
                <a:solidFill>
                  <a:schemeClr val="accent3"/>
                </a:solidFill>
              </a:rPr>
              <a:t>ate</a:t>
            </a:r>
            <a:r>
              <a:rPr lang="sr-Latn-BA" sz="2400" dirty="0"/>
              <a:t>! 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00C13-98B0-4350-9C35-C898A479D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BA" dirty="0"/>
              <a:t>SMETT</a:t>
            </a:r>
            <a:r>
              <a:rPr lang="sr-Latn-BA" dirty="0">
                <a:highlight>
                  <a:srgbClr val="FF0000"/>
                </a:highlight>
              </a:rPr>
              <a:t>ERE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7A615C-E60E-4414-9101-56D3AEA9CE3E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sr-Latn-BA" sz="2400" dirty="0"/>
              <a:t>2. Smett</a:t>
            </a:r>
            <a:r>
              <a:rPr lang="sr-Latn-BA" sz="2400" u="sng" dirty="0">
                <a:solidFill>
                  <a:schemeClr val="accent3"/>
                </a:solidFill>
              </a:rPr>
              <a:t>i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1. Smett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Smett</a:t>
            </a:r>
            <a:r>
              <a:rPr lang="sr-Latn-BA" sz="2400" u="sng" dirty="0">
                <a:solidFill>
                  <a:schemeClr val="accent3"/>
                </a:solidFill>
              </a:rPr>
              <a:t>ete</a:t>
            </a:r>
            <a:r>
              <a:rPr lang="sr-Latn-BA" sz="2400" dirty="0"/>
              <a:t>!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3987A2-39A2-4AFC-AD36-DCE6126DFF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r-Latn-BA" dirty="0"/>
              <a:t>PART</a:t>
            </a:r>
            <a:r>
              <a:rPr lang="sr-Latn-BA" dirty="0">
                <a:highlight>
                  <a:srgbClr val="FF0000"/>
                </a:highlight>
              </a:rPr>
              <a:t>IRE</a:t>
            </a:r>
            <a:r>
              <a:rPr lang="sr-Latn-BA" dirty="0"/>
              <a:t>/ CAP</a:t>
            </a:r>
            <a:r>
              <a:rPr lang="sr-Latn-BA" dirty="0">
                <a:highlight>
                  <a:srgbClr val="FF0000"/>
                </a:highlight>
              </a:rPr>
              <a:t>IRE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1A29EE-B60F-4164-8110-FFAF069EE34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3910244" cy="3589338"/>
          </a:xfrm>
        </p:spPr>
        <p:txBody>
          <a:bodyPr>
            <a:normAutofit/>
          </a:bodyPr>
          <a:lstStyle/>
          <a:p>
            <a:r>
              <a:rPr lang="sr-Latn-BA" sz="2400" dirty="0"/>
              <a:t>2. Part</a:t>
            </a:r>
            <a:r>
              <a:rPr lang="sr-Latn-BA" sz="2400" u="sng" dirty="0">
                <a:solidFill>
                  <a:schemeClr val="accent3"/>
                </a:solidFill>
              </a:rPr>
              <a:t>i</a:t>
            </a:r>
            <a:r>
              <a:rPr lang="sr-Latn-BA" sz="2400" dirty="0"/>
              <a:t>! / Cap</a:t>
            </a:r>
            <a:r>
              <a:rPr lang="sr-Latn-BA" sz="2400" u="sng" dirty="0">
                <a:solidFill>
                  <a:schemeClr val="accent3"/>
                </a:solidFill>
              </a:rPr>
              <a:t>isci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1. Part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 / Cap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Part</a:t>
            </a:r>
            <a:r>
              <a:rPr lang="sr-Latn-BA" sz="2400" u="sng" dirty="0">
                <a:solidFill>
                  <a:schemeClr val="accent3"/>
                </a:solidFill>
              </a:rPr>
              <a:t>ite</a:t>
            </a:r>
            <a:r>
              <a:rPr lang="sr-Latn-BA" sz="2400" dirty="0"/>
              <a:t>! / Cap</a:t>
            </a:r>
            <a:r>
              <a:rPr lang="sr-Latn-BA" sz="2400" u="sng" dirty="0">
                <a:solidFill>
                  <a:schemeClr val="accent3"/>
                </a:solidFill>
              </a:rPr>
              <a:t>ite</a:t>
            </a:r>
            <a:r>
              <a:rPr lang="sr-Latn-BA" sz="2400" dirty="0"/>
              <a:t>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10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88C6-D11E-413C-97C0-0DB38DBE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Forma negativa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D4D17-93E0-4C33-95A8-8499647B9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463" y="1404938"/>
            <a:ext cx="2946866" cy="576262"/>
          </a:xfrm>
        </p:spPr>
        <p:txBody>
          <a:bodyPr/>
          <a:lstStyle/>
          <a:p>
            <a:r>
              <a:rPr lang="sr-Latn-BA" dirty="0"/>
              <a:t>ASCOLT</a:t>
            </a:r>
            <a:r>
              <a:rPr lang="sr-Latn-BA" dirty="0">
                <a:highlight>
                  <a:srgbClr val="FF0000"/>
                </a:highlight>
              </a:rPr>
              <a:t>ARE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04848-E56F-40F0-AFC9-BCAEB3B63172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62221" y="2089952"/>
            <a:ext cx="2927350" cy="3996306"/>
          </a:xfrm>
        </p:spPr>
        <p:txBody>
          <a:bodyPr>
            <a:normAutofit/>
          </a:bodyPr>
          <a:lstStyle/>
          <a:p>
            <a:r>
              <a:rPr lang="sr-Latn-BA" sz="2400" dirty="0"/>
              <a:t>2. Non ascolt</a:t>
            </a:r>
            <a:r>
              <a:rPr lang="sr-Latn-BA" sz="2400" u="sng" dirty="0">
                <a:solidFill>
                  <a:schemeClr val="accent3"/>
                </a:solidFill>
              </a:rPr>
              <a:t>are</a:t>
            </a:r>
            <a:r>
              <a:rPr lang="sr-Latn-BA" sz="2400" dirty="0"/>
              <a:t>! </a:t>
            </a:r>
          </a:p>
          <a:p>
            <a:endParaRPr lang="sr-Latn-BA" sz="2400" dirty="0"/>
          </a:p>
          <a:p>
            <a:r>
              <a:rPr lang="sr-Latn-BA" sz="2400" dirty="0"/>
              <a:t>1. Non ascolt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Non ascolt</a:t>
            </a:r>
            <a:r>
              <a:rPr lang="sr-Latn-BA" sz="2400" u="sng" dirty="0">
                <a:solidFill>
                  <a:schemeClr val="accent3"/>
                </a:solidFill>
              </a:rPr>
              <a:t>ate</a:t>
            </a:r>
            <a:r>
              <a:rPr lang="sr-Latn-BA" sz="2400" dirty="0"/>
              <a:t>! </a:t>
            </a:r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00C13-98B0-4350-9C35-C898A479D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73106" y="1417515"/>
            <a:ext cx="2936241" cy="576262"/>
          </a:xfrm>
        </p:spPr>
        <p:txBody>
          <a:bodyPr/>
          <a:lstStyle/>
          <a:p>
            <a:r>
              <a:rPr lang="sr-Latn-BA" dirty="0"/>
              <a:t>SMETT</a:t>
            </a:r>
            <a:r>
              <a:rPr lang="sr-Latn-BA" dirty="0">
                <a:highlight>
                  <a:srgbClr val="FF0000"/>
                </a:highlight>
              </a:rPr>
              <a:t>ERE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C7A615C-E60E-4414-9101-56D3AEA9CE3E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900243" y="2129286"/>
            <a:ext cx="2946794" cy="3996306"/>
          </a:xfrm>
        </p:spPr>
        <p:txBody>
          <a:bodyPr>
            <a:normAutofit/>
          </a:bodyPr>
          <a:lstStyle/>
          <a:p>
            <a:r>
              <a:rPr lang="sr-Latn-BA" sz="2400" dirty="0"/>
              <a:t>2. Non smett</a:t>
            </a:r>
            <a:r>
              <a:rPr lang="sr-Latn-BA" sz="2400" u="sng" dirty="0">
                <a:solidFill>
                  <a:schemeClr val="accent3"/>
                </a:solidFill>
              </a:rPr>
              <a:t>ere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1. Non smett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Non smett</a:t>
            </a:r>
            <a:r>
              <a:rPr lang="sr-Latn-BA" sz="2400" u="sng" dirty="0">
                <a:solidFill>
                  <a:schemeClr val="accent3"/>
                </a:solidFill>
              </a:rPr>
              <a:t>ete</a:t>
            </a:r>
            <a:r>
              <a:rPr lang="sr-Latn-BA" sz="2400" dirty="0"/>
              <a:t>!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3987A2-39A2-4AFC-AD36-DCE6126DFF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99709" y="1417515"/>
            <a:ext cx="2932113" cy="576262"/>
          </a:xfrm>
        </p:spPr>
        <p:txBody>
          <a:bodyPr/>
          <a:lstStyle/>
          <a:p>
            <a:r>
              <a:rPr lang="sr-Latn-BA" dirty="0"/>
              <a:t>PART</a:t>
            </a:r>
            <a:r>
              <a:rPr lang="sr-Latn-BA" dirty="0">
                <a:highlight>
                  <a:srgbClr val="FF0000"/>
                </a:highlight>
              </a:rPr>
              <a:t>IRE</a:t>
            </a:r>
            <a:r>
              <a:rPr lang="sr-Latn-BA" dirty="0"/>
              <a:t>/ CAP</a:t>
            </a:r>
            <a:r>
              <a:rPr lang="sr-Latn-BA" dirty="0">
                <a:highlight>
                  <a:srgbClr val="FF0000"/>
                </a:highlight>
              </a:rPr>
              <a:t>IRE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1A29EE-B60F-4164-8110-FFAF069EE348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10893" y="2089952"/>
            <a:ext cx="5007125" cy="3996306"/>
          </a:xfrm>
        </p:spPr>
        <p:txBody>
          <a:bodyPr>
            <a:normAutofit/>
          </a:bodyPr>
          <a:lstStyle/>
          <a:p>
            <a:r>
              <a:rPr lang="sr-Latn-BA" sz="2400" dirty="0"/>
              <a:t>2. Non part</a:t>
            </a:r>
            <a:r>
              <a:rPr lang="sr-Latn-BA" sz="2400" u="sng" dirty="0">
                <a:solidFill>
                  <a:schemeClr val="accent3"/>
                </a:solidFill>
              </a:rPr>
              <a:t>ire</a:t>
            </a:r>
            <a:r>
              <a:rPr lang="sr-Latn-BA" sz="2400" dirty="0"/>
              <a:t>! / Non cap</a:t>
            </a:r>
            <a:r>
              <a:rPr lang="sr-Latn-BA" sz="2400" u="sng" dirty="0">
                <a:solidFill>
                  <a:schemeClr val="accent3"/>
                </a:solidFill>
              </a:rPr>
              <a:t>ire</a:t>
            </a:r>
            <a:r>
              <a:rPr lang="sr-Latn-BA" sz="2400" dirty="0"/>
              <a:t>!</a:t>
            </a:r>
          </a:p>
          <a:p>
            <a:endParaRPr lang="en-US" sz="2400" dirty="0"/>
          </a:p>
          <a:p>
            <a:r>
              <a:rPr lang="sr-Latn-BA" sz="2400" dirty="0"/>
              <a:t>1. Non part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!/ Non cap</a:t>
            </a:r>
            <a:r>
              <a:rPr lang="sr-Latn-BA" sz="2400" u="sng" dirty="0">
                <a:solidFill>
                  <a:schemeClr val="accent3"/>
                </a:solidFill>
              </a:rPr>
              <a:t>iamo</a:t>
            </a:r>
            <a:r>
              <a:rPr lang="sr-Latn-BA" sz="2400" dirty="0"/>
              <a:t>!</a:t>
            </a:r>
          </a:p>
          <a:p>
            <a:endParaRPr lang="sr-Latn-BA" sz="2400" dirty="0"/>
          </a:p>
          <a:p>
            <a:r>
              <a:rPr lang="sr-Latn-BA" sz="2400" dirty="0"/>
              <a:t>2. Non part</a:t>
            </a:r>
            <a:r>
              <a:rPr lang="sr-Latn-BA" sz="2400" u="sng" dirty="0">
                <a:solidFill>
                  <a:schemeClr val="accent3"/>
                </a:solidFill>
              </a:rPr>
              <a:t>ite</a:t>
            </a:r>
            <a:r>
              <a:rPr lang="sr-Latn-BA" sz="2400" dirty="0"/>
              <a:t>! / Non cap</a:t>
            </a:r>
            <a:r>
              <a:rPr lang="sr-Latn-BA" sz="2400" u="sng" dirty="0">
                <a:solidFill>
                  <a:schemeClr val="accent3"/>
                </a:solidFill>
              </a:rPr>
              <a:t>ite</a:t>
            </a:r>
            <a:r>
              <a:rPr lang="sr-Latn-BA" sz="2400" dirty="0"/>
              <a:t>! 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BEBFA-F2D6-4360-8875-B868AB568B7E}"/>
              </a:ext>
            </a:extLst>
          </p:cNvPr>
          <p:cNvSpPr txBox="1"/>
          <p:nvPr/>
        </p:nvSpPr>
        <p:spPr>
          <a:xfrm>
            <a:off x="834501" y="6125592"/>
            <a:ext cx="1069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highlight>
                  <a:srgbClr val="FF0000"/>
                </a:highlight>
              </a:rPr>
              <a:t>*</a:t>
            </a:r>
            <a:r>
              <a:rPr lang="sr-Latn-BA" b="1" dirty="0">
                <a:solidFill>
                  <a:schemeClr val="bg2">
                    <a:lumMod val="40000"/>
                    <a:lumOff val="60000"/>
                  </a:schemeClr>
                </a:solidFill>
                <a:highlight>
                  <a:srgbClr val="FF0000"/>
                </a:highlight>
              </a:rPr>
              <a:t>Nota bene! </a:t>
            </a:r>
            <a:r>
              <a:rPr lang="sr-Latn-BA" dirty="0">
                <a:solidFill>
                  <a:schemeClr val="accent3"/>
                </a:solidFill>
              </a:rPr>
              <a:t>La seconda persona singolare torna all’infinito! 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6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D00A-E315-4830-A04E-E5ECC183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Verbi</a:t>
            </a:r>
            <a:r>
              <a:rPr lang="en-US" dirty="0"/>
              <a:t> </a:t>
            </a:r>
            <a:r>
              <a:rPr lang="en-US" dirty="0" err="1"/>
              <a:t>irregolari</a:t>
            </a: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EF70B65-5FD6-42FA-A387-2E6D8A181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99174"/>
              </p:ext>
            </p:extLst>
          </p:nvPr>
        </p:nvGraphicFramePr>
        <p:xfrm>
          <a:off x="646111" y="1853248"/>
          <a:ext cx="10989077" cy="24762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6487">
                  <a:extLst>
                    <a:ext uri="{9D8B030D-6E8A-4147-A177-3AD203B41FA5}">
                      <a16:colId xmlns:a16="http://schemas.microsoft.com/office/drawing/2014/main" val="2175365570"/>
                    </a:ext>
                  </a:extLst>
                </a:gridCol>
                <a:gridCol w="1569710">
                  <a:extLst>
                    <a:ext uri="{9D8B030D-6E8A-4147-A177-3AD203B41FA5}">
                      <a16:colId xmlns:a16="http://schemas.microsoft.com/office/drawing/2014/main" val="3742490439"/>
                    </a:ext>
                  </a:extLst>
                </a:gridCol>
                <a:gridCol w="1448866">
                  <a:extLst>
                    <a:ext uri="{9D8B030D-6E8A-4147-A177-3AD203B41FA5}">
                      <a16:colId xmlns:a16="http://schemas.microsoft.com/office/drawing/2014/main" val="1479561678"/>
                    </a:ext>
                  </a:extLst>
                </a:gridCol>
                <a:gridCol w="1487027">
                  <a:extLst>
                    <a:ext uri="{9D8B030D-6E8A-4147-A177-3AD203B41FA5}">
                      <a16:colId xmlns:a16="http://schemas.microsoft.com/office/drawing/2014/main" val="434844248"/>
                    </a:ext>
                  </a:extLst>
                </a:gridCol>
                <a:gridCol w="1576071">
                  <a:extLst>
                    <a:ext uri="{9D8B030D-6E8A-4147-A177-3AD203B41FA5}">
                      <a16:colId xmlns:a16="http://schemas.microsoft.com/office/drawing/2014/main" val="2803005922"/>
                    </a:ext>
                  </a:extLst>
                </a:gridCol>
                <a:gridCol w="1670489">
                  <a:extLst>
                    <a:ext uri="{9D8B030D-6E8A-4147-A177-3AD203B41FA5}">
                      <a16:colId xmlns:a16="http://schemas.microsoft.com/office/drawing/2014/main" val="1501355963"/>
                    </a:ext>
                  </a:extLst>
                </a:gridCol>
                <a:gridCol w="1420427">
                  <a:extLst>
                    <a:ext uri="{9D8B030D-6E8A-4147-A177-3AD203B41FA5}">
                      <a16:colId xmlns:a16="http://schemas.microsoft.com/office/drawing/2014/main" val="980322490"/>
                    </a:ext>
                  </a:extLst>
                </a:gridCol>
              </a:tblGrid>
              <a:tr h="523970">
                <a:tc>
                  <a:txBody>
                    <a:bodyPr/>
                    <a:lstStyle/>
                    <a:p>
                      <a:r>
                        <a:rPr lang="en-US" dirty="0" err="1"/>
                        <a:t>Avere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Essere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Andare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577373"/>
                  </a:ext>
                </a:extLst>
              </a:tr>
              <a:tr h="52397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tu</a:t>
                      </a:r>
                      <a:r>
                        <a:rPr lang="en-US" dirty="0"/>
                        <a:t>)Abbi!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Sii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</a:t>
                      </a:r>
                      <a:r>
                        <a:rPr lang="en-US" dirty="0"/>
                        <a:t>’!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Da’!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Di’!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Fa’!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Sta’!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400209"/>
                  </a:ext>
                </a:extLst>
              </a:tr>
              <a:tr h="904386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noi</a:t>
                      </a:r>
                      <a:r>
                        <a:rPr lang="en-US" dirty="0"/>
                        <a:t>)</a:t>
                      </a:r>
                      <a:r>
                        <a:rPr lang="en-US" dirty="0" err="1"/>
                        <a:t>Abbiamo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Andiamo!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Diciamo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Facciamo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Stiamo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241437"/>
                  </a:ext>
                </a:extLst>
              </a:tr>
              <a:tr h="523970"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voi</a:t>
                      </a:r>
                      <a:r>
                        <a:rPr lang="en-US" dirty="0"/>
                        <a:t>)</a:t>
                      </a:r>
                      <a:r>
                        <a:rPr lang="en-US" dirty="0" err="1"/>
                        <a:t>Abbiate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Siate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Andate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Dite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Fate!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7877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E97978-4251-4EF7-92C8-C60B6A2286F7}"/>
              </a:ext>
            </a:extLst>
          </p:cNvPr>
          <p:cNvSpPr txBox="1"/>
          <p:nvPr/>
        </p:nvSpPr>
        <p:spPr>
          <a:xfrm flipH="1">
            <a:off x="1146550" y="5335480"/>
            <a:ext cx="918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 forma </a:t>
            </a:r>
            <a:r>
              <a:rPr lang="en-US" sz="2400" dirty="0" err="1"/>
              <a:t>negativa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fa </a:t>
            </a:r>
            <a:r>
              <a:rPr lang="en-US" sz="2400" dirty="0" err="1"/>
              <a:t>seguendo</a:t>
            </a:r>
            <a:r>
              <a:rPr lang="en-US" sz="2400" dirty="0"/>
              <a:t> la </a:t>
            </a:r>
            <a:r>
              <a:rPr lang="en-US" sz="2400" dirty="0" err="1"/>
              <a:t>solita</a:t>
            </a:r>
            <a:r>
              <a:rPr lang="en-US" sz="2400" dirty="0"/>
              <a:t> </a:t>
            </a:r>
            <a:r>
              <a:rPr lang="en-US" sz="2400" dirty="0" err="1"/>
              <a:t>regola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823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0BC5-8321-4AFA-8F9A-2F868E03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Compito</a:t>
            </a:r>
            <a:r>
              <a:rPr lang="en-US" dirty="0"/>
              <a:t> da casa: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880BD-DC04-46F3-9306-1F93A0956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Esercizio</a:t>
            </a:r>
            <a:r>
              <a:rPr lang="en-US" sz="2400" dirty="0"/>
              <a:t> 12 a </a:t>
            </a:r>
            <a:r>
              <a:rPr lang="en-US" sz="2400" dirty="0" err="1"/>
              <a:t>pagina</a:t>
            </a:r>
            <a:r>
              <a:rPr lang="en-US" sz="2400" dirty="0"/>
              <a:t> 134 – </a:t>
            </a:r>
            <a:r>
              <a:rPr lang="en-US" sz="2400" dirty="0" err="1"/>
              <a:t>riscrivete</a:t>
            </a:r>
            <a:r>
              <a:rPr lang="en-US" sz="2400" dirty="0"/>
              <a:t> le </a:t>
            </a:r>
            <a:r>
              <a:rPr lang="en-US" sz="2400" dirty="0" err="1"/>
              <a:t>frasi</a:t>
            </a:r>
            <a:r>
              <a:rPr lang="en-US" sz="2400" dirty="0"/>
              <a:t> </a:t>
            </a:r>
            <a:r>
              <a:rPr lang="en-US" sz="2400" dirty="0" err="1"/>
              <a:t>sostituendo</a:t>
            </a:r>
            <a:r>
              <a:rPr lang="en-US" sz="2400" dirty="0"/>
              <a:t> ai </a:t>
            </a:r>
            <a:r>
              <a:rPr lang="en-US" sz="2400" dirty="0" err="1"/>
              <a:t>simboli</a:t>
            </a:r>
            <a:r>
              <a:rPr lang="en-US" sz="2400" dirty="0"/>
              <a:t> le </a:t>
            </a:r>
            <a:r>
              <a:rPr lang="en-US" sz="2400" dirty="0" err="1"/>
              <a:t>espressioni</a:t>
            </a:r>
            <a:r>
              <a:rPr lang="en-US" sz="2400" dirty="0"/>
              <a:t> </a:t>
            </a:r>
            <a:r>
              <a:rPr lang="en-US" sz="2400" dirty="0" err="1"/>
              <a:t>corrispondenti</a:t>
            </a:r>
            <a:r>
              <a:rPr lang="en-US" sz="2400" dirty="0"/>
              <a:t>!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07E9B76-2FA4-48B2-ACEF-BC1BBBD4F4C4}"/>
              </a:ext>
            </a:extLst>
          </p:cNvPr>
          <p:cNvSpPr/>
          <p:nvPr/>
        </p:nvSpPr>
        <p:spPr>
          <a:xfrm>
            <a:off x="7805203" y="3853257"/>
            <a:ext cx="949911" cy="341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4F979555-5B11-4C0E-8875-9B651274B92C}"/>
              </a:ext>
            </a:extLst>
          </p:cNvPr>
          <p:cNvSpPr/>
          <p:nvPr/>
        </p:nvSpPr>
        <p:spPr>
          <a:xfrm flipH="1">
            <a:off x="1633491" y="3719745"/>
            <a:ext cx="328474" cy="949910"/>
          </a:xfrm>
          <a:prstGeom prst="upArrow">
            <a:avLst>
              <a:gd name="adj1" fmla="val 5540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40D1D2AC-77AE-465E-85FF-E30F543D672D}"/>
              </a:ext>
            </a:extLst>
          </p:cNvPr>
          <p:cNvSpPr/>
          <p:nvPr/>
        </p:nvSpPr>
        <p:spPr>
          <a:xfrm>
            <a:off x="4581042" y="3853257"/>
            <a:ext cx="949911" cy="3414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04E6BD-DC42-4448-9595-DB23696D60B7}"/>
              </a:ext>
            </a:extLst>
          </p:cNvPr>
          <p:cNvSpPr txBox="1"/>
          <p:nvPr/>
        </p:nvSpPr>
        <p:spPr>
          <a:xfrm>
            <a:off x="1438183" y="5069150"/>
            <a:ext cx="134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Va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dritto</a:t>
            </a:r>
            <a:r>
              <a:rPr lang="en-US" dirty="0">
                <a:solidFill>
                  <a:schemeClr val="accent3"/>
                </a:solidFill>
              </a:rPr>
              <a:t>!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2A1423-1860-4851-9F1D-395C16BC8687}"/>
              </a:ext>
            </a:extLst>
          </p:cNvPr>
          <p:cNvSpPr txBox="1"/>
          <p:nvPr/>
        </p:nvSpPr>
        <p:spPr>
          <a:xfrm>
            <a:off x="4252568" y="5069150"/>
            <a:ext cx="1757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Gira</a:t>
            </a:r>
            <a:r>
              <a:rPr lang="en-US" dirty="0">
                <a:solidFill>
                  <a:schemeClr val="accent3"/>
                </a:solidFill>
              </a:rPr>
              <a:t> a sinistra!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999B39-64CD-4B0A-B84D-58D5BC1311B6}"/>
              </a:ext>
            </a:extLst>
          </p:cNvPr>
          <p:cNvSpPr txBox="1"/>
          <p:nvPr/>
        </p:nvSpPr>
        <p:spPr>
          <a:xfrm>
            <a:off x="7608163" y="5069150"/>
            <a:ext cx="1757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Gira</a:t>
            </a:r>
            <a:r>
              <a:rPr lang="en-US" dirty="0">
                <a:solidFill>
                  <a:schemeClr val="accent3"/>
                </a:solidFill>
              </a:rPr>
              <a:t> a </a:t>
            </a:r>
            <a:r>
              <a:rPr lang="en-US" dirty="0" err="1">
                <a:solidFill>
                  <a:schemeClr val="accent3"/>
                </a:solidFill>
              </a:rPr>
              <a:t>destra</a:t>
            </a:r>
            <a:r>
              <a:rPr lang="en-US" dirty="0">
                <a:solidFill>
                  <a:schemeClr val="accent3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575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AB348-29CE-4006-BBCB-E26368327745}"/>
              </a:ext>
            </a:extLst>
          </p:cNvPr>
          <p:cNvSpPr txBox="1"/>
          <p:nvPr/>
        </p:nvSpPr>
        <p:spPr>
          <a:xfrm>
            <a:off x="2707689" y="2614020"/>
            <a:ext cx="7324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#</a:t>
            </a:r>
            <a:r>
              <a:rPr lang="en-US" sz="9600" dirty="0" err="1"/>
              <a:t>staiacasa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76249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313</Words>
  <Application>Microsoft Office PowerPoint</Application>
  <PresentationFormat>Widescreen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L’imperativo diretto</vt:lpstr>
      <vt:lpstr>PowerPoint Presentation</vt:lpstr>
      <vt:lpstr>Come si fa?</vt:lpstr>
      <vt:lpstr>Forma negativa</vt:lpstr>
      <vt:lpstr>Verbi irregolari</vt:lpstr>
      <vt:lpstr>Compito da casa: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L’imperativo diretto</dc:title>
  <dc:creator>Vedrana Stanivuković</dc:creator>
  <cp:lastModifiedBy>Vedrana Stanivuković</cp:lastModifiedBy>
  <cp:revision>17</cp:revision>
  <dcterms:created xsi:type="dcterms:W3CDTF">2020-03-30T10:19:07Z</dcterms:created>
  <dcterms:modified xsi:type="dcterms:W3CDTF">2020-04-01T17:28:39Z</dcterms:modified>
</cp:coreProperties>
</file>