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2" r:id="rId3"/>
    <p:sldId id="264" r:id="rId4"/>
    <p:sldId id="265" r:id="rId5"/>
    <p:sldId id="268" r:id="rId6"/>
    <p:sldId id="269" r:id="rId7"/>
    <p:sldId id="270" r:id="rId8"/>
    <p:sldId id="271" r:id="rId9"/>
    <p:sldId id="272" r:id="rId10"/>
    <p:sldId id="275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FFCC99"/>
    <a:srgbClr val="FFFF99"/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39C65-5A76-4DB1-958D-1C062F01F2A5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0392D-E9FD-412A-9E08-8AE1BE3C3F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3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392D-E9FD-412A-9E08-8AE1BE3C3F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22861-45A4-4469-A106-85842C0AD41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4DD3-2294-4B47-9CE9-6E0F8D53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БИОЛОШКИ ВАЖНА ОРГАНСКА ЈЕДИЊЕЊА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Домаћа задаћа: </a:t>
            </a:r>
            <a:br>
              <a:rPr lang="sr-Cyrl-B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/>
              <a:t>Уџбеник, стр. 112.</a:t>
            </a:r>
            <a:r>
              <a:rPr lang="en-US" dirty="0" smtClean="0"/>
              <a:t> </a:t>
            </a:r>
            <a:r>
              <a:rPr lang="sr-Cyrl-BA" dirty="0" smtClean="0"/>
              <a:t>и 113.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ХВАЛА НА ПАЖЊИ!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4040188" cy="239395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BA" b="0" dirty="0" smtClean="0"/>
              <a:t> Биолошки важна органска једињења учествују у различитим хемијским реакцијама које су неопходни  извор енергије живих бића.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720" y="3643314"/>
            <a:ext cx="3571900" cy="1357322"/>
          </a:xfrm>
        </p:spPr>
        <p:txBody>
          <a:bodyPr/>
          <a:lstStyle/>
          <a:p>
            <a:r>
              <a:rPr lang="sr-Cyrl-BA" dirty="0" smtClean="0"/>
              <a:t>Храна је један од најважнијих извора енергије.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496" y="4286256"/>
            <a:ext cx="4756155" cy="2071702"/>
          </a:xfrm>
        </p:spPr>
        <p:txBody>
          <a:bodyPr>
            <a:normAutofit/>
          </a:bodyPr>
          <a:lstStyle/>
          <a:p>
            <a:r>
              <a:rPr lang="sr-Cyrl-BA" dirty="0" smtClean="0"/>
              <a:t>Поред енергије, при разградњи биолошки важних једињења добијају се мањи молекули из којих жива бића могу стварати нове молекуле.</a:t>
            </a:r>
            <a:endParaRPr lang="en-US" dirty="0"/>
          </a:p>
        </p:txBody>
      </p:sp>
      <p:pic>
        <p:nvPicPr>
          <p:cNvPr id="2050" name="Picture 2" descr="C:\Users\user\Downloads\masti i ulja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500042"/>
            <a:ext cx="4357718" cy="31432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72198" y="785794"/>
            <a:ext cx="11430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Масти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1357298"/>
            <a:ext cx="142876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BA" dirty="0" smtClean="0"/>
              <a:t>Протеини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16" y="2143116"/>
            <a:ext cx="17145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Витамини и минерали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768" y="2928934"/>
            <a:ext cx="175862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BA" dirty="0" smtClean="0"/>
              <a:t>Угљени хидрати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ownloads\masti i ulja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0"/>
            <a:ext cx="8429684" cy="153888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sr-Cyrl-BA" dirty="0" smtClean="0"/>
          </a:p>
          <a:p>
            <a:pPr algn="ctr"/>
            <a:r>
              <a:rPr lang="sr-Cyrl-BA" sz="4000" b="1" dirty="0" smtClean="0">
                <a:solidFill>
                  <a:schemeClr val="bg1"/>
                </a:solidFill>
              </a:rPr>
              <a:t>МАСТИ И УЉА</a:t>
            </a:r>
          </a:p>
          <a:p>
            <a:endParaRPr lang="sr-Cyrl-BA" dirty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BA" dirty="0" smtClean="0"/>
              <a:t> </a:t>
            </a:r>
            <a:r>
              <a:rPr lang="sr-Cyrl-BA" sz="3600" dirty="0" smtClean="0"/>
              <a:t>Масти и уља су важна биолошка органска једињења.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928802"/>
            <a:ext cx="4038600" cy="2400304"/>
          </a:xfrm>
          <a:solidFill>
            <a:srgbClr val="FFFFC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sr-Cyrl-BA" dirty="0" smtClean="0"/>
              <a:t>У биљкама се налазе у сјеменкама и плодовима, а у животињама у масном ткиву.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1785926"/>
            <a:ext cx="4038600" cy="2000264"/>
          </a:xfrm>
          <a:solidFill>
            <a:srgbClr val="FFFFCC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sr-Cyrl-BA" dirty="0" smtClean="0"/>
              <a:t>Могу се разликовати на основу физичког изгледа тј. на основу </a:t>
            </a:r>
            <a:r>
              <a:rPr lang="sr-Cyrl-BA" dirty="0" err="1" smtClean="0"/>
              <a:t>агрегатног</a:t>
            </a:r>
            <a:r>
              <a:rPr lang="sr-Cyrl-BA" dirty="0" smtClean="0"/>
              <a:t> стања.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5720" y="4857760"/>
            <a:ext cx="8572560" cy="181588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sr-Cyrl-BA" sz="2800" dirty="0" smtClean="0"/>
              <a:t>Хемијски састав масти и уља утврђује да су то </a:t>
            </a:r>
            <a:r>
              <a:rPr lang="sr-Cyrl-BA" sz="2800" dirty="0" err="1" smtClean="0"/>
              <a:t>смјесе</a:t>
            </a:r>
            <a:r>
              <a:rPr lang="sr-Cyrl-BA" sz="2800" dirty="0" smtClean="0"/>
              <a:t> </a:t>
            </a:r>
            <a:r>
              <a:rPr lang="sr-Cyrl-BA" sz="2800" dirty="0" err="1" smtClean="0"/>
              <a:t>естара</a:t>
            </a:r>
            <a:r>
              <a:rPr lang="sr-Cyrl-BA" sz="2800" dirty="0" smtClean="0"/>
              <a:t> </a:t>
            </a:r>
            <a:r>
              <a:rPr lang="sr-Cyrl-BA" sz="2800" dirty="0" err="1" smtClean="0"/>
              <a:t>трохидроксилног</a:t>
            </a:r>
            <a:r>
              <a:rPr lang="sr-Cyrl-BA" sz="2800" dirty="0" smtClean="0"/>
              <a:t> алкохола </a:t>
            </a:r>
            <a:r>
              <a:rPr lang="sr-Cyrl-BA" sz="2800" dirty="0" err="1" smtClean="0"/>
              <a:t>глицерола</a:t>
            </a:r>
            <a:r>
              <a:rPr lang="sr-Cyrl-BA" sz="2800" dirty="0" smtClean="0"/>
              <a:t> и виших масних киселина, при чему се ови </a:t>
            </a:r>
            <a:r>
              <a:rPr lang="sr-Cyrl-BA" sz="2800" dirty="0" err="1" smtClean="0"/>
              <a:t>естри</a:t>
            </a:r>
            <a:r>
              <a:rPr lang="sr-Cyrl-BA" sz="2800" dirty="0" smtClean="0"/>
              <a:t> називају </a:t>
            </a:r>
            <a:r>
              <a:rPr lang="sr-Cyrl-BA" sz="2800" b="1" dirty="0" err="1" smtClean="0"/>
              <a:t>триацилглицероли</a:t>
            </a:r>
            <a:r>
              <a:rPr lang="sr-Cyrl-BA" sz="2800" b="1" dirty="0" smtClean="0"/>
              <a:t>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34" y="4143380"/>
            <a:ext cx="7929618" cy="178595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r-Cyrl-BA" sz="2800" dirty="0" err="1" smtClean="0"/>
              <a:t>Триацилглицероли</a:t>
            </a:r>
            <a:r>
              <a:rPr lang="sr-Cyrl-BA" sz="2800" dirty="0" smtClean="0"/>
              <a:t> су, најчешће</a:t>
            </a:r>
            <a:r>
              <a:rPr lang="sr-Latn-BA" sz="2800" dirty="0" smtClean="0"/>
              <a:t>, </a:t>
            </a:r>
            <a:r>
              <a:rPr lang="sr-Cyrl-BA" sz="2800" dirty="0" smtClean="0"/>
              <a:t>мјешовити, а то значи да се у једном молекулу </a:t>
            </a:r>
            <a:r>
              <a:rPr lang="sr-Cyrl-BA" sz="2800" dirty="0" err="1" smtClean="0"/>
              <a:t>естра</a:t>
            </a:r>
            <a:r>
              <a:rPr lang="sr-Cyrl-BA" sz="2800" dirty="0" smtClean="0"/>
              <a:t> налазе остаци различитих масних киселина, означени са </a:t>
            </a:r>
            <a:r>
              <a:rPr lang="sr-Latn-BA" sz="2800" dirty="0" smtClean="0"/>
              <a:t>R’, </a:t>
            </a:r>
            <a:r>
              <a:rPr lang="sr-Latn-BA" sz="2800" dirty="0" err="1" smtClean="0"/>
              <a:t>R</a:t>
            </a:r>
            <a:r>
              <a:rPr lang="sr-Latn-BA" sz="2800" dirty="0" smtClean="0"/>
              <a:t>’’ </a:t>
            </a:r>
            <a:r>
              <a:rPr lang="sr-Cyrl-BA" sz="2800" dirty="0" smtClean="0"/>
              <a:t>и </a:t>
            </a:r>
            <a:r>
              <a:rPr lang="sr-Latn-BA" sz="2800" dirty="0" smtClean="0"/>
              <a:t>R’’’.</a:t>
            </a:r>
            <a:endParaRPr lang="en-US" sz="2800" dirty="0"/>
          </a:p>
        </p:txBody>
      </p:sp>
      <p:pic>
        <p:nvPicPr>
          <p:cNvPr id="6" name="Picture 2" descr="C:\Users\user\Downloads\reakcija hidrogenizacij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571480"/>
            <a:ext cx="9144000" cy="27860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2786058"/>
            <a:ext cx="10924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sr-Cyrl-BA" dirty="0" err="1" smtClean="0"/>
              <a:t>глицерол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2500306"/>
            <a:ext cx="1449949" cy="64633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sr-Cyrl-BA" dirty="0" err="1" smtClean="0"/>
              <a:t>карбоксилне</a:t>
            </a:r>
            <a:endParaRPr lang="sr-Cyrl-BA" dirty="0" smtClean="0"/>
          </a:p>
          <a:p>
            <a:r>
              <a:rPr lang="sr-Cyrl-BA" dirty="0" smtClean="0"/>
              <a:t>киселине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928670"/>
            <a:ext cx="2042940" cy="61555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ЕСТЕРИФИКАЦИЈА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7554" y="1928802"/>
            <a:ext cx="1261884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sr-Cyrl-BA" sz="1600" dirty="0" smtClean="0"/>
              <a:t>ХИДРОЛИЗА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12" y="2786058"/>
            <a:ext cx="190680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sr-Cyrl-BA" dirty="0" err="1" smtClean="0"/>
              <a:t>триацилглицерол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BA" sz="3200" dirty="0" smtClean="0"/>
              <a:t> </a:t>
            </a:r>
            <a:r>
              <a:rPr lang="sr-Cyrl-BA" sz="3100" dirty="0" smtClean="0"/>
              <a:t>Поред </a:t>
            </a:r>
            <a:r>
              <a:rPr lang="sr-Cyrl-BA" sz="3100" dirty="0" err="1" smtClean="0"/>
              <a:t>естара</a:t>
            </a:r>
            <a:r>
              <a:rPr lang="sr-Cyrl-BA" sz="3100" dirty="0" smtClean="0"/>
              <a:t>, масти и уља садрже мање количине витамина, угљоводоника и других супстанци.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000240"/>
            <a:ext cx="4040188" cy="1139828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BA" b="0" dirty="0" smtClean="0"/>
              <a:t>  Да ли можемо написати хемијску формулу кокосовог уља или свињске масти?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282" y="3857628"/>
            <a:ext cx="3643338" cy="2571768"/>
          </a:xfr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sr-Cyrl-BA" dirty="0" smtClean="0"/>
              <a:t>Наравно да НЕ!</a:t>
            </a:r>
          </a:p>
          <a:p>
            <a:r>
              <a:rPr lang="sr-Cyrl-BA" dirty="0" smtClean="0"/>
              <a:t>Хемијском формулом могу да се напишу супстанце сталног састава, а масти и уља су </a:t>
            </a:r>
            <a:r>
              <a:rPr lang="sr-Cyrl-BA" dirty="0" err="1" smtClean="0"/>
              <a:t>смјесе</a:t>
            </a:r>
            <a:r>
              <a:rPr lang="sr-Cyrl-BA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4876" y="2000240"/>
            <a:ext cx="4041775" cy="996952"/>
          </a:xfr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2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BA" sz="9600" b="0" dirty="0" smtClean="0"/>
              <a:t> Најзаступљенији састојак масти и уља је </a:t>
            </a:r>
            <a:r>
              <a:rPr lang="sr-Cyrl-BA" sz="9600" b="0" dirty="0" err="1" smtClean="0"/>
              <a:t>глицерил</a:t>
            </a:r>
            <a:r>
              <a:rPr lang="sr-Cyrl-BA" sz="9600" b="0" dirty="0" smtClean="0"/>
              <a:t>-</a:t>
            </a:r>
            <a:r>
              <a:rPr lang="sr-Cyrl-BA" sz="9600" b="0" dirty="0" err="1" smtClean="0"/>
              <a:t>стеаро</a:t>
            </a:r>
            <a:r>
              <a:rPr lang="sr-Cyrl-BA" sz="9600" b="0" dirty="0" smtClean="0"/>
              <a:t>-</a:t>
            </a:r>
            <a:r>
              <a:rPr lang="sr-Cyrl-BA" sz="9600" b="0" dirty="0" err="1" smtClean="0"/>
              <a:t>палмито</a:t>
            </a:r>
            <a:r>
              <a:rPr lang="sr-Cyrl-BA" sz="9600" b="0" dirty="0" smtClean="0"/>
              <a:t>-</a:t>
            </a:r>
            <a:r>
              <a:rPr lang="sr-Cyrl-BA" sz="9600" b="0" dirty="0" err="1" smtClean="0"/>
              <a:t>олеат</a:t>
            </a:r>
            <a:r>
              <a:rPr lang="sr-Cyrl-BA" sz="9600" b="0" dirty="0" smtClean="0"/>
              <a:t>.</a:t>
            </a:r>
            <a:endParaRPr lang="en-US" sz="9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3929058" y="3143248"/>
            <a:ext cx="5214942" cy="3714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200" dirty="0" smtClean="0"/>
              <a:t>                  O</a:t>
            </a:r>
          </a:p>
          <a:p>
            <a:pPr>
              <a:buNone/>
            </a:pPr>
            <a:r>
              <a:rPr lang="sr-Latn-BA" sz="2200" dirty="0" smtClean="0"/>
              <a:t>                   ǁ</a:t>
            </a:r>
          </a:p>
          <a:p>
            <a:pPr>
              <a:buNone/>
            </a:pPr>
            <a:r>
              <a:rPr lang="sr-Latn-BA" sz="2200" dirty="0" smtClean="0"/>
              <a:t>CH</a:t>
            </a:r>
            <a:r>
              <a:rPr lang="sr-Latn-BA" sz="1600" dirty="0" smtClean="0"/>
              <a:t>2</a:t>
            </a:r>
            <a:r>
              <a:rPr lang="sr-Latn-BA" sz="2200" dirty="0" smtClean="0"/>
              <a:t>—O—C—(CH</a:t>
            </a:r>
            <a:r>
              <a:rPr lang="sr-Latn-BA" sz="1600" dirty="0" smtClean="0"/>
              <a:t>2</a:t>
            </a:r>
            <a:r>
              <a:rPr lang="sr-Latn-BA" sz="2200" dirty="0" smtClean="0"/>
              <a:t>)</a:t>
            </a:r>
            <a:r>
              <a:rPr lang="sr-Latn-BA" sz="1600" dirty="0" smtClean="0"/>
              <a:t>16</a:t>
            </a:r>
            <a:r>
              <a:rPr lang="sr-Latn-BA" sz="2200" dirty="0" smtClean="0"/>
              <a:t>—CH</a:t>
            </a:r>
            <a:r>
              <a:rPr lang="sr-Latn-BA" sz="1600" dirty="0" smtClean="0"/>
              <a:t>3</a:t>
            </a:r>
            <a:r>
              <a:rPr lang="sr-Latn-BA" sz="2200" dirty="0" smtClean="0"/>
              <a:t> </a:t>
            </a:r>
          </a:p>
          <a:p>
            <a:pPr>
              <a:buNone/>
            </a:pPr>
            <a:r>
              <a:rPr lang="sr-Latn-BA" sz="2200" dirty="0" smtClean="0"/>
              <a:t>                 O</a:t>
            </a:r>
          </a:p>
          <a:p>
            <a:pPr>
              <a:buNone/>
            </a:pPr>
            <a:r>
              <a:rPr lang="sr-Latn-BA" sz="2200" dirty="0" smtClean="0"/>
              <a:t>                  ǁ</a:t>
            </a:r>
          </a:p>
          <a:p>
            <a:pPr>
              <a:buNone/>
            </a:pPr>
            <a:r>
              <a:rPr lang="sr-Latn-BA" sz="2200" dirty="0" smtClean="0"/>
              <a:t>CH—O —C —(CH</a:t>
            </a:r>
            <a:r>
              <a:rPr lang="sr-Latn-BA" sz="1600" dirty="0" smtClean="0"/>
              <a:t>2</a:t>
            </a:r>
            <a:r>
              <a:rPr lang="sr-Latn-BA" sz="2200" dirty="0" smtClean="0"/>
              <a:t>)</a:t>
            </a:r>
            <a:r>
              <a:rPr lang="sr-Latn-BA" sz="1600" dirty="0" smtClean="0"/>
              <a:t>14</a:t>
            </a:r>
            <a:r>
              <a:rPr lang="sr-Latn-BA" sz="2200" dirty="0" smtClean="0"/>
              <a:t>—CH</a:t>
            </a:r>
            <a:r>
              <a:rPr lang="sr-Latn-BA" sz="1600" dirty="0" smtClean="0"/>
              <a:t>3</a:t>
            </a:r>
          </a:p>
          <a:p>
            <a:pPr>
              <a:buNone/>
            </a:pPr>
            <a:r>
              <a:rPr lang="sr-Latn-BA" sz="2200" dirty="0" smtClean="0"/>
              <a:t>                 O</a:t>
            </a:r>
          </a:p>
          <a:p>
            <a:pPr>
              <a:buNone/>
            </a:pPr>
            <a:r>
              <a:rPr lang="sr-Latn-BA" sz="2200" dirty="0" smtClean="0"/>
              <a:t>                  ǁ</a:t>
            </a:r>
          </a:p>
          <a:p>
            <a:pPr>
              <a:buNone/>
            </a:pPr>
            <a:r>
              <a:rPr lang="sr-Latn-BA" sz="2200" dirty="0" smtClean="0"/>
              <a:t>CH</a:t>
            </a:r>
            <a:r>
              <a:rPr lang="sr-Latn-BA" sz="1600" dirty="0" smtClean="0"/>
              <a:t>2</a:t>
            </a:r>
            <a:r>
              <a:rPr lang="sr-Latn-BA" sz="2200" dirty="0" smtClean="0"/>
              <a:t>—O —C —(CH</a:t>
            </a:r>
            <a:r>
              <a:rPr lang="sr-Latn-BA" sz="1600" dirty="0" smtClean="0"/>
              <a:t>2</a:t>
            </a:r>
            <a:r>
              <a:rPr lang="sr-Latn-BA" sz="2200" dirty="0" smtClean="0"/>
              <a:t>)</a:t>
            </a:r>
            <a:r>
              <a:rPr lang="sr-Latn-BA" sz="1600" dirty="0" smtClean="0"/>
              <a:t>7</a:t>
            </a:r>
            <a:r>
              <a:rPr lang="sr-Latn-BA" sz="2200" dirty="0" smtClean="0"/>
              <a:t>—CH=CH—(CH</a:t>
            </a:r>
            <a:r>
              <a:rPr lang="sr-Latn-BA" sz="1600" dirty="0" smtClean="0"/>
              <a:t>2</a:t>
            </a:r>
            <a:r>
              <a:rPr lang="sr-Latn-BA" sz="2200" dirty="0" smtClean="0"/>
              <a:t>)</a:t>
            </a:r>
            <a:r>
              <a:rPr lang="sr-Latn-BA" sz="1600" dirty="0" smtClean="0"/>
              <a:t>7</a:t>
            </a:r>
            <a:r>
              <a:rPr lang="sr-Latn-BA" sz="2200" dirty="0" smtClean="0"/>
              <a:t>—CH</a:t>
            </a:r>
            <a:r>
              <a:rPr lang="sr-Latn-BA" sz="1600" dirty="0" smtClean="0"/>
              <a:t>3</a:t>
            </a:r>
            <a:endParaRPr lang="en-US" sz="1600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715538" y="4714090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715538" y="59285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358114" cy="863620"/>
          </a:xfrm>
          <a:solidFill>
            <a:srgbClr val="FFFF66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sr-Cyrl-BA" sz="2400" b="0" dirty="0" smtClean="0"/>
              <a:t> Откуда потиче разлика у </a:t>
            </a:r>
            <a:r>
              <a:rPr lang="sr-Cyrl-BA" sz="2400" b="0" dirty="0" err="1" smtClean="0"/>
              <a:t>агрегатном</a:t>
            </a:r>
            <a:r>
              <a:rPr lang="sr-Cyrl-BA" sz="2400" b="0" dirty="0" smtClean="0"/>
              <a:t> стању масти и уља?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306" y="3000372"/>
            <a:ext cx="5111750" cy="1941503"/>
          </a:xfr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sr-Cyrl-BA" sz="2400" dirty="0" smtClean="0"/>
              <a:t>Хемијско превођење уља у масти одвија се процесом </a:t>
            </a:r>
            <a:r>
              <a:rPr lang="sr-Cyrl-BA" sz="2400" b="1" i="1" dirty="0" err="1" smtClean="0"/>
              <a:t>хидрогенизације</a:t>
            </a:r>
            <a:r>
              <a:rPr lang="sr-Cyrl-BA" sz="2400" dirty="0" smtClean="0"/>
              <a:t> уља, а то је </a:t>
            </a:r>
            <a:r>
              <a:rPr lang="sr-Cyrl-BA" sz="2400" dirty="0" err="1" smtClean="0"/>
              <a:t>адиција</a:t>
            </a:r>
            <a:r>
              <a:rPr lang="sr-Cyrl-BA" sz="2400" dirty="0" smtClean="0"/>
              <a:t> водоника на киселину.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20" y="2285992"/>
            <a:ext cx="3008313" cy="3500462"/>
          </a:xfr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400" dirty="0" smtClean="0"/>
              <a:t> </a:t>
            </a:r>
            <a:r>
              <a:rPr lang="sr-Cyrl-BA" sz="2400" dirty="0" err="1" smtClean="0"/>
              <a:t>Триацилглицероли</a:t>
            </a:r>
            <a:r>
              <a:rPr lang="sr-Cyrl-BA" sz="2400" dirty="0" smtClean="0"/>
              <a:t> који садрже више остатака незасићених масних киселина су течни, а они који садрже више остатака засићених масних киселина су чврсти.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1500198"/>
          </a:xfrm>
          <a:solidFill>
            <a:srgbClr val="FFFFFF"/>
          </a:solidFill>
        </p:spPr>
        <p:txBody>
          <a:bodyPr>
            <a:normAutofit/>
          </a:bodyPr>
          <a:lstStyle/>
          <a:p>
            <a:pPr algn="just"/>
            <a:r>
              <a:rPr lang="sr-Cyrl-BA" sz="2800" dirty="0" smtClean="0"/>
              <a:t>Масти и уља се растварају у </a:t>
            </a:r>
            <a:r>
              <a:rPr lang="sr-Cyrl-BA" sz="2800" dirty="0" err="1" smtClean="0"/>
              <a:t>неполарним</a:t>
            </a:r>
            <a:r>
              <a:rPr lang="sr-Cyrl-BA" sz="2800" dirty="0" smtClean="0"/>
              <a:t> растварачима, те се не могу опрати водом већ само средствима као што су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643182"/>
            <a:ext cx="6400800" cy="685808"/>
          </a:xfr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sr-Cyrl-BA" sz="4000" b="1" dirty="0" smtClean="0">
                <a:solidFill>
                  <a:schemeClr val="bg1"/>
                </a:solidFill>
              </a:rPr>
              <a:t>САПУНИ И ДЕТЕРЏЕНТИ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  <a:solidFill>
            <a:srgbClr val="FFFF99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BA" sz="2800" dirty="0" smtClean="0"/>
              <a:t> Сапуни су алкалне соли виших масних киселина.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143116"/>
            <a:ext cx="4040188" cy="1282704"/>
          </a:xfr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r-Cyrl-BA" dirty="0" smtClean="0"/>
              <a:t> </a:t>
            </a:r>
            <a:r>
              <a:rPr lang="sr-Cyrl-BA" b="0" dirty="0" smtClean="0"/>
              <a:t>Растворљиви су у мекој (дестилованој) води, док у тврдој води пјенушају.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6314" y="1714488"/>
            <a:ext cx="4041775" cy="2211398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r-Cyrl-BA" b="0" dirty="0" smtClean="0"/>
              <a:t> Људи су од давнина правили сапуне од масти и уља и тај процес разградње </a:t>
            </a:r>
            <a:r>
              <a:rPr lang="sr-Cyrl-BA" b="0" dirty="0" err="1" smtClean="0"/>
              <a:t>триацилглицерола</a:t>
            </a:r>
            <a:r>
              <a:rPr lang="sr-Cyrl-BA" b="0" dirty="0" smtClean="0"/>
              <a:t> у присуству база назива се </a:t>
            </a:r>
            <a:r>
              <a:rPr lang="sr-Cyrl-BA" i="1" dirty="0" err="1" smtClean="0"/>
              <a:t>сапонификација</a:t>
            </a:r>
            <a:r>
              <a:rPr lang="sr-Cyrl-BA" b="0" dirty="0" smtClean="0"/>
              <a:t>.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72660" y="2714620"/>
            <a:ext cx="4041775" cy="39512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user\Downloads\reakcija-saponifikacij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000504"/>
            <a:ext cx="8258204" cy="22860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395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БИОЛОШКИ ВАЖНА ОРГАНСКА ЈЕДИЊЕЊА</vt:lpstr>
      <vt:lpstr>PowerPoint Presentation</vt:lpstr>
      <vt:lpstr>PowerPoint Presentation</vt:lpstr>
      <vt:lpstr> Масти и уља су важна биолошка органска једињења.</vt:lpstr>
      <vt:lpstr>PowerPoint Presentation</vt:lpstr>
      <vt:lpstr> Поред естара, масти и уља садрже мање количине витамина, угљоводоника и других супстанци.</vt:lpstr>
      <vt:lpstr> Откуда потиче разлика у агрегатном стању масти и уља?</vt:lpstr>
      <vt:lpstr>Масти и уља се растварају у неполарним растварачима, те се не могу опрати водом већ само средствима као што су</vt:lpstr>
      <vt:lpstr> Сапуни су алкалне соли виших масних киселина.</vt:lpstr>
      <vt:lpstr>Домаћа задаћа:  </vt:lpstr>
      <vt:lpstr>ХВАЛА НА ПАЖЊИ!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bokica.racic.94@gmail.com</cp:lastModifiedBy>
  <cp:revision>45</cp:revision>
  <dcterms:created xsi:type="dcterms:W3CDTF">2020-03-22T10:00:49Z</dcterms:created>
  <dcterms:modified xsi:type="dcterms:W3CDTF">2020-04-13T09:12:10Z</dcterms:modified>
</cp:coreProperties>
</file>