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6D861-BEA4-4067-8BF5-D2AC59DFAF9C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949F-4291-42F8-8FCB-168E1610968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6D861-BEA4-4067-8BF5-D2AC59DFAF9C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949F-4291-42F8-8FCB-168E16109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6D861-BEA4-4067-8BF5-D2AC59DFAF9C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949F-4291-42F8-8FCB-168E16109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6D861-BEA4-4067-8BF5-D2AC59DFAF9C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949F-4291-42F8-8FCB-168E16109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6D861-BEA4-4067-8BF5-D2AC59DFAF9C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949F-4291-42F8-8FCB-168E1610968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6D861-BEA4-4067-8BF5-D2AC59DFAF9C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949F-4291-42F8-8FCB-168E16109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6D861-BEA4-4067-8BF5-D2AC59DFAF9C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949F-4291-42F8-8FCB-168E16109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6D861-BEA4-4067-8BF5-D2AC59DFAF9C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949F-4291-42F8-8FCB-168E16109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6D861-BEA4-4067-8BF5-D2AC59DFAF9C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949F-4291-42F8-8FCB-168E16109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6D861-BEA4-4067-8BF5-D2AC59DFAF9C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949F-4291-42F8-8FCB-168E16109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6D861-BEA4-4067-8BF5-D2AC59DFAF9C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B3949F-4291-42F8-8FCB-168E1610968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5D6D861-BEA4-4067-8BF5-D2AC59DFAF9C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B3949F-4291-42F8-8FCB-168E16109680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38912"/>
          </a:xfrm>
        </p:spPr>
        <p:txBody>
          <a:bodyPr>
            <a:normAutofit fontScale="90000"/>
          </a:bodyPr>
          <a:lstStyle/>
          <a:p>
            <a:pPr algn="l"/>
            <a:r>
              <a:rPr lang="bs-Cyrl-BA" dirty="0" smtClean="0"/>
              <a:t>СРПСКИ ЈЕЗИК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101181"/>
            <a:ext cx="8229600" cy="2057400"/>
          </a:xfr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443345" y="1095375"/>
            <a:ext cx="7772400" cy="704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bs-Cyrl-BA" dirty="0" smtClean="0"/>
              <a:t>Други разред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81891" y="2287732"/>
            <a:ext cx="7772400" cy="704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s-Cyrl-BA" b="1" dirty="0" smtClean="0">
                <a:solidFill>
                  <a:srgbClr val="FF0000"/>
                </a:solidFill>
              </a:rPr>
              <a:t>ИЗЈАВНЕ РЕЧЕНИЦЕ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28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rmAutofit fontScale="90000"/>
          </a:bodyPr>
          <a:lstStyle/>
          <a:p>
            <a:pPr algn="ctr"/>
            <a:r>
              <a:rPr lang="bs-Cyrl-BA" b="1" dirty="0" smtClean="0">
                <a:solidFill>
                  <a:srgbClr val="FF0000"/>
                </a:solidFill>
              </a:rPr>
              <a:t>ИЗЈАВНЕ РЕЧЕНИЦЕ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1383268"/>
            <a:ext cx="24849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2800" b="1" dirty="0" smtClean="0">
                <a:solidFill>
                  <a:srgbClr val="C00000"/>
                </a:solidFill>
              </a:rPr>
              <a:t>Да поновимо! 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6745" y="1897374"/>
            <a:ext cx="61545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2400" b="1" dirty="0" smtClean="0"/>
              <a:t>Како смо подијелили реченице по значењу?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09651" y="3743703"/>
            <a:ext cx="279012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s-Cyrl-BA" sz="2800" b="1" dirty="0" smtClean="0">
                <a:solidFill>
                  <a:schemeClr val="tx2">
                    <a:lumMod val="75000"/>
                  </a:schemeClr>
                </a:solidFill>
              </a:rPr>
              <a:t>ИЗЈАВНЕ или</a:t>
            </a:r>
          </a:p>
          <a:p>
            <a:r>
              <a:rPr lang="bs-Cyrl-BA" sz="2800" b="1" dirty="0" smtClean="0">
                <a:solidFill>
                  <a:schemeClr val="tx2">
                    <a:lumMod val="75000"/>
                  </a:schemeClr>
                </a:solidFill>
              </a:rPr>
              <a:t>ОБАВЈЕШТАЈНЕ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33298" y="3959146"/>
            <a:ext cx="14205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s-Cyrl-BA" sz="2800" b="1" dirty="0" smtClean="0">
                <a:solidFill>
                  <a:schemeClr val="tx2">
                    <a:lumMod val="75000"/>
                  </a:schemeClr>
                </a:solidFill>
              </a:rPr>
              <a:t>УПИТНЕ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50756" y="3942967"/>
            <a:ext cx="15969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s-Cyrl-BA" sz="2800" b="1" dirty="0" smtClean="0">
                <a:solidFill>
                  <a:schemeClr val="tx2">
                    <a:lumMod val="75000"/>
                  </a:schemeClr>
                </a:solidFill>
              </a:rPr>
              <a:t>УЗВИЧНЕ</a:t>
            </a:r>
          </a:p>
        </p:txBody>
      </p:sp>
      <p:sp>
        <p:nvSpPr>
          <p:cNvPr id="9" name="Rectangle 8"/>
          <p:cNvSpPr/>
          <p:nvPr/>
        </p:nvSpPr>
        <p:spPr>
          <a:xfrm>
            <a:off x="2514600" y="2493818"/>
            <a:ext cx="3505200" cy="7065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Cyrl-BA" sz="2400" dirty="0" smtClean="0"/>
              <a:t>РЕЧЕНИЦЕ ПО ЗНАЧЕЊУ</a:t>
            </a:r>
            <a:endParaRPr lang="en-US" sz="2400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2233088" y="3200400"/>
            <a:ext cx="1242488" cy="543303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7" idx="0"/>
          </p:cNvCxnSpPr>
          <p:nvPr/>
        </p:nvCxnSpPr>
        <p:spPr>
          <a:xfrm>
            <a:off x="4554542" y="3200400"/>
            <a:ext cx="89047" cy="75874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8" idx="0"/>
          </p:cNvCxnSpPr>
          <p:nvPr/>
        </p:nvCxnSpPr>
        <p:spPr>
          <a:xfrm>
            <a:off x="5509688" y="3200400"/>
            <a:ext cx="1439524" cy="74256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809447" y="4466187"/>
            <a:ext cx="44435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8000" dirty="0" smtClean="0"/>
              <a:t>.</a:t>
            </a:r>
            <a:endParaRPr lang="en-US" sz="8000" dirty="0"/>
          </a:p>
        </p:txBody>
      </p:sp>
      <p:sp>
        <p:nvSpPr>
          <p:cNvPr id="18" name="TextBox 17"/>
          <p:cNvSpPr txBox="1"/>
          <p:nvPr/>
        </p:nvSpPr>
        <p:spPr>
          <a:xfrm>
            <a:off x="4421413" y="4482366"/>
            <a:ext cx="66075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8000" dirty="0" smtClean="0"/>
              <a:t>?</a:t>
            </a:r>
            <a:endParaRPr lang="en-US" sz="8000" dirty="0"/>
          </a:p>
        </p:txBody>
      </p:sp>
      <p:sp>
        <p:nvSpPr>
          <p:cNvPr id="19" name="TextBox 18"/>
          <p:cNvSpPr txBox="1"/>
          <p:nvPr/>
        </p:nvSpPr>
        <p:spPr>
          <a:xfrm>
            <a:off x="6840936" y="4466186"/>
            <a:ext cx="51809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8000" dirty="0" smtClean="0"/>
              <a:t>!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46835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78951"/>
            <a:ext cx="8543875" cy="4614497"/>
          </a:xfrm>
        </p:spPr>
      </p:pic>
      <p:sp>
        <p:nvSpPr>
          <p:cNvPr id="15" name="Oval Callout 14"/>
          <p:cNvSpPr/>
          <p:nvPr/>
        </p:nvSpPr>
        <p:spPr>
          <a:xfrm>
            <a:off x="381000" y="1143000"/>
            <a:ext cx="2895600" cy="1295400"/>
          </a:xfrm>
          <a:prstGeom prst="wedgeEllipseCallout">
            <a:avLst>
              <a:gd name="adj1" fmla="val 51080"/>
              <a:gd name="adj2" fmla="val 7762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s-Cyrl-BA" b="1" dirty="0" smtClean="0"/>
              <a:t>Моје име је Наташа.</a:t>
            </a:r>
            <a:endParaRPr lang="en-US" b="1" dirty="0"/>
          </a:p>
        </p:txBody>
      </p:sp>
      <p:sp>
        <p:nvSpPr>
          <p:cNvPr id="17" name="Oval Callout 16"/>
          <p:cNvSpPr/>
          <p:nvPr/>
        </p:nvSpPr>
        <p:spPr>
          <a:xfrm>
            <a:off x="4648200" y="865909"/>
            <a:ext cx="3429000" cy="1039091"/>
          </a:xfrm>
          <a:prstGeom prst="wedgeEllipseCallout">
            <a:avLst>
              <a:gd name="adj1" fmla="val -26446"/>
              <a:gd name="adj2" fmla="val 12786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s-Cyrl-BA" b="1" dirty="0" smtClean="0"/>
              <a:t>Наташа иде у школу.</a:t>
            </a:r>
            <a:endParaRPr lang="en-US" b="1" dirty="0"/>
          </a:p>
        </p:txBody>
      </p:sp>
      <p:sp>
        <p:nvSpPr>
          <p:cNvPr id="9" name="Oval Callout 8"/>
          <p:cNvSpPr/>
          <p:nvPr/>
        </p:nvSpPr>
        <p:spPr>
          <a:xfrm>
            <a:off x="5562600" y="2376055"/>
            <a:ext cx="3352800" cy="1039091"/>
          </a:xfrm>
          <a:prstGeom prst="wedgeEllipseCallout">
            <a:avLst>
              <a:gd name="adj1" fmla="val -39256"/>
              <a:gd name="adj2" fmla="val 13853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s-Cyrl-BA" b="1" dirty="0" smtClean="0"/>
              <a:t>Наташа је вриједна дјевојчица.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3207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bs-Cyrl-BA" b="1" dirty="0" smtClean="0">
                <a:solidFill>
                  <a:srgbClr val="FF0000"/>
                </a:solidFill>
              </a:rPr>
              <a:t>ИЗЈАВНЕ РЕЧЕНИЦЕ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990600"/>
            <a:ext cx="84582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Ево писма које нам је послала дјевојчица која се зове Калина.</a:t>
            </a:r>
          </a:p>
          <a:p>
            <a:endParaRPr lang="bs-Cyrl-BA" sz="2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bs-Cyrl-BA" sz="2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Да видимо шта је то она </a:t>
            </a:r>
            <a:r>
              <a:rPr lang="bs-Cyrl-BA" sz="2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изјавила</a:t>
            </a:r>
            <a:r>
              <a:rPr lang="bs-Cyrl-BA" sz="2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о чему нас је све </a:t>
            </a:r>
            <a:r>
              <a:rPr lang="bs-Cyrl-BA" sz="2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обавијестила</a:t>
            </a:r>
            <a:r>
              <a:rPr lang="bs-Cyrl-BA" sz="2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bs-Cyrl-BA" sz="2000" b="1" dirty="0">
              <a:solidFill>
                <a:srgbClr val="C00000"/>
              </a:solidFill>
            </a:endParaRPr>
          </a:p>
          <a:p>
            <a:r>
              <a:rPr lang="bs-Cyrl-BA" sz="2400" dirty="0" smtClean="0">
                <a:latin typeface="Arial" pitchFamily="34" charset="0"/>
                <a:cs typeface="Arial" pitchFamily="34" charset="0"/>
              </a:rPr>
              <a:t>            Ја се зовем </a:t>
            </a:r>
            <a:r>
              <a:rPr lang="bs-Cyrl-BA" sz="2400" b="1" dirty="0" smtClean="0">
                <a:latin typeface="Arial" pitchFamily="34" charset="0"/>
                <a:cs typeface="Arial" pitchFamily="34" charset="0"/>
              </a:rPr>
              <a:t>Калина</a:t>
            </a:r>
            <a:r>
              <a:rPr lang="bs-Cyrl-BA" sz="2400" dirty="0" smtClean="0">
                <a:latin typeface="Arial" pitchFamily="34" charset="0"/>
                <a:cs typeface="Arial" pitchFamily="34" charset="0"/>
              </a:rPr>
              <a:t>. Мој тата се зове </a:t>
            </a:r>
            <a:r>
              <a:rPr lang="bs-Cyrl-BA" sz="2400" b="1" dirty="0" smtClean="0">
                <a:latin typeface="Arial" pitchFamily="34" charset="0"/>
                <a:cs typeface="Arial" pitchFamily="34" charset="0"/>
              </a:rPr>
              <a:t>Владимир</a:t>
            </a:r>
            <a:r>
              <a:rPr lang="bs-Cyrl-BA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bs-Cyrl-BA" sz="2400" b="1" dirty="0">
                <a:latin typeface="Arial" pitchFamily="34" charset="0"/>
                <a:cs typeface="Arial" pitchFamily="34" charset="0"/>
              </a:rPr>
              <a:t>Л</a:t>
            </a:r>
            <a:r>
              <a:rPr lang="bs-Cyrl-BA" sz="2400" b="1" dirty="0" smtClean="0">
                <a:latin typeface="Arial" pitchFamily="34" charset="0"/>
                <a:cs typeface="Arial" pitchFamily="34" charset="0"/>
              </a:rPr>
              <a:t>оврић</a:t>
            </a:r>
            <a:r>
              <a:rPr lang="bs-Cyrl-BA" sz="2400" dirty="0" smtClean="0">
                <a:latin typeface="Arial" pitchFamily="34" charset="0"/>
                <a:cs typeface="Arial" pitchFamily="34" charset="0"/>
              </a:rPr>
              <a:t>, али сви га зову </a:t>
            </a:r>
            <a:r>
              <a:rPr lang="bs-Cyrl-BA" sz="2400" b="1" dirty="0" smtClean="0">
                <a:latin typeface="Arial" pitchFamily="34" charset="0"/>
                <a:cs typeface="Arial" pitchFamily="34" charset="0"/>
              </a:rPr>
              <a:t>Владо</a:t>
            </a:r>
            <a:r>
              <a:rPr lang="bs-Cyrl-BA" sz="2400" dirty="0" smtClean="0">
                <a:latin typeface="Arial" pitchFamily="34" charset="0"/>
                <a:cs typeface="Arial" pitchFamily="34" charset="0"/>
              </a:rPr>
              <a:t>. Ми живимо у </a:t>
            </a:r>
            <a:r>
              <a:rPr lang="bs-Cyrl-BA" sz="2400" b="1" dirty="0" smtClean="0">
                <a:latin typeface="Arial" pitchFamily="34" charset="0"/>
                <a:cs typeface="Arial" pitchFamily="34" charset="0"/>
              </a:rPr>
              <a:t>Трну</a:t>
            </a:r>
            <a:r>
              <a:rPr lang="bs-Cyrl-BA" sz="2400" dirty="0" smtClean="0">
                <a:latin typeface="Arial" pitchFamily="34" charset="0"/>
                <a:cs typeface="Arial" pitchFamily="34" charset="0"/>
              </a:rPr>
              <a:t>. То је </a:t>
            </a:r>
            <a:r>
              <a:rPr lang="bs-Cyrl-BA" sz="2400" dirty="0" smtClean="0">
                <a:latin typeface="Arial" pitchFamily="34" charset="0"/>
                <a:cs typeface="Arial" pitchFamily="34" charset="0"/>
              </a:rPr>
              <a:t>мјесто близу</a:t>
            </a:r>
            <a:r>
              <a:rPr lang="bs-Cyrl-BA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bs-Cyrl-BA" sz="2400" b="1" dirty="0" smtClean="0">
                <a:latin typeface="Arial" pitchFamily="34" charset="0"/>
                <a:cs typeface="Arial" pitchFamily="34" charset="0"/>
              </a:rPr>
              <a:t>Лакташа</a:t>
            </a:r>
            <a:r>
              <a:rPr lang="bs-Cyrl-BA" sz="2400" dirty="0" smtClean="0">
                <a:latin typeface="Arial" pitchFamily="34" charset="0"/>
                <a:cs typeface="Arial" pitchFamily="34" charset="0"/>
              </a:rPr>
              <a:t>. Моја најбоља другарица се зове </a:t>
            </a:r>
            <a:r>
              <a:rPr lang="bs-Cyrl-BA" sz="2400" b="1" dirty="0" smtClean="0">
                <a:latin typeface="Arial" pitchFamily="34" charset="0"/>
                <a:cs typeface="Arial" pitchFamily="34" charset="0"/>
              </a:rPr>
              <a:t>Тара</a:t>
            </a:r>
            <a:r>
              <a:rPr lang="bs-Cyrl-BA" sz="2400" dirty="0" smtClean="0">
                <a:latin typeface="Arial" pitchFamily="34" charset="0"/>
                <a:cs typeface="Arial" pitchFamily="34" charset="0"/>
              </a:rPr>
              <a:t>. Она живи у Аустрији. Моја мама је живјела у </a:t>
            </a:r>
            <a:r>
              <a:rPr lang="bs-Cyrl-BA" sz="2400" b="1" dirty="0" smtClean="0">
                <a:latin typeface="Arial" pitchFamily="34" charset="0"/>
                <a:cs typeface="Arial" pitchFamily="34" charset="0"/>
              </a:rPr>
              <a:t>Бањалуци</a:t>
            </a:r>
            <a:r>
              <a:rPr lang="bs-Cyrl-BA" sz="2400" dirty="0" smtClean="0">
                <a:latin typeface="Arial" pitchFamily="34" charset="0"/>
                <a:cs typeface="Arial" pitchFamily="34" charset="0"/>
              </a:rPr>
              <a:t>. Ја много волим да играм фудбал. Тата и ја навијамо за „Црвену звезду“. Мој омиљени играч се зове </a:t>
            </a:r>
            <a:r>
              <a:rPr lang="bs-Cyrl-BA" sz="2400" b="1" dirty="0" smtClean="0">
                <a:latin typeface="Arial" pitchFamily="34" charset="0"/>
                <a:cs typeface="Arial" pitchFamily="34" charset="0"/>
              </a:rPr>
              <a:t>Милан Борјан</a:t>
            </a:r>
            <a:r>
              <a:rPr lang="bs-Cyrl-BA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bs-Cyrl-BA" sz="2000" b="1" dirty="0">
              <a:solidFill>
                <a:srgbClr val="C00000"/>
              </a:solidFill>
            </a:endParaRPr>
          </a:p>
          <a:p>
            <a:pPr algn="r"/>
            <a:r>
              <a:rPr lang="bs-Cyrl-BA" sz="2000" b="1" dirty="0" smtClean="0">
                <a:solidFill>
                  <a:srgbClr val="C00000"/>
                </a:solidFill>
              </a:rPr>
              <a:t>Калина, </a:t>
            </a:r>
            <a:r>
              <a:rPr lang="bs-Latn-BA" sz="2000" b="1" dirty="0" smtClean="0">
                <a:solidFill>
                  <a:srgbClr val="C00000"/>
                </a:solidFill>
              </a:rPr>
              <a:t>II 4</a:t>
            </a:r>
            <a:endParaRPr lang="en-US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77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bs-Cyrl-BA" b="1" dirty="0" smtClean="0">
                <a:solidFill>
                  <a:srgbClr val="FF0000"/>
                </a:solidFill>
              </a:rPr>
              <a:t>ИЗЈАВНЕ РЕЧЕНИЦЕ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4855" y="1789936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bs-Cyrl-BA" sz="2400" smtClean="0">
                <a:latin typeface="Arial" pitchFamily="34" charset="0"/>
                <a:cs typeface="Arial" pitchFamily="34" charset="0"/>
              </a:rPr>
              <a:t>Помоћу изјавних реченица </a:t>
            </a:r>
            <a:r>
              <a:rPr lang="bs-Cyrl-BA" sz="2400" dirty="0" smtClean="0">
                <a:latin typeface="Arial" pitchFamily="34" charset="0"/>
                <a:cs typeface="Arial" pitchFamily="34" charset="0"/>
              </a:rPr>
              <a:t>нешто изјављујемо или некога о нечему обавјештавамо.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6473" y="281940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Реченице којима некога о нечему обавјештавамо и помоћу којих нешто изјављујемо зову се ИЗЈАВНЕ РЕЧЕНИЦЕ.</a:t>
            </a:r>
            <a:endParaRPr lang="en-US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4855" y="4191000"/>
            <a:ext cx="8458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bs-Cyrl-BA" sz="24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bs-Cyrl-BA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bs-Cyrl-BA" sz="2400" dirty="0" smtClean="0">
                <a:latin typeface="Arial" pitchFamily="34" charset="0"/>
                <a:cs typeface="Arial" pitchFamily="34" charset="0"/>
              </a:rPr>
              <a:t>Изјавне реченице изговарамо мирно, нормалним гласом.</a:t>
            </a:r>
          </a:p>
          <a:p>
            <a:r>
              <a:rPr lang="bs-Cyrl-BA" sz="2400" dirty="0" smtClean="0">
                <a:latin typeface="Arial" pitchFamily="34" charset="0"/>
                <a:cs typeface="Arial" pitchFamily="34" charset="0"/>
              </a:rPr>
              <a:t>    - На крају изјавне реченице правимо краћу паузу.</a:t>
            </a:r>
          </a:p>
          <a:p>
            <a:r>
              <a:rPr lang="bs-Cyrl-BA" sz="2400" dirty="0" smtClean="0">
                <a:latin typeface="Arial" pitchFamily="34" charset="0"/>
                <a:cs typeface="Arial" pitchFamily="34" charset="0"/>
              </a:rPr>
              <a:t>    - Изјавну реченицу завршавамо знаком интерпункције који се зове ТАЧКА.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1036766"/>
            <a:ext cx="24039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Научили смо</a:t>
            </a:r>
            <a:r>
              <a:rPr lang="bs-Cyrl-BA" dirty="0" smtClean="0">
                <a:solidFill>
                  <a:srgbClr val="FF0000"/>
                </a:solidFill>
              </a:rPr>
              <a:t>: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2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bs-Cyrl-BA" b="1" dirty="0" smtClean="0">
                <a:solidFill>
                  <a:srgbClr val="FF0000"/>
                </a:solidFill>
              </a:rPr>
              <a:t>ИЗЈАВНЕ РЕЧЕНИЦЕ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500" y="137160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b="1" dirty="0" smtClean="0">
                <a:latin typeface="Arial" pitchFamily="34" charset="0"/>
                <a:cs typeface="Arial" pitchFamily="34" charset="0"/>
              </a:rPr>
              <a:t>Задаци за самосталан рад: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52500" y="2209800"/>
            <a:ext cx="7467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bs-Cyrl-BA" sz="2800" dirty="0" smtClean="0">
                <a:latin typeface="Arial" pitchFamily="34" charset="0"/>
                <a:cs typeface="Arial" pitchFamily="34" charset="0"/>
              </a:rPr>
              <a:t>На 98. страни вашег уџбеника „Читанка за 2. разред Основне школе“ налазе се садржаји које смо данас учили. Прочитајте их и у своје свеске препишите дефиниције. Прочитајте их неколико пута.</a:t>
            </a:r>
          </a:p>
          <a:p>
            <a:endParaRPr lang="bs-Cyrl-BA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bs-Cyrl-BA" sz="2800" dirty="0" smtClean="0">
                <a:latin typeface="Arial" pitchFamily="34" charset="0"/>
                <a:cs typeface="Arial" pitchFamily="34" charset="0"/>
              </a:rPr>
              <a:t>2.  Урадите 1. и 2. задатак који се налази у   </a:t>
            </a:r>
          </a:p>
          <a:p>
            <a:r>
              <a:rPr lang="bs-Cyrl-BA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bs-Cyrl-BA" sz="2800" dirty="0" smtClean="0">
                <a:latin typeface="Arial" pitchFamily="34" charset="0"/>
                <a:cs typeface="Arial" pitchFamily="34" charset="0"/>
              </a:rPr>
              <a:t>     истом уџбенику на страни 99.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1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111</TotalTime>
  <Words>280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СРПСКИ ЈЕЗИК</vt:lpstr>
      <vt:lpstr>ИЗЈАВНЕ РЕЧЕНИЦЕ</vt:lpstr>
      <vt:lpstr>PowerPoint Presentation</vt:lpstr>
      <vt:lpstr>ИЗЈАВНЕ РЕЧЕНИЦЕ</vt:lpstr>
      <vt:lpstr>ИЗЈАВНЕ РЕЧЕНИЦЕ</vt:lpstr>
      <vt:lpstr>ИЗЈАВНЕ РЕЧЕНИЦЕ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13</cp:revision>
  <dcterms:created xsi:type="dcterms:W3CDTF">2020-03-22T08:05:27Z</dcterms:created>
  <dcterms:modified xsi:type="dcterms:W3CDTF">2020-03-22T12:09:30Z</dcterms:modified>
</cp:coreProperties>
</file>