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A8EE-A799-4CEC-992A-6C552CD2965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B6522-A399-47C8-8BBF-D98B7AB2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429000"/>
            <a:ext cx="7772400" cy="1470025"/>
          </a:xfrm>
        </p:spPr>
        <p:txBody>
          <a:bodyPr/>
          <a:lstStyle/>
          <a:p>
            <a:r>
              <a:rPr lang="sr-Cyrl-RS" b="1" dirty="0" smtClean="0"/>
              <a:t>6</a:t>
            </a:r>
            <a:r>
              <a:rPr lang="sr-Latn-RS" b="1" dirty="0" smtClean="0"/>
              <a:t>.</a:t>
            </a:r>
            <a:r>
              <a:rPr lang="sr-Cyrl-RS" b="1" dirty="0" smtClean="0"/>
              <a:t> </a:t>
            </a:r>
            <a:r>
              <a:rPr lang="sr-Cyrl-CS" b="1" dirty="0" smtClean="0"/>
              <a:t>р</a:t>
            </a:r>
            <a:r>
              <a:rPr lang="sr-Cyrl-RS" b="1" dirty="0" smtClean="0"/>
              <a:t>азред - Историја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68" y="6072206"/>
            <a:ext cx="271442" cy="6381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14422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RS" dirty="0" smtClean="0"/>
              <a:t>Занимљивости</a:t>
            </a:r>
          </a:p>
          <a:p>
            <a:pPr>
              <a:buFont typeface="Wingdings" pitchFamily="2" charset="2"/>
              <a:buChar char="v"/>
            </a:pPr>
            <a:r>
              <a:rPr lang="sr-Cyrl-RS" sz="2800" dirty="0" smtClean="0"/>
              <a:t>Одјевни предмети старих Римљана</a:t>
            </a:r>
          </a:p>
          <a:p>
            <a:pPr lvl="1">
              <a:buFont typeface="Wingdings" pitchFamily="2" charset="2"/>
              <a:buChar char="v"/>
            </a:pPr>
            <a:r>
              <a:rPr lang="sr-Cyrl-RS" sz="2400" dirty="0" smtClean="0"/>
              <a:t>Туника</a:t>
            </a:r>
          </a:p>
          <a:p>
            <a:pPr lvl="1">
              <a:buFont typeface="Wingdings" pitchFamily="2" charset="2"/>
              <a:buChar char="v"/>
            </a:pPr>
            <a:r>
              <a:rPr lang="sr-Cyrl-RS" sz="2400" dirty="0" smtClean="0"/>
              <a:t>Тога – различите боје тоге различите позиције у друштву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71678"/>
            <a:ext cx="804389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Cyrl-RS" sz="2400" dirty="0" smtClean="0"/>
              <a:t>Тога претекста (</a:t>
            </a:r>
            <a:r>
              <a:rPr lang="sr-Latn-RS" sz="2400" dirty="0" smtClean="0"/>
              <a:t>toga </a:t>
            </a:r>
            <a:r>
              <a:rPr lang="en-US" sz="2400" dirty="0" err="1" smtClean="0"/>
              <a:t>praetexta</a:t>
            </a:r>
            <a:r>
              <a:rPr lang="sr-Latn-RS" sz="2400" dirty="0" smtClean="0"/>
              <a:t>) – </a:t>
            </a:r>
            <a:r>
              <a:rPr lang="sr-Cyrl-RS" sz="2400" dirty="0" smtClean="0"/>
              <a:t>са љубичастим обрубом носе дјечаци</a:t>
            </a:r>
          </a:p>
          <a:p>
            <a:pPr>
              <a:buFont typeface="Wingdings" pitchFamily="2" charset="2"/>
              <a:buChar char="v"/>
            </a:pPr>
            <a:r>
              <a:rPr lang="sr-Cyrl-RS" sz="2400" dirty="0" smtClean="0"/>
              <a:t>Тога пикта (</a:t>
            </a:r>
            <a:r>
              <a:rPr lang="sr-Latn-RS" sz="2400" dirty="0" smtClean="0"/>
              <a:t>toga picta</a:t>
            </a:r>
            <a:r>
              <a:rPr lang="sr-Cyrl-RS" sz="2400" dirty="0" smtClean="0"/>
              <a:t>) – са златним обрубом носили генерали</a:t>
            </a:r>
          </a:p>
          <a:p>
            <a:pPr>
              <a:buFont typeface="Wingdings" pitchFamily="2" charset="2"/>
              <a:buChar char="v"/>
            </a:pPr>
            <a:r>
              <a:rPr lang="sr-Cyrl-RS" sz="2400" dirty="0" smtClean="0"/>
              <a:t>Тога трабеа (</a:t>
            </a:r>
            <a:r>
              <a:rPr lang="sr-Latn-RS" sz="2400" dirty="0" smtClean="0"/>
              <a:t>toga trabea</a:t>
            </a:r>
            <a:r>
              <a:rPr lang="sr-Cyrl-RS" sz="2400" dirty="0" smtClean="0"/>
              <a:t>) – потпуно љубичаста носили владари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dirty="0"/>
          </a:p>
        </p:txBody>
      </p:sp>
      <p:pic>
        <p:nvPicPr>
          <p:cNvPr id="4" name="Content Placeholder 3" descr="388570f222df3f1860f2974dccc6a0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2556529" cy="3143272"/>
          </a:xfrm>
        </p:spPr>
      </p:pic>
      <p:pic>
        <p:nvPicPr>
          <p:cNvPr id="5" name="Picture 4" descr="01281ef2a816610128cb910b9c0d83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571612"/>
            <a:ext cx="2500330" cy="3143272"/>
          </a:xfrm>
          <a:prstGeom prst="rect">
            <a:avLst/>
          </a:prstGeom>
        </p:spPr>
      </p:pic>
      <p:pic>
        <p:nvPicPr>
          <p:cNvPr id="6" name="Picture 5" descr="99a2aa14a645a60d234e0df7bfba07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571612"/>
            <a:ext cx="2500330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4857760"/>
            <a:ext cx="15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toga praetexta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4857760"/>
            <a:ext cx="110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t</a:t>
            </a:r>
            <a:r>
              <a:rPr lang="sr-Latn-RS" dirty="0" smtClean="0"/>
              <a:t>oga picta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4857760"/>
            <a:ext cx="126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t</a:t>
            </a:r>
            <a:r>
              <a:rPr lang="sr-Latn-RS" dirty="0" smtClean="0"/>
              <a:t>oga trabea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RS" dirty="0" smtClean="0"/>
              <a:t>Фризуре у старом Риму</a:t>
            </a:r>
          </a:p>
          <a:p>
            <a:pPr lvl="1">
              <a:buNone/>
            </a:pPr>
            <a:r>
              <a:rPr lang="sr-Cyrl-RS" dirty="0" smtClean="0"/>
              <a:t>   Зависиле од: </a:t>
            </a:r>
          </a:p>
          <a:p>
            <a:pPr lvl="6">
              <a:buFont typeface="Wingdings" pitchFamily="2" charset="2"/>
              <a:buChar char="v"/>
            </a:pPr>
            <a:r>
              <a:rPr lang="sr-Cyrl-RS" dirty="0" smtClean="0"/>
              <a:t>Пола</a:t>
            </a:r>
          </a:p>
          <a:p>
            <a:pPr lvl="6">
              <a:buFont typeface="Wingdings" pitchFamily="2" charset="2"/>
              <a:buChar char="v"/>
            </a:pPr>
            <a:r>
              <a:rPr lang="sr-Cyrl-RS" dirty="0" smtClean="0"/>
              <a:t>Годишта</a:t>
            </a:r>
          </a:p>
          <a:p>
            <a:pPr lvl="6">
              <a:buFont typeface="Wingdings" pitchFamily="2" charset="2"/>
              <a:buChar char="v"/>
            </a:pPr>
            <a:r>
              <a:rPr lang="sr-Cyrl-RS" dirty="0" smtClean="0"/>
              <a:t>Друштвеног статуса</a:t>
            </a:r>
          </a:p>
          <a:p>
            <a:pPr lvl="6">
              <a:buFont typeface="Wingdings" pitchFamily="2" charset="2"/>
              <a:buChar char="v"/>
            </a:pPr>
            <a:r>
              <a:rPr lang="sr-Cyrl-RS" dirty="0" smtClean="0"/>
              <a:t>Богатства</a:t>
            </a:r>
          </a:p>
          <a:p>
            <a:pPr lvl="6">
              <a:buFont typeface="Wingdings" pitchFamily="2" charset="2"/>
              <a:buChar char="v"/>
            </a:pPr>
            <a:r>
              <a:rPr lang="sr-Cyrl-RS" dirty="0" smtClean="0"/>
              <a:t>Занимања</a:t>
            </a:r>
          </a:p>
          <a:p>
            <a:pPr lvl="6"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RS" dirty="0" smtClean="0"/>
              <a:t>Фризуре:</a:t>
            </a:r>
            <a:endParaRPr lang="en-US" dirty="0"/>
          </a:p>
        </p:txBody>
      </p:sp>
      <p:pic>
        <p:nvPicPr>
          <p:cNvPr id="4" name="Picture 3" descr="rimski-care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7" y="2214554"/>
            <a:ext cx="4286280" cy="2211228"/>
          </a:xfrm>
          <a:prstGeom prst="rect">
            <a:avLst/>
          </a:prstGeom>
        </p:spPr>
      </p:pic>
      <p:pic>
        <p:nvPicPr>
          <p:cNvPr id="5" name="Picture 4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214554"/>
            <a:ext cx="1515728" cy="2214578"/>
          </a:xfrm>
          <a:prstGeom prst="rect">
            <a:avLst/>
          </a:prstGeom>
        </p:spPr>
      </p:pic>
      <p:pic>
        <p:nvPicPr>
          <p:cNvPr id="6" name="Picture 5" descr="unname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5" y="2214554"/>
            <a:ext cx="150019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RS" dirty="0" smtClean="0"/>
              <a:t>Латинске изреке:</a:t>
            </a:r>
            <a:endParaRPr lang="sr-Cyrl-RS" dirty="0" smtClean="0"/>
          </a:p>
          <a:p>
            <a:pPr lvl="2">
              <a:buFont typeface="Wingdings" pitchFamily="2" charset="2"/>
              <a:buChar char="v"/>
            </a:pPr>
            <a:r>
              <a:rPr lang="sr-Latn-RS" dirty="0" smtClean="0"/>
              <a:t>VENI VIDI VICI</a:t>
            </a:r>
          </a:p>
          <a:p>
            <a:pPr lvl="2">
              <a:buNone/>
            </a:pPr>
            <a:r>
              <a:rPr lang="sr-Latn-RS" dirty="0" smtClean="0"/>
              <a:t>    </a:t>
            </a:r>
            <a:r>
              <a:rPr lang="sr-Cyrl-RS" dirty="0" smtClean="0"/>
              <a:t>Дођох видјех побједих</a:t>
            </a:r>
          </a:p>
          <a:p>
            <a:pPr lvl="2">
              <a:buNone/>
            </a:pPr>
            <a:endParaRPr lang="sr-Latn-RS" dirty="0" smtClean="0"/>
          </a:p>
          <a:p>
            <a:pPr lvl="2">
              <a:buFont typeface="Wingdings" pitchFamily="2" charset="2"/>
              <a:buChar char="v"/>
            </a:pPr>
            <a:r>
              <a:rPr lang="sr-Latn-RS" dirty="0" smtClean="0"/>
              <a:t>ETIAM TU MI FILI BRUTE?</a:t>
            </a:r>
          </a:p>
          <a:p>
            <a:pPr lvl="2">
              <a:buNone/>
            </a:pPr>
            <a:r>
              <a:rPr lang="sr-Cyrl-RS" dirty="0" smtClean="0"/>
              <a:t>    Зар и ти сине Бруте?</a:t>
            </a:r>
          </a:p>
          <a:p>
            <a:pPr lvl="2">
              <a:buNone/>
            </a:pPr>
            <a:endParaRPr lang="sr-Latn-RS" dirty="0" smtClean="0"/>
          </a:p>
          <a:p>
            <a:pPr lvl="2">
              <a:buFont typeface="Wingdings" pitchFamily="2" charset="2"/>
              <a:buChar char="v"/>
            </a:pPr>
            <a:r>
              <a:rPr lang="sr-Latn-RS" dirty="0" smtClean="0"/>
              <a:t>ALEA IACTA EST</a:t>
            </a:r>
            <a:endParaRPr lang="sr-Cyrl-RS" dirty="0" smtClean="0"/>
          </a:p>
          <a:p>
            <a:pPr lvl="2"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Коцка је бачена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571612"/>
            <a:ext cx="6215106" cy="4525963"/>
          </a:xfrm>
        </p:spPr>
        <p:txBody>
          <a:bodyPr/>
          <a:lstStyle/>
          <a:p>
            <a:pPr lvl="3">
              <a:buFont typeface="Wingdings" pitchFamily="2" charset="2"/>
              <a:buChar char="v"/>
            </a:pPr>
            <a:endParaRPr lang="sr-Cyrl-RS" dirty="0" smtClean="0"/>
          </a:p>
          <a:p>
            <a:pPr lvl="3">
              <a:buFont typeface="Wingdings" pitchFamily="2" charset="2"/>
              <a:buChar char="v"/>
            </a:pPr>
            <a:r>
              <a:rPr lang="sr-Latn-RS" dirty="0" smtClean="0"/>
              <a:t>ACTA, NON VERBA</a:t>
            </a:r>
          </a:p>
          <a:p>
            <a:pPr lvl="3">
              <a:buNone/>
            </a:pPr>
            <a:r>
              <a:rPr lang="sr-Latn-RS" dirty="0" smtClean="0"/>
              <a:t>    </a:t>
            </a:r>
            <a:r>
              <a:rPr lang="sr-Cyrl-RS" dirty="0" smtClean="0"/>
              <a:t>Дјела, не ријечи</a:t>
            </a:r>
          </a:p>
          <a:p>
            <a:pPr lvl="3">
              <a:buNone/>
            </a:pPr>
            <a:endParaRPr lang="sr-Latn-RS" dirty="0" smtClean="0"/>
          </a:p>
          <a:p>
            <a:pPr lvl="3">
              <a:buFont typeface="Wingdings" pitchFamily="2" charset="2"/>
              <a:buChar char="v"/>
            </a:pPr>
            <a:r>
              <a:rPr lang="sr-Latn-RS" dirty="0" smtClean="0"/>
              <a:t>PER ASPERA AD ASTRA</a:t>
            </a:r>
          </a:p>
          <a:p>
            <a:pPr lvl="3">
              <a:buNone/>
            </a:pPr>
            <a:r>
              <a:rPr lang="sr-Cyrl-RS" dirty="0" smtClean="0"/>
              <a:t>    Преко трња до звијезда</a:t>
            </a:r>
          </a:p>
          <a:p>
            <a:pPr lvl="3">
              <a:buNone/>
            </a:pPr>
            <a:endParaRPr lang="sr-Latn-RS" dirty="0" smtClean="0"/>
          </a:p>
          <a:p>
            <a:pPr lvl="3">
              <a:buFont typeface="Wingdings" pitchFamily="2" charset="2"/>
              <a:buChar char="v"/>
            </a:pPr>
            <a:r>
              <a:rPr lang="sr-Latn-RS" dirty="0" smtClean="0"/>
              <a:t>OMNIA MEA MECUM PORTO</a:t>
            </a:r>
          </a:p>
          <a:p>
            <a:pPr lvl="3">
              <a:buNone/>
            </a:pPr>
            <a:r>
              <a:rPr lang="sr-Cyrl-RS" dirty="0" smtClean="0"/>
              <a:t>    Све своје са собом носим</a:t>
            </a:r>
          </a:p>
          <a:p>
            <a:pPr lvl="3">
              <a:buNone/>
            </a:pPr>
            <a:endParaRPr lang="sr-Latn-R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Стари Рим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643182"/>
            <a:ext cx="7500990" cy="1857389"/>
          </a:xfrm>
        </p:spPr>
        <p:txBody>
          <a:bodyPr>
            <a:normAutofit/>
          </a:bodyPr>
          <a:lstStyle/>
          <a:p>
            <a:pPr lvl="3">
              <a:buFont typeface="Wingdings" pitchFamily="2" charset="2"/>
              <a:buChar char="v"/>
            </a:pPr>
            <a:r>
              <a:rPr lang="sr-Latn-RS" sz="2800" dirty="0" smtClean="0"/>
              <a:t>HISTORIA EST MAGISTRA VITAE</a:t>
            </a:r>
            <a:endParaRPr lang="sr-Cyrl-RS" sz="2800" dirty="0" smtClean="0"/>
          </a:p>
          <a:p>
            <a:pPr lvl="3">
              <a:buNone/>
            </a:pPr>
            <a:r>
              <a:rPr lang="sr-Cyrl-RS" sz="2800" dirty="0" smtClean="0"/>
              <a:t> -Историја </a:t>
            </a:r>
            <a:r>
              <a:rPr lang="sr-Cyrl-RS" sz="2800" dirty="0" smtClean="0"/>
              <a:t>је учитељица </a:t>
            </a:r>
            <a:r>
              <a:rPr lang="sr-Cyrl-RS" sz="2800" dirty="0" smtClean="0"/>
              <a:t>живота-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zadin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Pozadina</Template>
  <TotalTime>31</TotalTime>
  <Words>162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Pozadina</vt:lpstr>
      <vt:lpstr>6. разред - Историја</vt:lpstr>
      <vt:lpstr>Стари Рим</vt:lpstr>
      <vt:lpstr>Стари Рим</vt:lpstr>
      <vt:lpstr>Стари Рим</vt:lpstr>
      <vt:lpstr>Стари Рим</vt:lpstr>
      <vt:lpstr>Стари Рим</vt:lpstr>
      <vt:lpstr>Стари Рим</vt:lpstr>
      <vt:lpstr>Стари Рим</vt:lpstr>
      <vt:lpstr>Стари Рим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разред - Историја</dc:title>
  <dc:creator>Sukalo</dc:creator>
  <cp:lastModifiedBy>Sukalo</cp:lastModifiedBy>
  <cp:revision>4</cp:revision>
  <dcterms:created xsi:type="dcterms:W3CDTF">2020-05-31T14:37:32Z</dcterms:created>
  <dcterms:modified xsi:type="dcterms:W3CDTF">2020-05-31T15:09:00Z</dcterms:modified>
</cp:coreProperties>
</file>