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B501-5AC2-4E84-B13F-31B610E5ED50}" type="datetimeFigureOut">
              <a:rPr lang="sr-Cyrl-BA" smtClean="0"/>
              <a:t>4.11.2020.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D7AF-621E-414C-B935-8E4FF53786F1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623356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B501-5AC2-4E84-B13F-31B610E5ED50}" type="datetimeFigureOut">
              <a:rPr lang="sr-Cyrl-BA" smtClean="0"/>
              <a:t>4.11.2020.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D7AF-621E-414C-B935-8E4FF53786F1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47396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B501-5AC2-4E84-B13F-31B610E5ED50}" type="datetimeFigureOut">
              <a:rPr lang="sr-Cyrl-BA" smtClean="0"/>
              <a:t>4.11.2020.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D7AF-621E-414C-B935-8E4FF53786F1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56490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B501-5AC2-4E84-B13F-31B610E5ED50}" type="datetimeFigureOut">
              <a:rPr lang="sr-Cyrl-BA" smtClean="0"/>
              <a:t>4.11.2020.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D7AF-621E-414C-B935-8E4FF53786F1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54810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B501-5AC2-4E84-B13F-31B610E5ED50}" type="datetimeFigureOut">
              <a:rPr lang="sr-Cyrl-BA" smtClean="0"/>
              <a:t>4.11.2020.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D7AF-621E-414C-B935-8E4FF53786F1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067400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B501-5AC2-4E84-B13F-31B610E5ED50}" type="datetimeFigureOut">
              <a:rPr lang="sr-Cyrl-BA" smtClean="0"/>
              <a:t>4.11.2020.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D7AF-621E-414C-B935-8E4FF53786F1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09552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B501-5AC2-4E84-B13F-31B610E5ED50}" type="datetimeFigureOut">
              <a:rPr lang="sr-Cyrl-BA" smtClean="0"/>
              <a:t>4.11.2020.</a:t>
            </a:fld>
            <a:endParaRPr lang="sr-Cyrl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D7AF-621E-414C-B935-8E4FF53786F1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429059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B501-5AC2-4E84-B13F-31B610E5ED50}" type="datetimeFigureOut">
              <a:rPr lang="sr-Cyrl-BA" smtClean="0"/>
              <a:t>4.11.2020.</a:t>
            </a:fld>
            <a:endParaRPr lang="sr-Cyrl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D7AF-621E-414C-B935-8E4FF53786F1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421334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B501-5AC2-4E84-B13F-31B610E5ED50}" type="datetimeFigureOut">
              <a:rPr lang="sr-Cyrl-BA" smtClean="0"/>
              <a:t>4.11.2020.</a:t>
            </a:fld>
            <a:endParaRPr lang="sr-Cyrl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D7AF-621E-414C-B935-8E4FF53786F1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92514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B501-5AC2-4E84-B13F-31B610E5ED50}" type="datetimeFigureOut">
              <a:rPr lang="sr-Cyrl-BA" smtClean="0"/>
              <a:t>4.11.2020.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D7AF-621E-414C-B935-8E4FF53786F1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86912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B501-5AC2-4E84-B13F-31B610E5ED50}" type="datetimeFigureOut">
              <a:rPr lang="sr-Cyrl-BA" smtClean="0"/>
              <a:t>4.11.2020.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D7AF-621E-414C-B935-8E4FF53786F1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71421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4B501-5AC2-4E84-B13F-31B610E5ED50}" type="datetimeFigureOut">
              <a:rPr lang="sr-Cyrl-BA" smtClean="0"/>
              <a:t>4.11.2020.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0D7AF-621E-414C-B935-8E4FF53786F1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92198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144" y="509451"/>
            <a:ext cx="25356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dirty="0" smtClean="0">
                <a:solidFill>
                  <a:schemeClr val="bg1"/>
                </a:solidFill>
              </a:rPr>
              <a:t>Други разред</a:t>
            </a:r>
          </a:p>
          <a:p>
            <a:endParaRPr lang="sr-Cyrl-BA" sz="3200" dirty="0">
              <a:solidFill>
                <a:schemeClr val="bg1"/>
              </a:solidFill>
            </a:endParaRPr>
          </a:p>
          <a:p>
            <a:r>
              <a:rPr lang="sr-Cyrl-BA" sz="3200" dirty="0" smtClean="0">
                <a:solidFill>
                  <a:schemeClr val="bg1"/>
                </a:solidFill>
              </a:rPr>
              <a:t>Српски језик</a:t>
            </a:r>
            <a:endParaRPr lang="sr-Cyrl-BA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2754" y="2586445"/>
            <a:ext cx="7329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800" dirty="0" smtClean="0">
                <a:solidFill>
                  <a:schemeClr val="bg1"/>
                </a:solidFill>
              </a:rPr>
              <a:t>Учимо читати писана слова</a:t>
            </a:r>
            <a:endParaRPr lang="sr-Cyrl-BA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9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" t="14662" r="-1759" b="10050"/>
          <a:stretch/>
        </p:blipFill>
        <p:spPr>
          <a:xfrm>
            <a:off x="5961018" y="0"/>
            <a:ext cx="6230982" cy="6757580"/>
          </a:xfrm>
        </p:spPr>
      </p:pic>
      <p:sp>
        <p:nvSpPr>
          <p:cNvPr id="5" name="TextBox 4"/>
          <p:cNvSpPr txBox="1"/>
          <p:nvPr/>
        </p:nvSpPr>
        <p:spPr>
          <a:xfrm>
            <a:off x="679400" y="966652"/>
            <a:ext cx="4859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u="sng" dirty="0" smtClean="0">
                <a:solidFill>
                  <a:schemeClr val="bg1"/>
                </a:solidFill>
              </a:rPr>
              <a:t>Задатак за самосталан рад</a:t>
            </a:r>
            <a:endParaRPr lang="sr-Cyrl-BA" sz="3200" u="sng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6" y="2076995"/>
            <a:ext cx="54344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dirty="0" smtClean="0">
                <a:solidFill>
                  <a:schemeClr val="bg1"/>
                </a:solidFill>
              </a:rPr>
              <a:t>У Радној свесци на 14. страни</a:t>
            </a:r>
          </a:p>
          <a:p>
            <a:r>
              <a:rPr lang="sr-Cyrl-BA" sz="3200" dirty="0">
                <a:solidFill>
                  <a:schemeClr val="bg1"/>
                </a:solidFill>
              </a:rPr>
              <a:t>п</a:t>
            </a:r>
            <a:r>
              <a:rPr lang="sr-Cyrl-BA" sz="3200" dirty="0" smtClean="0">
                <a:solidFill>
                  <a:schemeClr val="bg1"/>
                </a:solidFill>
              </a:rPr>
              <a:t>иши повезано до краја реда.</a:t>
            </a:r>
            <a:endParaRPr lang="sr-Cyrl-B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4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ZBUKA B2 | Knjižare Vulk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83" y="-215808"/>
            <a:ext cx="5060133" cy="721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54389" y="0"/>
            <a:ext cx="391885" cy="574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5" name="Rectangle 4"/>
          <p:cNvSpPr/>
          <p:nvPr/>
        </p:nvSpPr>
        <p:spPr>
          <a:xfrm>
            <a:off x="3252651" y="6583680"/>
            <a:ext cx="4624252" cy="274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80439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53943" y="6557554"/>
            <a:ext cx="1619794" cy="300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286"/>
            <a:ext cx="12059841" cy="606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9085" y="1293224"/>
            <a:ext cx="951895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9600" dirty="0" smtClean="0">
                <a:solidFill>
                  <a:schemeClr val="bg1"/>
                </a:solidFill>
                <a:latin typeface="CyrVidanSerbia" panose="02000603070000020002" pitchFamily="2" charset="0"/>
              </a:rPr>
              <a:t>торба</a:t>
            </a:r>
          </a:p>
          <a:p>
            <a:endParaRPr lang="sr-Cyrl-BA" sz="9600" dirty="0" smtClean="0">
              <a:solidFill>
                <a:schemeClr val="bg1"/>
              </a:solidFill>
              <a:latin typeface="CyrVidanSerbia" panose="02000603070000020002" pitchFamily="2" charset="0"/>
            </a:endParaRPr>
          </a:p>
          <a:p>
            <a:r>
              <a:rPr lang="sr-Cyrl-BA" sz="9600" dirty="0" smtClean="0">
                <a:solidFill>
                  <a:schemeClr val="bg1"/>
                </a:solidFill>
                <a:latin typeface="CyrVidanSerbia" panose="02000603070000020002" pitchFamily="2" charset="0"/>
              </a:rPr>
              <a:t>Ово је моја торба.</a:t>
            </a:r>
            <a:endParaRPr lang="sr-Cyrl-BA" sz="9600" dirty="0">
              <a:solidFill>
                <a:schemeClr val="bg1"/>
              </a:solidFill>
              <a:latin typeface="CyrVidanSerbia" panose="02000603070000020002" pitchFamily="2" charset="0"/>
            </a:endParaRPr>
          </a:p>
        </p:txBody>
      </p:sp>
      <p:pic>
        <p:nvPicPr>
          <p:cNvPr id="3074" name="Picture 2" descr="Školská ergonomická aktovka pre prváka Football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561" y="600891"/>
            <a:ext cx="3164849" cy="37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6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3885" y="1332412"/>
            <a:ext cx="760015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9600" dirty="0">
                <a:solidFill>
                  <a:schemeClr val="bg1"/>
                </a:solidFill>
                <a:latin typeface="CyrVidanSerbia" panose="02000603070000020002" pitchFamily="2" charset="0"/>
              </a:rPr>
              <a:t>р</a:t>
            </a:r>
            <a:r>
              <a:rPr lang="sr-Cyrl-BA" sz="9600" dirty="0" smtClean="0">
                <a:solidFill>
                  <a:schemeClr val="bg1"/>
                </a:solidFill>
                <a:latin typeface="CyrVidanSerbia" panose="02000603070000020002" pitchFamily="2" charset="0"/>
              </a:rPr>
              <a:t>иба</a:t>
            </a:r>
          </a:p>
          <a:p>
            <a:endParaRPr lang="sr-Cyrl-BA" sz="9600" dirty="0">
              <a:solidFill>
                <a:schemeClr val="bg1"/>
              </a:solidFill>
              <a:latin typeface="CyrVidanSerbia" panose="02000603070000020002" pitchFamily="2" charset="0"/>
            </a:endParaRPr>
          </a:p>
          <a:p>
            <a:r>
              <a:rPr lang="sr-Cyrl-BA" sz="9600" dirty="0" smtClean="0">
                <a:solidFill>
                  <a:schemeClr val="bg1"/>
                </a:solidFill>
                <a:latin typeface="CyrVidanSerbia" panose="02000603070000020002" pitchFamily="2" charset="0"/>
              </a:rPr>
              <a:t>Риба је у води.</a:t>
            </a:r>
            <a:endParaRPr lang="sr-Cyrl-BA" sz="9600" dirty="0">
              <a:solidFill>
                <a:schemeClr val="bg1"/>
              </a:solidFill>
              <a:latin typeface="CyrVidanSerbia" panose="02000603070000020002" pitchFamily="2" charset="0"/>
            </a:endParaRPr>
          </a:p>
        </p:txBody>
      </p:sp>
      <p:pic>
        <p:nvPicPr>
          <p:cNvPr id="4098" name="Picture 2" descr="Matematička mozgalica: Koliko je riba teška? | Banjaluka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964" y="791255"/>
            <a:ext cx="4560100" cy="341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61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1418" y="1084217"/>
            <a:ext cx="708559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9600" dirty="0">
                <a:solidFill>
                  <a:schemeClr val="bg1"/>
                </a:solidFill>
                <a:latin typeface="CyrVidanSerbia" panose="02000603070000020002" pitchFamily="2" charset="0"/>
              </a:rPr>
              <a:t>м</a:t>
            </a:r>
            <a:r>
              <a:rPr lang="sr-Cyrl-BA" sz="9600" dirty="0" smtClean="0">
                <a:solidFill>
                  <a:schemeClr val="bg1"/>
                </a:solidFill>
                <a:latin typeface="CyrVidanSerbia" panose="02000603070000020002" pitchFamily="2" charset="0"/>
              </a:rPr>
              <a:t>ачка</a:t>
            </a:r>
          </a:p>
          <a:p>
            <a:endParaRPr lang="sr-Cyrl-BA" sz="9600" dirty="0">
              <a:solidFill>
                <a:schemeClr val="bg1"/>
              </a:solidFill>
              <a:latin typeface="CyrVidanSerbia" panose="02000603070000020002" pitchFamily="2" charset="0"/>
            </a:endParaRPr>
          </a:p>
          <a:p>
            <a:r>
              <a:rPr lang="sr-Cyrl-BA" sz="9600" dirty="0" smtClean="0">
                <a:solidFill>
                  <a:schemeClr val="bg1"/>
                </a:solidFill>
                <a:latin typeface="CyrVidanSerbia" panose="02000603070000020002" pitchFamily="2" charset="0"/>
              </a:rPr>
              <a:t>Мачка преде.</a:t>
            </a:r>
            <a:endParaRPr lang="sr-Cyrl-BA" sz="9600" dirty="0">
              <a:solidFill>
                <a:schemeClr val="bg1"/>
              </a:solidFill>
              <a:latin typeface="CyrVidanSerbia" panose="02000603070000020002" pitchFamily="2" charset="0"/>
            </a:endParaRPr>
          </a:p>
        </p:txBody>
      </p:sp>
      <p:pic>
        <p:nvPicPr>
          <p:cNvPr id="5122" name="Picture 2" descr="MAČK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3" r="15130"/>
          <a:stretch/>
        </p:blipFill>
        <p:spPr bwMode="auto">
          <a:xfrm>
            <a:off x="6061166" y="446185"/>
            <a:ext cx="3944983" cy="37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31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5840" y="1162594"/>
            <a:ext cx="897713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9600" dirty="0">
                <a:solidFill>
                  <a:schemeClr val="bg1"/>
                </a:solidFill>
                <a:latin typeface="CyrVidanSerbia" panose="02000603070000020002" pitchFamily="2" charset="0"/>
              </a:rPr>
              <a:t>o</a:t>
            </a:r>
            <a:r>
              <a:rPr lang="sr-Cyrl-BA" sz="9600" dirty="0" smtClean="0">
                <a:solidFill>
                  <a:schemeClr val="bg1"/>
                </a:solidFill>
                <a:latin typeface="CyrVidanSerbia" panose="02000603070000020002" pitchFamily="2" charset="0"/>
              </a:rPr>
              <a:t>блак</a:t>
            </a:r>
          </a:p>
          <a:p>
            <a:endParaRPr lang="sr-Cyrl-BA" sz="9600" dirty="0">
              <a:solidFill>
                <a:schemeClr val="bg1"/>
              </a:solidFill>
              <a:latin typeface="CyrVidanSerbia" panose="02000603070000020002" pitchFamily="2" charset="0"/>
            </a:endParaRPr>
          </a:p>
          <a:p>
            <a:r>
              <a:rPr lang="sr-Cyrl-BA" sz="9600" dirty="0" smtClean="0">
                <a:solidFill>
                  <a:schemeClr val="bg1"/>
                </a:solidFill>
                <a:latin typeface="CyrVidanSerbia" panose="02000603070000020002" pitchFamily="2" charset="0"/>
              </a:rPr>
              <a:t>Облак носи кишу.</a:t>
            </a:r>
            <a:endParaRPr lang="sr-Cyrl-BA" sz="9600" dirty="0">
              <a:solidFill>
                <a:schemeClr val="bg1"/>
              </a:solidFill>
              <a:latin typeface="CyrVidanSerbia" panose="02000603070000020002" pitchFamily="2" charset="0"/>
            </a:endParaRPr>
          </a:p>
        </p:txBody>
      </p:sp>
      <p:pic>
        <p:nvPicPr>
          <p:cNvPr id="6146" name="Picture 2" descr="Заволоките с падениями значком дождя, стилем шаржа Иллюстрация вектора -  иллюстрации насчитывающей шаржа, падениями: 785212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894" y="431076"/>
            <a:ext cx="3722913" cy="37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5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2777" y="1280159"/>
            <a:ext cx="966482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9600" dirty="0">
                <a:solidFill>
                  <a:schemeClr val="bg1"/>
                </a:solidFill>
                <a:latin typeface="CyrVidanSerbia" panose="02000603070000020002" pitchFamily="2" charset="0"/>
              </a:rPr>
              <a:t>ш</a:t>
            </a:r>
            <a:r>
              <a:rPr lang="sr-Cyrl-BA" sz="9600" dirty="0" smtClean="0">
                <a:solidFill>
                  <a:schemeClr val="bg1"/>
                </a:solidFill>
                <a:latin typeface="CyrVidanSerbia" panose="02000603070000020002" pitchFamily="2" charset="0"/>
              </a:rPr>
              <a:t>кола</a:t>
            </a:r>
          </a:p>
          <a:p>
            <a:endParaRPr lang="sr-Cyrl-BA" sz="9600" dirty="0">
              <a:solidFill>
                <a:schemeClr val="bg1"/>
              </a:solidFill>
              <a:latin typeface="CyrVidanSerbia" panose="02000603070000020002" pitchFamily="2" charset="0"/>
            </a:endParaRPr>
          </a:p>
          <a:p>
            <a:r>
              <a:rPr lang="sr-Cyrl-BA" sz="9600" dirty="0" smtClean="0">
                <a:solidFill>
                  <a:schemeClr val="bg1"/>
                </a:solidFill>
                <a:latin typeface="CyrVidanSerbia" panose="02000603070000020002" pitchFamily="2" charset="0"/>
              </a:rPr>
              <a:t>Ми волимо школу.</a:t>
            </a:r>
            <a:endParaRPr lang="sr-Cyrl-BA" sz="9600" dirty="0">
              <a:solidFill>
                <a:schemeClr val="bg1"/>
              </a:solidFill>
              <a:latin typeface="CyrVidanSerbia" panose="02000603070000020002" pitchFamily="2" charset="0"/>
            </a:endParaRPr>
          </a:p>
        </p:txBody>
      </p:sp>
      <p:pic>
        <p:nvPicPr>
          <p:cNvPr id="7170" name="Picture 2" descr="OBRAZOVANJE | SIGURNOST U ŠKOLI | VIDEONADZOR - protuprovala.h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3"/>
          <a:stretch/>
        </p:blipFill>
        <p:spPr bwMode="auto">
          <a:xfrm>
            <a:off x="5106399" y="1959428"/>
            <a:ext cx="5905500" cy="241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45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1965" y="640080"/>
            <a:ext cx="9225602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9600" dirty="0" smtClean="0">
                <a:solidFill>
                  <a:schemeClr val="bg1"/>
                </a:solidFill>
                <a:latin typeface="CyrVidanSerbia" panose="02000603070000020002" pitchFamily="2" charset="0"/>
              </a:rPr>
              <a:t>ааааааааааааааа</a:t>
            </a:r>
          </a:p>
          <a:p>
            <a:r>
              <a:rPr lang="sr-Cyrl-BA" sz="9600" dirty="0" smtClean="0">
                <a:solidFill>
                  <a:schemeClr val="bg1"/>
                </a:solidFill>
                <a:latin typeface="CyrVidanSerbia" panose="02000603070000020002" pitchFamily="2" charset="0"/>
              </a:rPr>
              <a:t>шшш</a:t>
            </a:r>
          </a:p>
          <a:p>
            <a:r>
              <a:rPr lang="sr-Cyrl-BA" sz="9600" dirty="0" smtClean="0">
                <a:solidFill>
                  <a:schemeClr val="bg1"/>
                </a:solidFill>
                <a:latin typeface="CyrVidanSerbia" panose="02000603070000020002" pitchFamily="2" charset="0"/>
              </a:rPr>
              <a:t>иииии</a:t>
            </a:r>
          </a:p>
          <a:p>
            <a:r>
              <a:rPr lang="sr-Cyrl-BA" sz="9600" dirty="0" smtClean="0">
                <a:solidFill>
                  <a:schemeClr val="bg1"/>
                </a:solidFill>
                <a:latin typeface="CyrVidanSerbia" panose="02000603070000020002" pitchFamily="2" charset="0"/>
              </a:rPr>
              <a:t>љљљљљ</a:t>
            </a:r>
            <a:endParaRPr lang="sr-Latn-BA" sz="9600" dirty="0" smtClean="0">
              <a:solidFill>
                <a:schemeClr val="bg1"/>
              </a:solidFill>
              <a:latin typeface="CyrVidanSerbia" panose="0200060307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8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56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CyrVidanSerbia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</dc:creator>
  <cp:lastModifiedBy>EC</cp:lastModifiedBy>
  <cp:revision>11</cp:revision>
  <dcterms:created xsi:type="dcterms:W3CDTF">2020-11-03T21:44:33Z</dcterms:created>
  <dcterms:modified xsi:type="dcterms:W3CDTF">2020-11-03T23:52:26Z</dcterms:modified>
</cp:coreProperties>
</file>