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 smtClean="0"/>
              <a:t>Klinite na ikonu kako bi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325089" y="3461791"/>
            <a:ext cx="4400667" cy="100630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Српски језик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49982" y="4468091"/>
            <a:ext cx="2675774" cy="918632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chemeClr val="tx1"/>
                </a:solidFill>
              </a:rPr>
              <a:t>Други разред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475" y="0"/>
            <a:ext cx="59626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0789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Питања: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58350" y="1519882"/>
            <a:ext cx="4994417" cy="3532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2200" b="1" dirty="0" smtClean="0">
                <a:solidFill>
                  <a:srgbClr val="FF0000"/>
                </a:solidFill>
              </a:rPr>
              <a:t>Ко је дошао на поток да се напије воде?                                       </a:t>
            </a:r>
          </a:p>
          <a:p>
            <a:pPr marL="0" indent="0">
              <a:buNone/>
            </a:pPr>
            <a:r>
              <a:rPr lang="sr-Cyrl-RS" sz="2200" dirty="0" smtClean="0"/>
              <a:t>Пчела је дошла на поток да се напије воде.</a:t>
            </a:r>
          </a:p>
          <a:p>
            <a:pPr marL="0" indent="0">
              <a:buNone/>
            </a:pPr>
            <a:r>
              <a:rPr lang="sr-Cyrl-RS" sz="2200" b="1" dirty="0" smtClean="0">
                <a:solidFill>
                  <a:srgbClr val="FF0000"/>
                </a:solidFill>
              </a:rPr>
              <a:t>Шта јој се на потоку догодило?</a:t>
            </a:r>
          </a:p>
          <a:p>
            <a:pPr marL="0" indent="0">
              <a:buNone/>
            </a:pPr>
            <a:r>
              <a:rPr lang="sr-Cyrl-RS" sz="2200" dirty="0" smtClean="0"/>
              <a:t>На потоку је упала у воду.</a:t>
            </a:r>
          </a:p>
          <a:p>
            <a:pPr marL="0" indent="0">
              <a:buNone/>
            </a:pPr>
            <a:r>
              <a:rPr lang="sr-Cyrl-RS" sz="2200" b="1" dirty="0" smtClean="0">
                <a:solidFill>
                  <a:srgbClr val="FF0000"/>
                </a:solidFill>
              </a:rPr>
              <a:t>Ко ју је спасио?</a:t>
            </a:r>
          </a:p>
          <a:p>
            <a:pPr marL="0" indent="0">
              <a:buNone/>
            </a:pPr>
            <a:r>
              <a:rPr lang="sr-Cyrl-RS" sz="2200" dirty="0" smtClean="0"/>
              <a:t>Голуб ју је спасио.</a:t>
            </a:r>
          </a:p>
          <a:p>
            <a:pPr marL="0" indent="0">
              <a:buNone/>
            </a:pPr>
            <a:r>
              <a:rPr lang="sr-Cyrl-RS" sz="2200" b="1" dirty="0" smtClean="0">
                <a:solidFill>
                  <a:srgbClr val="FF0000"/>
                </a:solidFill>
              </a:rPr>
              <a:t>Ко је сутрадан дошао у шуму?</a:t>
            </a:r>
          </a:p>
          <a:p>
            <a:pPr marL="0" indent="0">
              <a:buNone/>
            </a:pPr>
            <a:endParaRPr lang="sr-Cyrl-R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21178" y="1359243"/>
            <a:ext cx="41642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Сутрадан је ловац дошао у шуму</a:t>
            </a:r>
            <a:r>
              <a:rPr lang="sr-Cyrl-RS" dirty="0" smtClean="0"/>
              <a:t>.</a:t>
            </a:r>
          </a:p>
          <a:p>
            <a:endParaRPr lang="sr-Cyrl-RS" dirty="0"/>
          </a:p>
          <a:p>
            <a:r>
              <a:rPr lang="sr-Cyrl-RS" b="1" dirty="0">
                <a:solidFill>
                  <a:srgbClr val="FF0000"/>
                </a:solidFill>
              </a:rPr>
              <a:t>Кога је ловац хтио убити</a:t>
            </a:r>
            <a:r>
              <a:rPr lang="sr-Cyrl-RS" b="1" dirty="0" smtClean="0">
                <a:solidFill>
                  <a:srgbClr val="FF0000"/>
                </a:solidFill>
              </a:rPr>
              <a:t>?</a:t>
            </a:r>
          </a:p>
          <a:p>
            <a:endParaRPr lang="sr-Cyrl-RS" dirty="0"/>
          </a:p>
          <a:p>
            <a:r>
              <a:rPr lang="sr-Cyrl-RS" dirty="0"/>
              <a:t>Ловац је хтио убити голуба</a:t>
            </a:r>
            <a:r>
              <a:rPr lang="sr-Cyrl-RS" dirty="0" smtClean="0"/>
              <a:t>.</a:t>
            </a:r>
          </a:p>
          <a:p>
            <a:endParaRPr lang="sr-Cyrl-RS" dirty="0"/>
          </a:p>
          <a:p>
            <a:r>
              <a:rPr lang="sr-Cyrl-RS" b="1" dirty="0">
                <a:solidFill>
                  <a:srgbClr val="FF0000"/>
                </a:solidFill>
              </a:rPr>
              <a:t>Шта је пчела урадила ловцу</a:t>
            </a:r>
            <a:r>
              <a:rPr lang="sr-Cyrl-RS" b="1" dirty="0" smtClean="0">
                <a:solidFill>
                  <a:srgbClr val="FF0000"/>
                </a:solidFill>
              </a:rPr>
              <a:t>?</a:t>
            </a:r>
          </a:p>
          <a:p>
            <a:endParaRPr lang="sr-Cyrl-RS" dirty="0"/>
          </a:p>
          <a:p>
            <a:r>
              <a:rPr lang="sr-Cyrl-RS" dirty="0"/>
              <a:t>Пчела је слетила на ловчеву руку</a:t>
            </a:r>
            <a:r>
              <a:rPr lang="sr-Cyrl-RS" dirty="0" smtClean="0"/>
              <a:t>.</a:t>
            </a:r>
          </a:p>
          <a:p>
            <a:endParaRPr lang="sr-Cyrl-RS" dirty="0"/>
          </a:p>
          <a:p>
            <a:r>
              <a:rPr lang="sr-Cyrl-RS" b="1" dirty="0">
                <a:solidFill>
                  <a:srgbClr val="FF0000"/>
                </a:solidFill>
              </a:rPr>
              <a:t>Да ли је голуб успио побјећи</a:t>
            </a:r>
            <a:r>
              <a:rPr lang="sr-Cyrl-RS" b="1" dirty="0" smtClean="0">
                <a:solidFill>
                  <a:srgbClr val="FF0000"/>
                </a:solidFill>
              </a:rPr>
              <a:t>?</a:t>
            </a:r>
          </a:p>
          <a:p>
            <a:endParaRPr lang="sr-Cyrl-RS" dirty="0"/>
          </a:p>
          <a:p>
            <a:r>
              <a:rPr lang="sr-Cyrl-RS" dirty="0"/>
              <a:t>Голуб је успио </a:t>
            </a:r>
            <a:r>
              <a:rPr lang="sr-Cyrl-RS" dirty="0" smtClean="0"/>
              <a:t>побјећи.</a:t>
            </a: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673" y="5135357"/>
            <a:ext cx="1284143" cy="141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3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5607" y="609600"/>
            <a:ext cx="8908395" cy="13208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У уџбенику „Читанка за 2. разред“, на 46.страни налази се текст приче Голуб и пчела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65607" y="2337235"/>
            <a:ext cx="8643312" cy="316994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Cyrl-RS" sz="3600" u="sng" dirty="0">
                <a:solidFill>
                  <a:srgbClr val="FF0000"/>
                </a:solidFill>
              </a:rPr>
              <a:t>Задатак за самосталан </a:t>
            </a:r>
            <a:r>
              <a:rPr lang="sr-Cyrl-RS" sz="3600" u="sng" dirty="0" smtClean="0">
                <a:solidFill>
                  <a:srgbClr val="FF0000"/>
                </a:solidFill>
              </a:rPr>
              <a:t>рад:</a:t>
            </a:r>
          </a:p>
          <a:p>
            <a:r>
              <a:rPr lang="sr-Cyrl-RS" sz="3600" dirty="0" smtClean="0"/>
              <a:t>1. Изражајно прочитати причу и препричати је у своју свеску.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736" y="0"/>
            <a:ext cx="2119745" cy="233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6000" dirty="0" smtClean="0">
                <a:solidFill>
                  <a:schemeClr val="tx1"/>
                </a:solidFill>
              </a:rPr>
              <a:t>Голуб и пчела</a:t>
            </a:r>
            <a:r>
              <a:rPr lang="sr-Cyrl-RS" dirty="0" smtClean="0">
                <a:solidFill>
                  <a:schemeClr val="tx1"/>
                </a:solidFill>
              </a:rPr>
              <a:t/>
            </a:r>
            <a:br>
              <a:rPr lang="sr-Cyrl-RS" dirty="0" smtClean="0">
                <a:solidFill>
                  <a:schemeClr val="tx1"/>
                </a:solidFill>
              </a:rPr>
            </a:br>
            <a:r>
              <a:rPr lang="sr-Cyrl-RS" dirty="0" smtClean="0">
                <a:solidFill>
                  <a:schemeClr val="tx1"/>
                </a:solidFill>
              </a:rPr>
              <a:t>Народна прича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Čuvar mjesta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431" y="2088292"/>
            <a:ext cx="2933207" cy="4238367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254" y="2088292"/>
            <a:ext cx="1129177" cy="111210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675" y="5041726"/>
            <a:ext cx="1169140" cy="128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8091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Народна прича: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5215" y="1267691"/>
            <a:ext cx="9474586" cy="477367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Cyrl-RS" sz="2800" b="1" dirty="0" smtClean="0"/>
          </a:p>
          <a:p>
            <a:r>
              <a:rPr lang="sr-Cyrl-RS" sz="2800" b="1" dirty="0" smtClean="0"/>
              <a:t>Није им улога само забавити читаоца,него га и подучити</a:t>
            </a:r>
          </a:p>
          <a:p>
            <a:r>
              <a:rPr lang="sr-Cyrl-RS" sz="2800" b="1" dirty="0"/>
              <a:t>Овим причама су се </a:t>
            </a:r>
            <a:r>
              <a:rPr lang="sr-Cyrl-RS" sz="2800" b="1" dirty="0" smtClean="0"/>
              <a:t>васпитавале генерације дјеце</a:t>
            </a:r>
          </a:p>
          <a:p>
            <a:r>
              <a:rPr lang="sr-Cyrl-RS" sz="2800" b="1" dirty="0" smtClean="0"/>
              <a:t>Преко њих су извлачила </a:t>
            </a:r>
            <a:r>
              <a:rPr lang="sr-Cyrl-RS" sz="2800" b="1" dirty="0" smtClean="0">
                <a:solidFill>
                  <a:srgbClr val="FF0000"/>
                </a:solidFill>
              </a:rPr>
              <a:t>ПОРУКЕ</a:t>
            </a:r>
            <a:r>
              <a:rPr lang="sr-Cyrl-RS" sz="2800" b="1" dirty="0" smtClean="0"/>
              <a:t> приче </a:t>
            </a:r>
            <a:endParaRPr lang="sr-Cyrl-RS" sz="2800" b="1" dirty="0"/>
          </a:p>
          <a:p>
            <a:r>
              <a:rPr lang="sr-Cyrl-RS" sz="2800" b="1" dirty="0"/>
              <a:t>Л</a:t>
            </a:r>
            <a:r>
              <a:rPr lang="sr-Cyrl-RS" sz="2800" b="1" dirty="0" smtClean="0"/>
              <a:t>икови у причама су </a:t>
            </a:r>
            <a:r>
              <a:rPr lang="sr-Cyrl-RS" sz="2800" b="1" dirty="0"/>
              <a:t>или добри или </a:t>
            </a:r>
            <a:r>
              <a:rPr lang="sr-Cyrl-RS" sz="2800" b="1" dirty="0" smtClean="0"/>
              <a:t>лоши</a:t>
            </a:r>
          </a:p>
          <a:p>
            <a:r>
              <a:rPr lang="sr-Cyrl-RS" sz="2800" b="1" dirty="0" smtClean="0"/>
              <a:t>Добри добијају </a:t>
            </a:r>
            <a:r>
              <a:rPr lang="sr-Cyrl-RS" sz="2800" b="1" dirty="0"/>
              <a:t>награду,а лоши </a:t>
            </a:r>
            <a:r>
              <a:rPr lang="sr-Cyrl-RS" sz="2800" b="1" dirty="0" smtClean="0"/>
              <a:t>казну</a:t>
            </a:r>
            <a:endParaRPr lang="sr-Cyrl-RS" sz="2800" b="1" dirty="0"/>
          </a:p>
          <a:p>
            <a:endParaRPr lang="sr-Cyrl-RS" sz="2800" b="1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18" y="58882"/>
            <a:ext cx="2263620" cy="160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623455"/>
            <a:ext cx="8596668" cy="5417907"/>
          </a:xfrm>
        </p:spPr>
        <p:txBody>
          <a:bodyPr/>
          <a:lstStyle/>
          <a:p>
            <a:endParaRPr lang="en-US" b="1" dirty="0" smtClean="0"/>
          </a:p>
          <a:p>
            <a:r>
              <a:rPr lang="sr-Cyrl-RS" sz="2800" b="1" dirty="0" smtClean="0"/>
              <a:t>У </a:t>
            </a:r>
            <a:r>
              <a:rPr lang="sr-Cyrl-RS" sz="2800" b="1" dirty="0"/>
              <a:t>српској књижевности,већину народних прича и пјесама,сакупио је и </a:t>
            </a:r>
            <a:r>
              <a:rPr lang="sr-Cyrl-RS" sz="2800" b="1" dirty="0" smtClean="0"/>
              <a:t>забиљежио</a:t>
            </a:r>
          </a:p>
          <a:p>
            <a:pPr marL="0" indent="0">
              <a:buNone/>
            </a:pPr>
            <a:r>
              <a:rPr lang="sr-Cyrl-RS" sz="2800" b="1" dirty="0" smtClean="0"/>
              <a:t> </a:t>
            </a:r>
            <a:r>
              <a:rPr lang="sr-Cyrl-RS" sz="2800" b="1" dirty="0">
                <a:solidFill>
                  <a:schemeClr val="accent2"/>
                </a:solidFill>
              </a:rPr>
              <a:t>Вук </a:t>
            </a:r>
            <a:r>
              <a:rPr lang="sr-Cyrl-RS" sz="2800" b="1" dirty="0" smtClean="0">
                <a:solidFill>
                  <a:schemeClr val="accent2"/>
                </a:solidFill>
              </a:rPr>
              <a:t>Караџић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45" y="2462645"/>
            <a:ext cx="3886200" cy="28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1"/>
            <a:ext cx="8596668" cy="6041362"/>
          </a:xfrm>
        </p:spPr>
        <p:txBody>
          <a:bodyPr/>
          <a:lstStyle/>
          <a:p>
            <a:r>
              <a:rPr lang="sr-Cyrl-RS" sz="2400" b="1" dirty="0" smtClean="0"/>
              <a:t>Дође пчела на поток да се напије воде. Стане на један камен и почне да пије. </a:t>
            </a:r>
          </a:p>
          <a:p>
            <a:endParaRPr lang="sr-Cyrl-RS" sz="2400" dirty="0"/>
          </a:p>
          <a:p>
            <a:pPr marL="0" indent="0">
              <a:buNone/>
            </a:pPr>
            <a:endParaRPr lang="sr-Cyrl-RS" sz="2400" dirty="0" smtClean="0"/>
          </a:p>
          <a:p>
            <a:pPr marL="0" indent="0">
              <a:buNone/>
            </a:pPr>
            <a:endParaRPr lang="sr-Cyrl-RS" sz="2400" dirty="0" smtClean="0"/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b="1" dirty="0" smtClean="0"/>
              <a:t>Омакне се с камена, па падне у воду и почне се давити.</a:t>
            </a:r>
          </a:p>
          <a:p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9" y="926757"/>
            <a:ext cx="6820930" cy="227364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854" y="3929447"/>
            <a:ext cx="6203092" cy="244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333633"/>
            <a:ext cx="8596668" cy="5707730"/>
          </a:xfrm>
        </p:spPr>
        <p:txBody>
          <a:bodyPr/>
          <a:lstStyle/>
          <a:p>
            <a:r>
              <a:rPr lang="sr-Cyrl-RS" sz="2400" b="1" dirty="0"/>
              <a:t>То опази голуб с гране.</a:t>
            </a:r>
          </a:p>
          <a:p>
            <a:r>
              <a:rPr lang="sr-Cyrl-RS" sz="2400" b="1" dirty="0"/>
              <a:t>Откине кљуном лист са дрвета и баци га </a:t>
            </a:r>
            <a:r>
              <a:rPr lang="sr-Cyrl-RS" sz="2400" b="1" dirty="0" smtClean="0"/>
              <a:t>пчели</a:t>
            </a:r>
            <a:r>
              <a:rPr lang="en-US" sz="2400" b="1" dirty="0" smtClean="0"/>
              <a:t> </a:t>
            </a:r>
            <a:r>
              <a:rPr lang="sr-Cyrl-RS" sz="2400" b="1" dirty="0" smtClean="0"/>
              <a:t>у воду.</a:t>
            </a:r>
            <a:endParaRPr lang="sr-Cyrl-RS" sz="2400" b="1" dirty="0"/>
          </a:p>
          <a:p>
            <a:endParaRPr lang="en-US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377" y="1613493"/>
            <a:ext cx="4424581" cy="29079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2043" y="4521481"/>
            <a:ext cx="7846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Пчела се попне на лист. Када су јој се крила осушила,она одлети.</a:t>
            </a:r>
            <a:endParaRPr lang="en-US" sz="2400" b="1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98" y="4521481"/>
            <a:ext cx="1440577" cy="137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05486" y="455356"/>
            <a:ext cx="7651119" cy="3880773"/>
          </a:xfrm>
        </p:spPr>
        <p:txBody>
          <a:bodyPr/>
          <a:lstStyle/>
          <a:p>
            <a:r>
              <a:rPr lang="sr-Cyrl-RS" sz="2400" b="1" dirty="0" smtClean="0"/>
              <a:t>Другога дана дође ловац у шуму. Опази голуба на грани, па нанишани пушком на њега.</a:t>
            </a:r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15" y="1229236"/>
            <a:ext cx="5512258" cy="2881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9047" y="4381521"/>
            <a:ext cx="8044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Опази то пчела па слети ловцу на руку. Бојећи се да га пчела не уједе,</a:t>
            </a:r>
            <a:r>
              <a:rPr lang="en-US" sz="2400" b="1" dirty="0" smtClean="0"/>
              <a:t> </a:t>
            </a:r>
            <a:r>
              <a:rPr lang="sr-Cyrl-RS" sz="2400" b="1" dirty="0" smtClean="0"/>
              <a:t>ловац махне руком и голуб одлети.</a:t>
            </a:r>
          </a:p>
          <a:p>
            <a:endParaRPr lang="en-US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832" y="5383726"/>
            <a:ext cx="1925906" cy="104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jesta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833" y="373449"/>
            <a:ext cx="4203464" cy="28186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435178"/>
            <a:ext cx="7438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u="sng" dirty="0" smtClean="0"/>
              <a:t>Непознате ријечи:</a:t>
            </a:r>
          </a:p>
          <a:p>
            <a:endParaRPr lang="sr-Cyrl-RS" sz="2400" b="1" dirty="0" smtClean="0"/>
          </a:p>
          <a:p>
            <a:r>
              <a:rPr lang="sr-Cyrl-RS" sz="2400" b="1" dirty="0" smtClean="0"/>
              <a:t>Омакне се</a:t>
            </a:r>
            <a:r>
              <a:rPr lang="en-US" sz="2400" b="1" dirty="0" smtClean="0"/>
              <a:t> </a:t>
            </a:r>
            <a:r>
              <a:rPr lang="sr-Cyrl-RS" sz="2400" b="1" dirty="0" smtClean="0"/>
              <a:t>- оклизне се, падне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0025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89690" y="234779"/>
            <a:ext cx="10381963" cy="63884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r-Cyrl-RS" sz="8000" b="1" dirty="0" smtClean="0">
                <a:solidFill>
                  <a:srgbClr val="C00000"/>
                </a:solidFill>
              </a:rPr>
              <a:t>Тема</a:t>
            </a:r>
            <a:r>
              <a:rPr lang="sr-Cyrl-RS" sz="8000" b="1" dirty="0" smtClean="0"/>
              <a:t> приче је пријатељство између пчеле и голуба.</a:t>
            </a:r>
          </a:p>
          <a:p>
            <a:pPr marL="0" indent="0">
              <a:buNone/>
            </a:pPr>
            <a:endParaRPr lang="sr-Cyrl-RS" sz="8000" b="1" dirty="0"/>
          </a:p>
          <a:p>
            <a:pPr marL="0" indent="0">
              <a:buNone/>
            </a:pPr>
            <a:r>
              <a:rPr lang="sr-Cyrl-RS" sz="8000" b="1" dirty="0" smtClean="0">
                <a:solidFill>
                  <a:srgbClr val="C00000"/>
                </a:solidFill>
              </a:rPr>
              <a:t>Главни ликови </a:t>
            </a:r>
            <a:r>
              <a:rPr lang="sr-Cyrl-RS" sz="8000" b="1" dirty="0" smtClean="0"/>
              <a:t>су голуб </a:t>
            </a:r>
            <a:r>
              <a:rPr lang="sr-Cyrl-RS" sz="8000" b="1" dirty="0"/>
              <a:t>и </a:t>
            </a:r>
            <a:r>
              <a:rPr lang="sr-Cyrl-RS" sz="8000" b="1" dirty="0" smtClean="0"/>
              <a:t>пчела.</a:t>
            </a:r>
          </a:p>
          <a:p>
            <a:pPr marL="0" indent="0">
              <a:buNone/>
            </a:pPr>
            <a:endParaRPr lang="sr-Cyrl-RS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sz="8000" b="1" dirty="0" smtClean="0">
                <a:solidFill>
                  <a:srgbClr val="C00000"/>
                </a:solidFill>
              </a:rPr>
              <a:t>Споредни лик </a:t>
            </a:r>
            <a:r>
              <a:rPr lang="sr-Cyrl-RS" sz="8000" b="1" dirty="0" smtClean="0"/>
              <a:t>је ловац.</a:t>
            </a:r>
          </a:p>
          <a:p>
            <a:pPr marL="0" indent="0">
              <a:buNone/>
            </a:pPr>
            <a:endParaRPr lang="sr-Cyrl-RS" sz="8000" b="1" dirty="0" smtClean="0"/>
          </a:p>
          <a:p>
            <a:pPr marL="0" indent="0">
              <a:buNone/>
            </a:pPr>
            <a:r>
              <a:rPr lang="sr-Cyrl-RS" sz="8000" b="1" dirty="0" smtClean="0">
                <a:solidFill>
                  <a:srgbClr val="C00000"/>
                </a:solidFill>
              </a:rPr>
              <a:t>Вријеме</a:t>
            </a:r>
            <a:r>
              <a:rPr lang="sr-Cyrl-RS" sz="8000" b="1" dirty="0" smtClean="0"/>
              <a:t> радње је љето.</a:t>
            </a:r>
          </a:p>
          <a:p>
            <a:pPr marL="0" indent="0">
              <a:buNone/>
            </a:pPr>
            <a:endParaRPr lang="sr-Cyrl-RS" sz="8000" b="1" dirty="0" smtClean="0"/>
          </a:p>
          <a:p>
            <a:pPr marL="0" indent="0">
              <a:buNone/>
            </a:pPr>
            <a:r>
              <a:rPr lang="sr-Cyrl-RS" sz="8000" b="1" dirty="0" smtClean="0">
                <a:solidFill>
                  <a:srgbClr val="C00000"/>
                </a:solidFill>
              </a:rPr>
              <a:t>Мјесто </a:t>
            </a:r>
            <a:r>
              <a:rPr lang="sr-Cyrl-RS" sz="8000" b="1" dirty="0" smtClean="0"/>
              <a:t>радње је шума.</a:t>
            </a:r>
          </a:p>
          <a:p>
            <a:pPr marL="0" indent="0">
              <a:buNone/>
            </a:pPr>
            <a:endParaRPr lang="sr-Cyrl-RS" sz="8000" b="1" dirty="0" smtClean="0"/>
          </a:p>
          <a:p>
            <a:pPr marL="0" indent="0">
              <a:buNone/>
            </a:pPr>
            <a:r>
              <a:rPr lang="sr-Cyrl-RS" sz="8000" b="1" dirty="0" smtClean="0">
                <a:solidFill>
                  <a:srgbClr val="C00000"/>
                </a:solidFill>
              </a:rPr>
              <a:t>Поука</a:t>
            </a:r>
            <a:r>
              <a:rPr lang="en-US" sz="8000" b="1" dirty="0" smtClean="0">
                <a:solidFill>
                  <a:srgbClr val="C00000"/>
                </a:solidFill>
              </a:rPr>
              <a:t> </a:t>
            </a:r>
            <a:r>
              <a:rPr lang="sr-Cyrl-RS" sz="8000" b="1" dirty="0" smtClean="0"/>
              <a:t>-</a:t>
            </a:r>
            <a:r>
              <a:rPr lang="en-US" sz="8000" b="1" dirty="0" smtClean="0"/>
              <a:t> </a:t>
            </a:r>
            <a:r>
              <a:rPr lang="sr-Cyrl-RS" sz="8000" b="1" dirty="0" smtClean="0"/>
              <a:t>шта смо научили из ове приче:</a:t>
            </a:r>
          </a:p>
          <a:p>
            <a:pPr marL="0" indent="0">
              <a:buNone/>
            </a:pPr>
            <a:r>
              <a:rPr lang="sr-Cyrl-RS" sz="8000" b="1" dirty="0" smtClean="0">
                <a:solidFill>
                  <a:srgbClr val="7030A0"/>
                </a:solidFill>
              </a:rPr>
              <a:t>Пријатељи </a:t>
            </a:r>
            <a:r>
              <a:rPr lang="sr-Cyrl-RS" sz="8000" b="1" dirty="0">
                <a:solidFill>
                  <a:srgbClr val="7030A0"/>
                </a:solidFill>
              </a:rPr>
              <a:t>помажу једни другима у невољи.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55" y="1696749"/>
            <a:ext cx="3329420" cy="221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0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306</TotalTime>
  <Words>354</Words>
  <Application>Microsoft Office PowerPoint</Application>
  <PresentationFormat>Široki ekran</PresentationFormat>
  <Paragraphs>64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Faseta</vt:lpstr>
      <vt:lpstr>Српски језик</vt:lpstr>
      <vt:lpstr>Голуб и пчела Народна прича</vt:lpstr>
      <vt:lpstr>Народна прича: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Питања: </vt:lpstr>
      <vt:lpstr>У уџбенику „Читанка за 2. разред“, на 46.страни налази се текст приче Голуб и пчела.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MM</dc:creator>
  <cp:lastModifiedBy>MM</cp:lastModifiedBy>
  <cp:revision>36</cp:revision>
  <dcterms:created xsi:type="dcterms:W3CDTF">2020-11-06T06:20:21Z</dcterms:created>
  <dcterms:modified xsi:type="dcterms:W3CDTF">2020-11-08T20:11:46Z</dcterms:modified>
</cp:coreProperties>
</file>