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ink/ink3.xml" ContentType="application/inkml+xml"/>
  <Override PartName="/ppt/ink/ink4.xml" ContentType="application/inkml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5" r:id="rId1"/>
  </p:sldMasterIdLst>
  <p:sldIdLst>
    <p:sldId id="256" r:id="rId2"/>
    <p:sldId id="257" r:id="rId3"/>
    <p:sldId id="258" r:id="rId4"/>
    <p:sldId id="263" r:id="rId5"/>
    <p:sldId id="260" r:id="rId6"/>
    <p:sldId id="259" r:id="rId7"/>
    <p:sldId id="261" r:id="rId8"/>
    <p:sldId id="264" r:id="rId9"/>
    <p:sldId id="262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97B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A270F5-7F6E-45A8-2D36-7F1025F898DE}" v="271" dt="2020-11-23T18:35:35.977"/>
    <p1510:client id="{3F3B4DE4-C5B5-94B6-205A-EF3A96B7DB72}" v="718" dt="2020-11-23T22:24:51.360"/>
    <p1510:client id="{F1A9B51D-C51D-E57E-430C-EB003889C946}" v="160" dt="2020-11-23T21:12:10.590"/>
    <p1510:client id="{F8A94D45-AEF9-45AA-B466-95D7034BCE94}" v="1023" dt="2020-11-23T17:42:15.1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959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6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C08A8F-6972-4F80-93EC-A86A0B55E397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1247F2A-FC1C-420A-B9DF-FD9E528122AC}">
      <dgm:prSet/>
      <dgm:spPr/>
      <dgm:t>
        <a:bodyPr/>
        <a:lstStyle/>
        <a:p>
          <a:r>
            <a:rPr lang="en-US"/>
            <a:t>ОБЛИК је лик предмета (тијела). То је површина која настаје када је линија затворена (контурна линија). Она издваја облик од околине, односно простора.</a:t>
          </a:r>
        </a:p>
      </dgm:t>
    </dgm:pt>
    <dgm:pt modelId="{888FE666-81F4-46C0-BEE3-408A998788A9}" type="parTrans" cxnId="{E6578D07-5C1B-43A5-B3AA-54FB8D25BE6C}">
      <dgm:prSet/>
      <dgm:spPr/>
      <dgm:t>
        <a:bodyPr/>
        <a:lstStyle/>
        <a:p>
          <a:endParaRPr lang="en-US"/>
        </a:p>
      </dgm:t>
    </dgm:pt>
    <dgm:pt modelId="{4F791BE4-2B29-4F6B-9350-EF7F4CAA779D}" type="sibTrans" cxnId="{E6578D07-5C1B-43A5-B3AA-54FB8D25BE6C}">
      <dgm:prSet/>
      <dgm:spPr/>
      <dgm:t>
        <a:bodyPr/>
        <a:lstStyle/>
        <a:p>
          <a:endParaRPr lang="en-US"/>
        </a:p>
      </dgm:t>
    </dgm:pt>
    <dgm:pt modelId="{61F0E4A8-A04D-4706-B5A5-C141AB16F7BC}">
      <dgm:prSet/>
      <dgm:spPr/>
      <dgm:t>
        <a:bodyPr/>
        <a:lstStyle/>
        <a:p>
          <a:r>
            <a:rPr lang="en-US" dirty="0" err="1"/>
            <a:t>Све</a:t>
          </a:r>
          <a:r>
            <a:rPr lang="en-US" dirty="0"/>
            <a:t> </a:t>
          </a:r>
          <a:r>
            <a:rPr lang="en-US" dirty="0" err="1"/>
            <a:t>око</a:t>
          </a:r>
          <a:r>
            <a:rPr lang="en-US" dirty="0"/>
            <a:t> </a:t>
          </a:r>
          <a:r>
            <a:rPr lang="en-US" dirty="0" err="1"/>
            <a:t>нас</a:t>
          </a:r>
          <a:r>
            <a:rPr lang="en-US" dirty="0"/>
            <a:t> </a:t>
          </a:r>
          <a:r>
            <a:rPr lang="en-US" dirty="0" err="1"/>
            <a:t>има</a:t>
          </a:r>
          <a:r>
            <a:rPr lang="en-US" dirty="0"/>
            <a:t> </a:t>
          </a:r>
          <a:r>
            <a:rPr lang="en-US" dirty="0" err="1"/>
            <a:t>неки</a:t>
          </a:r>
          <a:r>
            <a:rPr lang="en-US" dirty="0"/>
            <a:t> </a:t>
          </a:r>
          <a:r>
            <a:rPr lang="en-US" dirty="0" err="1" smtClean="0"/>
            <a:t>облик</a:t>
          </a:r>
          <a:r>
            <a:rPr lang="sr-Cyrl-BA" dirty="0" smtClean="0"/>
            <a:t>.</a:t>
          </a:r>
          <a:r>
            <a:rPr lang="en-US" dirty="0" smtClean="0"/>
            <a:t> </a:t>
          </a:r>
          <a:r>
            <a:rPr lang="en-US" dirty="0" err="1"/>
            <a:t>Ако</a:t>
          </a:r>
          <a:r>
            <a:rPr lang="en-US" dirty="0"/>
            <a:t> </a:t>
          </a:r>
          <a:r>
            <a:rPr lang="en-US" dirty="0" err="1"/>
            <a:t>посматрате</a:t>
          </a:r>
          <a:r>
            <a:rPr lang="en-US" dirty="0"/>
            <a:t> </a:t>
          </a:r>
          <a:r>
            <a:rPr lang="en-US" dirty="0" err="1" smtClean="0"/>
            <a:t>околину</a:t>
          </a:r>
          <a:r>
            <a:rPr lang="sr-Cyrl-BA" dirty="0" smtClean="0"/>
            <a:t>,</a:t>
          </a:r>
          <a:r>
            <a:rPr lang="en-US" dirty="0" smtClean="0"/>
            <a:t> </a:t>
          </a:r>
          <a:r>
            <a:rPr lang="en-US" dirty="0" err="1"/>
            <a:t>одмах</a:t>
          </a:r>
          <a:r>
            <a:rPr lang="en-US" dirty="0"/>
            <a:t> </a:t>
          </a:r>
          <a:r>
            <a:rPr lang="en-US" dirty="0" err="1"/>
            <a:t>препознајете</a:t>
          </a:r>
          <a:r>
            <a:rPr lang="en-US" dirty="0"/>
            <a:t> </a:t>
          </a:r>
          <a:r>
            <a:rPr lang="en-US" dirty="0" err="1"/>
            <a:t>мноштво</a:t>
          </a:r>
          <a:r>
            <a:rPr lang="en-US" dirty="0"/>
            <a:t> </a:t>
          </a:r>
          <a:r>
            <a:rPr lang="en-US" dirty="0" err="1"/>
            <a:t>разноликих</a:t>
          </a:r>
          <a:r>
            <a:rPr lang="en-US" dirty="0"/>
            <a:t> </a:t>
          </a:r>
          <a:r>
            <a:rPr lang="en-US" dirty="0" err="1" smtClean="0"/>
            <a:t>облика</a:t>
          </a:r>
          <a:r>
            <a:rPr lang="sr-Cyrl-BA" dirty="0" smtClean="0"/>
            <a:t>.</a:t>
          </a:r>
          <a:endParaRPr lang="en-US" dirty="0"/>
        </a:p>
      </dgm:t>
    </dgm:pt>
    <dgm:pt modelId="{59F3D774-D0B2-4A80-A289-C0686CFE67BB}" type="parTrans" cxnId="{D303140F-FCDF-4259-A6DD-9F7C9F0F6A1F}">
      <dgm:prSet/>
      <dgm:spPr/>
      <dgm:t>
        <a:bodyPr/>
        <a:lstStyle/>
        <a:p>
          <a:endParaRPr lang="en-US"/>
        </a:p>
      </dgm:t>
    </dgm:pt>
    <dgm:pt modelId="{D0BDA7B0-1AAA-4284-8D9B-B662367E2F62}" type="sibTrans" cxnId="{D303140F-FCDF-4259-A6DD-9F7C9F0F6A1F}">
      <dgm:prSet/>
      <dgm:spPr/>
      <dgm:t>
        <a:bodyPr/>
        <a:lstStyle/>
        <a:p>
          <a:endParaRPr lang="en-US"/>
        </a:p>
      </dgm:t>
    </dgm:pt>
    <dgm:pt modelId="{A9DD737C-B5CC-4C8A-9148-963667FF518D}">
      <dgm:prSet/>
      <dgm:spPr/>
      <dgm:t>
        <a:bodyPr/>
        <a:lstStyle/>
        <a:p>
          <a:r>
            <a:rPr lang="en-US" dirty="0" err="1"/>
            <a:t>Облик</a:t>
          </a:r>
          <a:r>
            <a:rPr lang="en-US" dirty="0"/>
            <a:t> </a:t>
          </a:r>
          <a:r>
            <a:rPr lang="en-US" dirty="0" err="1" smtClean="0"/>
            <a:t>је</a:t>
          </a:r>
          <a:r>
            <a:rPr lang="sr-Cyrl-BA" dirty="0" smtClean="0"/>
            <a:t>,</a:t>
          </a:r>
          <a:r>
            <a:rPr lang="en-US" dirty="0" smtClean="0"/>
            <a:t> </a:t>
          </a:r>
          <a:r>
            <a:rPr lang="en-US" dirty="0" err="1"/>
            <a:t>уз</a:t>
          </a:r>
          <a:r>
            <a:rPr lang="en-US" dirty="0"/>
            <a:t> </a:t>
          </a:r>
          <a:r>
            <a:rPr lang="en-US" dirty="0" err="1"/>
            <a:t>линију</a:t>
          </a:r>
          <a:r>
            <a:rPr lang="en-US" dirty="0"/>
            <a:t> и </a:t>
          </a:r>
          <a:r>
            <a:rPr lang="en-US" dirty="0" err="1"/>
            <a:t>боју</a:t>
          </a:r>
          <a:r>
            <a:rPr lang="en-US" dirty="0"/>
            <a:t>, </a:t>
          </a:r>
          <a:r>
            <a:rPr lang="en-US" dirty="0" err="1"/>
            <a:t>основни</a:t>
          </a:r>
          <a:r>
            <a:rPr lang="en-US" dirty="0"/>
            <a:t> </a:t>
          </a:r>
          <a:r>
            <a:rPr lang="en-US" dirty="0" err="1"/>
            <a:t>ликовни</a:t>
          </a:r>
          <a:r>
            <a:rPr lang="en-US" dirty="0"/>
            <a:t> </a:t>
          </a:r>
          <a:r>
            <a:rPr lang="en-US" dirty="0" err="1" smtClean="0"/>
            <a:t>елемент</a:t>
          </a:r>
          <a:r>
            <a:rPr lang="sr-Cyrl-BA" dirty="0" smtClean="0"/>
            <a:t>.</a:t>
          </a:r>
          <a:endParaRPr lang="en-US" dirty="0"/>
        </a:p>
      </dgm:t>
    </dgm:pt>
    <dgm:pt modelId="{E264DFF8-A34C-4A79-A91E-56D791678449}" type="parTrans" cxnId="{40A9FD63-67AE-4DCA-8342-5641E69A78CC}">
      <dgm:prSet/>
      <dgm:spPr/>
      <dgm:t>
        <a:bodyPr/>
        <a:lstStyle/>
        <a:p>
          <a:endParaRPr lang="en-US"/>
        </a:p>
      </dgm:t>
    </dgm:pt>
    <dgm:pt modelId="{9DC83AAD-D287-4AFB-8280-6A5B176135FB}" type="sibTrans" cxnId="{40A9FD63-67AE-4DCA-8342-5641E69A78CC}">
      <dgm:prSet/>
      <dgm:spPr/>
      <dgm:t>
        <a:bodyPr/>
        <a:lstStyle/>
        <a:p>
          <a:endParaRPr lang="en-US"/>
        </a:p>
      </dgm:t>
    </dgm:pt>
    <dgm:pt modelId="{08FF16A7-9147-48A0-91F9-C9DC2D6CEAC9}">
      <dgm:prSet/>
      <dgm:spPr/>
      <dgm:t>
        <a:bodyPr/>
        <a:lstStyle/>
        <a:p>
          <a:r>
            <a:rPr lang="en-US"/>
            <a:t>Цјелокупна ликовна умјетност представља само један бескрајан низ облика.</a:t>
          </a:r>
        </a:p>
      </dgm:t>
    </dgm:pt>
    <dgm:pt modelId="{AEC4DC3F-3427-4B9A-8C8C-E6BFB14A0D09}" type="parTrans" cxnId="{0716FD04-4691-43CC-9578-190329227C32}">
      <dgm:prSet/>
      <dgm:spPr/>
      <dgm:t>
        <a:bodyPr/>
        <a:lstStyle/>
        <a:p>
          <a:endParaRPr lang="en-US"/>
        </a:p>
      </dgm:t>
    </dgm:pt>
    <dgm:pt modelId="{071C787D-C3C7-4EBE-A5C3-7EB4DB59C3A0}" type="sibTrans" cxnId="{0716FD04-4691-43CC-9578-190329227C32}">
      <dgm:prSet/>
      <dgm:spPr/>
      <dgm:t>
        <a:bodyPr/>
        <a:lstStyle/>
        <a:p>
          <a:endParaRPr lang="en-US"/>
        </a:p>
      </dgm:t>
    </dgm:pt>
    <dgm:pt modelId="{390E70F1-0F43-41C9-9F26-85B7525A895E}" type="pres">
      <dgm:prSet presAssocID="{8AC08A8F-6972-4F80-93EC-A86A0B55E39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5F75019-C180-4B4C-8292-BA865841E436}" type="pres">
      <dgm:prSet presAssocID="{41247F2A-FC1C-420A-B9DF-FD9E528122AC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F73476-2FCF-4E72-8375-9AE8652900BA}" type="pres">
      <dgm:prSet presAssocID="{4F791BE4-2B29-4F6B-9350-EF7F4CAA779D}" presName="spacer" presStyleCnt="0"/>
      <dgm:spPr/>
    </dgm:pt>
    <dgm:pt modelId="{C85045AC-A0F9-43C5-A02D-53FB52AFD812}" type="pres">
      <dgm:prSet presAssocID="{61F0E4A8-A04D-4706-B5A5-C141AB16F7BC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C387E9-0783-46C0-92A1-2BFBB014E6C6}" type="pres">
      <dgm:prSet presAssocID="{D0BDA7B0-1AAA-4284-8D9B-B662367E2F62}" presName="spacer" presStyleCnt="0"/>
      <dgm:spPr/>
    </dgm:pt>
    <dgm:pt modelId="{582B4F34-CD5B-4A5E-BE5B-1DDFFCFD48BE}" type="pres">
      <dgm:prSet presAssocID="{A9DD737C-B5CC-4C8A-9148-963667FF518D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069874-9C3E-446E-AE3B-5221EAC74FBD}" type="pres">
      <dgm:prSet presAssocID="{9DC83AAD-D287-4AFB-8280-6A5B176135FB}" presName="spacer" presStyleCnt="0"/>
      <dgm:spPr/>
    </dgm:pt>
    <dgm:pt modelId="{C0BD510E-291B-414F-8ADC-7C1B220A35A7}" type="pres">
      <dgm:prSet presAssocID="{08FF16A7-9147-48A0-91F9-C9DC2D6CEAC9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16FD04-4691-43CC-9578-190329227C32}" srcId="{8AC08A8F-6972-4F80-93EC-A86A0B55E397}" destId="{08FF16A7-9147-48A0-91F9-C9DC2D6CEAC9}" srcOrd="3" destOrd="0" parTransId="{AEC4DC3F-3427-4B9A-8C8C-E6BFB14A0D09}" sibTransId="{071C787D-C3C7-4EBE-A5C3-7EB4DB59C3A0}"/>
    <dgm:cxn modelId="{61A7B23B-D2DD-4A7F-B487-6A5E7EBB96B2}" type="presOf" srcId="{61F0E4A8-A04D-4706-B5A5-C141AB16F7BC}" destId="{C85045AC-A0F9-43C5-A02D-53FB52AFD812}" srcOrd="0" destOrd="0" presId="urn:microsoft.com/office/officeart/2005/8/layout/vList2"/>
    <dgm:cxn modelId="{D303140F-FCDF-4259-A6DD-9F7C9F0F6A1F}" srcId="{8AC08A8F-6972-4F80-93EC-A86A0B55E397}" destId="{61F0E4A8-A04D-4706-B5A5-C141AB16F7BC}" srcOrd="1" destOrd="0" parTransId="{59F3D774-D0B2-4A80-A289-C0686CFE67BB}" sibTransId="{D0BDA7B0-1AAA-4284-8D9B-B662367E2F62}"/>
    <dgm:cxn modelId="{D966BA7A-FC33-41D1-85E5-8C1D1C0C27B6}" type="presOf" srcId="{08FF16A7-9147-48A0-91F9-C9DC2D6CEAC9}" destId="{C0BD510E-291B-414F-8ADC-7C1B220A35A7}" srcOrd="0" destOrd="0" presId="urn:microsoft.com/office/officeart/2005/8/layout/vList2"/>
    <dgm:cxn modelId="{62B8E9E8-E642-4029-949B-66775B2B53AC}" type="presOf" srcId="{41247F2A-FC1C-420A-B9DF-FD9E528122AC}" destId="{25F75019-C180-4B4C-8292-BA865841E436}" srcOrd="0" destOrd="0" presId="urn:microsoft.com/office/officeart/2005/8/layout/vList2"/>
    <dgm:cxn modelId="{40A9FD63-67AE-4DCA-8342-5641E69A78CC}" srcId="{8AC08A8F-6972-4F80-93EC-A86A0B55E397}" destId="{A9DD737C-B5CC-4C8A-9148-963667FF518D}" srcOrd="2" destOrd="0" parTransId="{E264DFF8-A34C-4A79-A91E-56D791678449}" sibTransId="{9DC83AAD-D287-4AFB-8280-6A5B176135FB}"/>
    <dgm:cxn modelId="{E6578D07-5C1B-43A5-B3AA-54FB8D25BE6C}" srcId="{8AC08A8F-6972-4F80-93EC-A86A0B55E397}" destId="{41247F2A-FC1C-420A-B9DF-FD9E528122AC}" srcOrd="0" destOrd="0" parTransId="{888FE666-81F4-46C0-BEE3-408A998788A9}" sibTransId="{4F791BE4-2B29-4F6B-9350-EF7F4CAA779D}"/>
    <dgm:cxn modelId="{5F849040-6E1A-4759-9CE9-C6FFED02DFA6}" type="presOf" srcId="{A9DD737C-B5CC-4C8A-9148-963667FF518D}" destId="{582B4F34-CD5B-4A5E-BE5B-1DDFFCFD48BE}" srcOrd="0" destOrd="0" presId="urn:microsoft.com/office/officeart/2005/8/layout/vList2"/>
    <dgm:cxn modelId="{2F4F0252-3832-4C70-91AF-61373D927409}" type="presOf" srcId="{8AC08A8F-6972-4F80-93EC-A86A0B55E397}" destId="{390E70F1-0F43-41C9-9F26-85B7525A895E}" srcOrd="0" destOrd="0" presId="urn:microsoft.com/office/officeart/2005/8/layout/vList2"/>
    <dgm:cxn modelId="{15D6809C-E3B8-4199-95C2-B2A6F98AF8B7}" type="presParOf" srcId="{390E70F1-0F43-41C9-9F26-85B7525A895E}" destId="{25F75019-C180-4B4C-8292-BA865841E436}" srcOrd="0" destOrd="0" presId="urn:microsoft.com/office/officeart/2005/8/layout/vList2"/>
    <dgm:cxn modelId="{2A2C20D5-FBDD-4A5F-9C3A-A47FEA3118C2}" type="presParOf" srcId="{390E70F1-0F43-41C9-9F26-85B7525A895E}" destId="{20F73476-2FCF-4E72-8375-9AE8652900BA}" srcOrd="1" destOrd="0" presId="urn:microsoft.com/office/officeart/2005/8/layout/vList2"/>
    <dgm:cxn modelId="{EB5021A6-5663-4DC9-B97E-8FCA62DE50A7}" type="presParOf" srcId="{390E70F1-0F43-41C9-9F26-85B7525A895E}" destId="{C85045AC-A0F9-43C5-A02D-53FB52AFD812}" srcOrd="2" destOrd="0" presId="urn:microsoft.com/office/officeart/2005/8/layout/vList2"/>
    <dgm:cxn modelId="{B55F1182-322A-4C1C-98BC-F7FDE6839708}" type="presParOf" srcId="{390E70F1-0F43-41C9-9F26-85B7525A895E}" destId="{ACC387E9-0783-46C0-92A1-2BFBB014E6C6}" srcOrd="3" destOrd="0" presId="urn:microsoft.com/office/officeart/2005/8/layout/vList2"/>
    <dgm:cxn modelId="{2DD38D7D-2731-424D-ABAF-25C45EC5B432}" type="presParOf" srcId="{390E70F1-0F43-41C9-9F26-85B7525A895E}" destId="{582B4F34-CD5B-4A5E-BE5B-1DDFFCFD48BE}" srcOrd="4" destOrd="0" presId="urn:microsoft.com/office/officeart/2005/8/layout/vList2"/>
    <dgm:cxn modelId="{70EB0B69-267D-422D-AB56-10C3B2E6233E}" type="presParOf" srcId="{390E70F1-0F43-41C9-9F26-85B7525A895E}" destId="{FF069874-9C3E-446E-AE3B-5221EAC74FBD}" srcOrd="5" destOrd="0" presId="urn:microsoft.com/office/officeart/2005/8/layout/vList2"/>
    <dgm:cxn modelId="{9DFDD0FF-18B5-4D44-8E2A-A8DE40E7E5CA}" type="presParOf" srcId="{390E70F1-0F43-41C9-9F26-85B7525A895E}" destId="{C0BD510E-291B-414F-8ADC-7C1B220A35A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F75019-C180-4B4C-8292-BA865841E436}">
      <dsp:nvSpPr>
        <dsp:cNvPr id="0" name=""/>
        <dsp:cNvSpPr/>
      </dsp:nvSpPr>
      <dsp:spPr>
        <a:xfrm>
          <a:off x="0" y="245268"/>
          <a:ext cx="6594475" cy="12097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ОБЛИК је лик предмета (тијела). То је површина која настаје када је линија затворена (контурна линија). Она издваја облик од околине, односно простора.</a:t>
          </a:r>
        </a:p>
      </dsp:txBody>
      <dsp:txXfrm>
        <a:off x="59057" y="304325"/>
        <a:ext cx="6476361" cy="1091666"/>
      </dsp:txXfrm>
    </dsp:sp>
    <dsp:sp modelId="{C85045AC-A0F9-43C5-A02D-53FB52AFD812}">
      <dsp:nvSpPr>
        <dsp:cNvPr id="0" name=""/>
        <dsp:cNvSpPr/>
      </dsp:nvSpPr>
      <dsp:spPr>
        <a:xfrm>
          <a:off x="0" y="1518408"/>
          <a:ext cx="6594475" cy="1209780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Све око нас има неки облик, Ако посматрате околину одмах препознајете мноштво разноликих облика</a:t>
          </a:r>
        </a:p>
      </dsp:txBody>
      <dsp:txXfrm>
        <a:off x="59057" y="1577465"/>
        <a:ext cx="6476361" cy="1091666"/>
      </dsp:txXfrm>
    </dsp:sp>
    <dsp:sp modelId="{582B4F34-CD5B-4A5E-BE5B-1DDFFCFD48BE}">
      <dsp:nvSpPr>
        <dsp:cNvPr id="0" name=""/>
        <dsp:cNvSpPr/>
      </dsp:nvSpPr>
      <dsp:spPr>
        <a:xfrm>
          <a:off x="0" y="2791549"/>
          <a:ext cx="6594475" cy="1209780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Облик је уз линију и боју, основни ликовни елемент</a:t>
          </a:r>
        </a:p>
      </dsp:txBody>
      <dsp:txXfrm>
        <a:off x="59057" y="2850606"/>
        <a:ext cx="6476361" cy="1091666"/>
      </dsp:txXfrm>
    </dsp:sp>
    <dsp:sp modelId="{C0BD510E-291B-414F-8ADC-7C1B220A35A7}">
      <dsp:nvSpPr>
        <dsp:cNvPr id="0" name=""/>
        <dsp:cNvSpPr/>
      </dsp:nvSpPr>
      <dsp:spPr>
        <a:xfrm>
          <a:off x="0" y="4064689"/>
          <a:ext cx="6594475" cy="120978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Цјелокупна ликовна умјетност представља само један бескрајан низ облика.</a:t>
          </a:r>
        </a:p>
      </dsp:txBody>
      <dsp:txXfrm>
        <a:off x="59057" y="4123746"/>
        <a:ext cx="6476361" cy="10916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23T22:22:58.5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11218 3149 16383 0 0,'0'0'-16383'0'0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23T22:22:58.5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11880 3545 16383 0 0,'0'0'-16383'0'0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23T22:22:58.5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12250 3387 16383 0 0,'0'0'-16383'0'0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23T22:22:58.5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11536 6244 16383 0 0,'0'0'-16383'0'0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54169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91333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78672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54321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09723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11/25/2020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32481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11/25/2020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64159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11/25/2020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9016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11/25/2020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28667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11/25/2020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46386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11/25/2020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94471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pPr/>
              <a:t>11/25/2020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14663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customXml" Target="../ink/ink1.xml"/><Relationship Id="rId7" Type="http://schemas.openxmlformats.org/officeDocument/2006/relationships/customXml" Target="../ink/ink4.xml"/><Relationship Id="rId12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11" Type="http://schemas.openxmlformats.org/officeDocument/2006/relationships/diagramColors" Target="../diagrams/colors1.xml"/><Relationship Id="rId5" Type="http://schemas.openxmlformats.org/officeDocument/2006/relationships/customXml" Target="../ink/ink2.xml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3.png"/><Relationship Id="rId9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23962611-DFD5-4092-AAFD-559E3DFC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xmlns="" id="{2270F1FA-0425-408F-9861-80BF5AFB2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sr-Latn-RS" b="1">
                <a:solidFill>
                  <a:srgbClr val="FFFFFF"/>
                </a:solidFill>
                <a:cs typeface="Calibri Light"/>
              </a:rPr>
              <a:t>ОБЛИК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sr-Latn-RS">
                <a:solidFill>
                  <a:srgbClr val="FFFFFF"/>
                </a:solidFill>
                <a:cs typeface="Calibri"/>
              </a:rPr>
              <a:t>ПРИРОДНИ ОБЛИЦИ</a:t>
            </a:r>
          </a:p>
        </p:txBody>
      </p:sp>
    </p:spTree>
    <p:extLst>
      <p:ext uri="{BB962C8B-B14F-4D97-AF65-F5344CB8AC3E}">
        <p14:creationId xmlns:p14="http://schemas.microsoft.com/office/powerpoint/2010/main" xmlns="" val="176570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74">
            <a:extLst>
              <a:ext uri="{FF2B5EF4-FFF2-40B4-BE49-F238E27FC236}">
                <a16:creationId xmlns:a16="http://schemas.microsoft.com/office/drawing/2014/main" xmlns="" id="{70031F7E-EEE1-4889-8376-15193EFE18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498" r="-1" b="11513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="" Requires="p14">
          <p:contentPart p14:bwMode="auto" r:id="rId3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4807CB4E-A30B-48C8-B762-E46B86E21F78}"/>
                  </a:ext>
                </a:extLst>
              </p14:cNvPr>
              <p14:cNvContentPartPr/>
              <p14:nvPr/>
            </p14:nvContentPartPr>
            <p14:xfrm>
              <a:off x="5051322" y="1007805"/>
              <a:ext cx="9525" cy="9525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4807CB4E-A30B-48C8-B762-E46B86E21F7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75072" y="531555"/>
                <a:ext cx="952500" cy="952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5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4E56ACA4-EB72-4ED7-A782-F4E5C09F12E4}"/>
                  </a:ext>
                </a:extLst>
              </p14:cNvPr>
              <p14:cNvContentPartPr/>
              <p14:nvPr/>
            </p14:nvContentPartPr>
            <p14:xfrm>
              <a:off x="5358580" y="1192160"/>
              <a:ext cx="9525" cy="9525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4E56ACA4-EB72-4ED7-A782-F4E5C09F12E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82330" y="715910"/>
                <a:ext cx="952500" cy="952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A44B4975-DEB4-42BC-8C12-4D3EF77CFA9A}"/>
                  </a:ext>
                </a:extLst>
              </p14:cNvPr>
              <p14:cNvContentPartPr/>
              <p14:nvPr/>
            </p14:nvContentPartPr>
            <p14:xfrm>
              <a:off x="5530644" y="1118418"/>
              <a:ext cx="9525" cy="9525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A44B4975-DEB4-42BC-8C12-4D3EF77CFA9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54394" y="642168"/>
                <a:ext cx="952500" cy="952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7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D7EEE021-55AA-4AAF-A790-79013FD8FD92}"/>
                  </a:ext>
                </a:extLst>
              </p14:cNvPr>
              <p14:cNvContentPartPr/>
              <p14:nvPr/>
            </p14:nvContentPartPr>
            <p14:xfrm>
              <a:off x="5198805" y="2445773"/>
              <a:ext cx="9525" cy="9525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D7EEE021-55AA-4AAF-A790-79013FD8FD9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22555" y="1969523"/>
                <a:ext cx="952500" cy="95250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4" name="TextBox 1">
            <a:extLst>
              <a:ext uri="{FF2B5EF4-FFF2-40B4-BE49-F238E27FC236}">
                <a16:creationId xmlns:a16="http://schemas.microsoft.com/office/drawing/2014/main" xmlns="" id="{17FA4026-4210-4F82-8F42-AB94599032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28698647"/>
              </p:ext>
            </p:extLst>
          </p:nvPr>
        </p:nvGraphicFramePr>
        <p:xfrm>
          <a:off x="4933950" y="584200"/>
          <a:ext cx="6594475" cy="5519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xmlns="" val="1692306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4885516-D6B1-48CD-8F21-A552480CA342}"/>
              </a:ext>
            </a:extLst>
          </p:cNvPr>
          <p:cNvSpPr txBox="1"/>
          <p:nvPr/>
        </p:nvSpPr>
        <p:spPr>
          <a:xfrm>
            <a:off x="6260774" y="334271"/>
            <a:ext cx="3718112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r-Cyrl-BA" sz="2000" b="1" dirty="0" smtClean="0">
                <a:solidFill>
                  <a:srgbClr val="002060"/>
                </a:solidFill>
                <a:cs typeface="Calibri"/>
              </a:rPr>
              <a:t>  </a:t>
            </a:r>
            <a:r>
              <a:rPr lang="en-US" sz="2000" b="1" dirty="0" smtClean="0">
                <a:solidFill>
                  <a:srgbClr val="002060"/>
                </a:solidFill>
                <a:cs typeface="Calibri"/>
              </a:rPr>
              <a:t>ТРОДИМЕНЗИОНАЛНИ</a:t>
            </a:r>
            <a:r>
              <a:rPr lang="en-US" sz="2000" b="1" dirty="0">
                <a:solidFill>
                  <a:srgbClr val="002060"/>
                </a:solidFill>
                <a:cs typeface="Calibri"/>
              </a:rPr>
              <a:t> </a:t>
            </a:r>
          </a:p>
          <a:p>
            <a:r>
              <a:rPr lang="sr-Cyrl-BA" sz="2000" b="1" dirty="0" smtClean="0">
                <a:solidFill>
                  <a:srgbClr val="002060"/>
                </a:solidFill>
                <a:cs typeface="Calibri"/>
              </a:rPr>
              <a:t>         </a:t>
            </a:r>
            <a:r>
              <a:rPr lang="sr-Cyrl-BA" sz="2000" dirty="0" smtClean="0">
                <a:solidFill>
                  <a:srgbClr val="002060"/>
                </a:solidFill>
                <a:cs typeface="Calibri"/>
              </a:rPr>
              <a:t>( ПРОСТОРНИ )</a:t>
            </a:r>
          </a:p>
          <a:p>
            <a:r>
              <a:rPr lang="sr-Cyrl-BA" sz="2000" dirty="0" smtClean="0">
                <a:solidFill>
                  <a:srgbClr val="002060"/>
                </a:solidFill>
                <a:cs typeface="Calibri"/>
              </a:rPr>
              <a:t>              </a:t>
            </a:r>
            <a:r>
              <a:rPr lang="en-US" sz="2000" b="1" dirty="0" smtClean="0">
                <a:solidFill>
                  <a:srgbClr val="002060"/>
                </a:solidFill>
                <a:cs typeface="Calibri"/>
              </a:rPr>
              <a:t>ОБЛИЦИ</a:t>
            </a:r>
            <a:endParaRPr lang="en-US" sz="2000" b="1" dirty="0">
              <a:solidFill>
                <a:srgbClr val="002060"/>
              </a:solidFill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C447E61-2757-429E-B913-020A4A4E3036}"/>
              </a:ext>
            </a:extLst>
          </p:cNvPr>
          <p:cNvSpPr txBox="1"/>
          <p:nvPr/>
        </p:nvSpPr>
        <p:spPr>
          <a:xfrm>
            <a:off x="1751704" y="290713"/>
            <a:ext cx="3258669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cs typeface="Calibri"/>
              </a:rPr>
              <a:t>ДВОДИМЕНЗИОНАЛНИ </a:t>
            </a:r>
            <a:endParaRPr lang="en-US" b="1" dirty="0">
              <a:solidFill>
                <a:srgbClr val="002060"/>
              </a:solidFill>
              <a:cs typeface="Calibri"/>
            </a:endParaRPr>
          </a:p>
          <a:p>
            <a:r>
              <a:rPr lang="sr-Cyrl-BA" sz="2000" dirty="0" smtClean="0">
                <a:solidFill>
                  <a:srgbClr val="002060"/>
                </a:solidFill>
                <a:cs typeface="Calibri"/>
              </a:rPr>
              <a:t>     (</a:t>
            </a:r>
            <a:r>
              <a:rPr lang="sr-Cyrl-BA" sz="2000" b="1" dirty="0" smtClean="0">
                <a:solidFill>
                  <a:srgbClr val="002060"/>
                </a:solidFill>
                <a:cs typeface="Calibri"/>
              </a:rPr>
              <a:t> </a:t>
            </a:r>
            <a:r>
              <a:rPr lang="sr-Cyrl-BA" sz="2000" dirty="0" smtClean="0">
                <a:solidFill>
                  <a:srgbClr val="002060"/>
                </a:solidFill>
                <a:cs typeface="Calibri"/>
              </a:rPr>
              <a:t>ПОВРШИНСКИ )</a:t>
            </a:r>
            <a:endParaRPr lang="en-US" b="1" dirty="0">
              <a:solidFill>
                <a:srgbClr val="002060"/>
              </a:solidFill>
              <a:cs typeface="Calibri"/>
            </a:endParaRPr>
          </a:p>
          <a:p>
            <a:r>
              <a:rPr lang="sr-Cyrl-BA" sz="2000" b="1" dirty="0" smtClean="0">
                <a:solidFill>
                  <a:srgbClr val="002060"/>
                </a:solidFill>
                <a:cs typeface="Calibri"/>
              </a:rPr>
              <a:t>           </a:t>
            </a:r>
            <a:r>
              <a:rPr lang="en-US" sz="2000" b="1" dirty="0" smtClean="0">
                <a:solidFill>
                  <a:srgbClr val="002060"/>
                </a:solidFill>
                <a:cs typeface="Calibri"/>
              </a:rPr>
              <a:t>ОБЛИЦИ</a:t>
            </a:r>
            <a:endParaRPr lang="en-US" b="1" dirty="0">
              <a:solidFill>
                <a:srgbClr val="002060"/>
              </a:solidFill>
              <a:cs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5873415-B5CD-4C89-AEBB-543F8D93971A}"/>
              </a:ext>
            </a:extLst>
          </p:cNvPr>
          <p:cNvSpPr/>
          <p:nvPr/>
        </p:nvSpPr>
        <p:spPr>
          <a:xfrm>
            <a:off x="687721" y="1728011"/>
            <a:ext cx="1199028" cy="1266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97944414-0135-42A6-9AD0-03E9BF72BF43}"/>
              </a:ext>
            </a:extLst>
          </p:cNvPr>
          <p:cNvSpPr/>
          <p:nvPr/>
        </p:nvSpPr>
        <p:spPr>
          <a:xfrm>
            <a:off x="492501" y="4526617"/>
            <a:ext cx="1591233" cy="14567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xmlns="" id="{9B94F4D2-4E73-4080-AC74-458E96830438}"/>
              </a:ext>
            </a:extLst>
          </p:cNvPr>
          <p:cNvSpPr/>
          <p:nvPr/>
        </p:nvSpPr>
        <p:spPr>
          <a:xfrm>
            <a:off x="1906928" y="2551581"/>
            <a:ext cx="1535204" cy="1423146"/>
          </a:xfrm>
          <a:prstGeom prst="triangl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355AFD7-9032-4D95-B1BE-9B968FB1DD27}"/>
              </a:ext>
            </a:extLst>
          </p:cNvPr>
          <p:cNvSpPr/>
          <p:nvPr/>
        </p:nvSpPr>
        <p:spPr>
          <a:xfrm>
            <a:off x="3222859" y="4851620"/>
            <a:ext cx="1725705" cy="1098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xmlns="" id="{F1E1D506-87CA-43F3-B469-5DA7ABFC7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0354" y="1240971"/>
            <a:ext cx="5268129" cy="5274050"/>
          </a:xfrm>
          <a:prstGeom prst="rect">
            <a:avLst/>
          </a:prstGeom>
        </p:spPr>
      </p:pic>
      <p:sp>
        <p:nvSpPr>
          <p:cNvPr id="14" name="Hexagon 13">
            <a:extLst>
              <a:ext uri="{FF2B5EF4-FFF2-40B4-BE49-F238E27FC236}">
                <a16:creationId xmlns:a16="http://schemas.microsoft.com/office/drawing/2014/main" xmlns="" id="{5FFD3C31-778B-4C34-8003-A6C7CB8503F0}"/>
              </a:ext>
            </a:extLst>
          </p:cNvPr>
          <p:cNvSpPr/>
          <p:nvPr/>
        </p:nvSpPr>
        <p:spPr>
          <a:xfrm>
            <a:off x="3625014" y="2006078"/>
            <a:ext cx="1411940" cy="124385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4841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60A37F6-623D-4E78-9B8D-F28E17082A76}"/>
              </a:ext>
            </a:extLst>
          </p:cNvPr>
          <p:cNvSpPr txBox="1"/>
          <p:nvPr/>
        </p:nvSpPr>
        <p:spPr>
          <a:xfrm>
            <a:off x="609601" y="4385066"/>
            <a:ext cx="10923638" cy="131764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Умјетници често користе геометријске облике у својим дјелима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xmlns="" id="{6621E68D-E4F2-4A9E-A058-8C06D5E5DB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4" r="12097" b="-3"/>
          <a:stretch/>
        </p:blipFill>
        <p:spPr>
          <a:xfrm>
            <a:off x="20" y="10"/>
            <a:ext cx="4059916" cy="4242806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3437892A-0BFE-4762-A292-44EE18D3D3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651" r="27469"/>
          <a:stretch/>
        </p:blipFill>
        <p:spPr>
          <a:xfrm>
            <a:off x="4090482" y="-1"/>
            <a:ext cx="4062918" cy="4242816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6A82B117-3922-4E7D-AD6A-DA521FF881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36" r="462"/>
          <a:stretch/>
        </p:blipFill>
        <p:spPr>
          <a:xfrm>
            <a:off x="8132064" y="10"/>
            <a:ext cx="4059936" cy="4242806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C800968E-0A99-46C4-A9B2-6A63AC66F4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-2" y="4242136"/>
            <a:ext cx="1219200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0627B73E-D784-4780-AA33-DCDFE7DA16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062919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EBAD6A72-88E8-42F7-88B9-CAF744536B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125838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767564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81CBDE7-16A9-4DA0-9429-1BF942F6B1E8}"/>
              </a:ext>
            </a:extLst>
          </p:cNvPr>
          <p:cNvSpPr txBox="1"/>
          <p:nvPr/>
        </p:nvSpPr>
        <p:spPr>
          <a:xfrm>
            <a:off x="820272" y="4478638"/>
            <a:ext cx="5553634" cy="1968650"/>
          </a:xfrm>
          <a:prstGeom prst="rect">
            <a:avLst/>
          </a:prstGeom>
          <a:solidFill>
            <a:srgbClr val="8497B0"/>
          </a:solidFill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Већина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предмета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око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нас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садржи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геометријске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облике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.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Све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ствари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у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природи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се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могу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свести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на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основне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геометријске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облике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.</a:t>
            </a:r>
          </a:p>
        </p:txBody>
      </p:sp>
      <p:pic>
        <p:nvPicPr>
          <p:cNvPr id="4" name="Picture 3" descr="tumblr_o17409liS01uo4yrqo2_5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0424" y="171424"/>
            <a:ext cx="4567388" cy="3526023"/>
          </a:xfrm>
          <a:prstGeom prst="rect">
            <a:avLst/>
          </a:prstGeom>
        </p:spPr>
      </p:pic>
      <p:pic>
        <p:nvPicPr>
          <p:cNvPr id="5" name="Picture 4" descr="simple-drawing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740" y="379238"/>
            <a:ext cx="4874366" cy="3722116"/>
          </a:xfrm>
          <a:prstGeom prst="rect">
            <a:avLst/>
          </a:prstGeom>
        </p:spPr>
      </p:pic>
      <p:pic>
        <p:nvPicPr>
          <p:cNvPr id="6" name="Picture 5" descr="tubesasbranch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8419" y="3848884"/>
            <a:ext cx="4895326" cy="275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7945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7E5E486-A77C-4C2D-B0AD-09A85939AB72}"/>
              </a:ext>
            </a:extLst>
          </p:cNvPr>
          <p:cNvSpPr txBox="1"/>
          <p:nvPr/>
        </p:nvSpPr>
        <p:spPr>
          <a:xfrm>
            <a:off x="981635" y="522194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cs typeface="Calibri"/>
              </a:rPr>
              <a:t>ПРИРОДНИ ОБЛИЦИ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720D1F2-7808-47D3-9DD0-B959B976B36F}"/>
              </a:ext>
            </a:extLst>
          </p:cNvPr>
          <p:cNvSpPr txBox="1"/>
          <p:nvPr/>
        </p:nvSpPr>
        <p:spPr>
          <a:xfrm>
            <a:off x="7455834" y="519393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cs typeface="Calibri"/>
              </a:rPr>
              <a:t>ВЈЕШТАЧКИ ОБЛИЦИ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DE443B0F-4B04-4E8F-A18A-93748469EB2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7282" y="4775947"/>
            <a:ext cx="2563906" cy="1911724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C4C58106-3D6D-498A-A040-05EB798968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7988" y="1397549"/>
            <a:ext cx="2675965" cy="1519168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583A933E-4C2F-4794-B608-1FFAAA322A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282" y="4777731"/>
            <a:ext cx="2743200" cy="1829714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xmlns="" id="{3BD0A5C8-880F-451E-A4EE-52D4F7A1FFB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9282" y="3049681"/>
            <a:ext cx="2743200" cy="1543050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xmlns="" id="{09C883D6-C5BB-43F3-9A41-673C5D3D7FF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9282" y="1544171"/>
            <a:ext cx="2743200" cy="1371600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xmlns="" id="{A8CF404A-6852-4727-8199-825575307A05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43518" y="3004060"/>
            <a:ext cx="2743200" cy="1544644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xmlns="" id="{C744E9F3-55DD-41CA-8A70-7C4E1853D0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32811" y="1251416"/>
            <a:ext cx="2306171" cy="3077700"/>
          </a:xfrm>
          <a:prstGeom prst="rect">
            <a:avLst/>
          </a:prstGeom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xmlns="" id="{42C0DDE3-46F3-4B2A-AE19-688D2287385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31723" y="4206023"/>
            <a:ext cx="2519083" cy="2524895"/>
          </a:xfrm>
          <a:prstGeom prst="rect">
            <a:avLst/>
          </a:prstGeom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xmlns="" id="{4674292E-E7CC-4AF9-8ECF-5C7BBCD31F8B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909547" y="4778472"/>
            <a:ext cx="2485465" cy="1660145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xmlns="" id="{58042748-9CC9-4C77-BDB5-A7C067943C8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31723" y="1016425"/>
            <a:ext cx="2306171" cy="302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3283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3F06712-53FC-4CE6-8EF2-3D6A0ABE79FE}"/>
              </a:ext>
            </a:extLst>
          </p:cNvPr>
          <p:cNvSpPr txBox="1"/>
          <p:nvPr/>
        </p:nvSpPr>
        <p:spPr>
          <a:xfrm>
            <a:off x="4455459" y="186018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cs typeface="Calibri"/>
              </a:rPr>
              <a:t>ПРИРОДНИ ОБЛИЦИ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6E09D2A-666C-4F3F-856F-BF5D3CE1B46B}"/>
              </a:ext>
            </a:extLst>
          </p:cNvPr>
          <p:cNvSpPr txBox="1"/>
          <p:nvPr/>
        </p:nvSpPr>
        <p:spPr>
          <a:xfrm>
            <a:off x="348503" y="505386"/>
            <a:ext cx="443528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sr-Cyrl-BA" b="1" dirty="0" smtClean="0">
              <a:cs typeface="Calibri"/>
            </a:endParaRPr>
          </a:p>
          <a:p>
            <a:r>
              <a:rPr lang="en-US" b="1" dirty="0" smtClean="0">
                <a:cs typeface="Calibri"/>
              </a:rPr>
              <a:t>ПРАВИЛНИ </a:t>
            </a:r>
            <a:r>
              <a:rPr lang="en-US" sz="1600" dirty="0" smtClean="0">
                <a:cs typeface="Calibri"/>
              </a:rPr>
              <a:t>(</a:t>
            </a:r>
            <a:r>
              <a:rPr lang="sr-Cyrl-BA" sz="1600" dirty="0" smtClean="0">
                <a:cs typeface="Calibri"/>
              </a:rPr>
              <a:t> УОБЛИЧЕНИ, ГЕОМЕТРИЗОВАНИ </a:t>
            </a:r>
            <a:r>
              <a:rPr lang="en-US" sz="1600" dirty="0" smtClean="0">
                <a:cs typeface="Calibri"/>
              </a:rPr>
              <a:t>)</a:t>
            </a:r>
            <a:endParaRPr lang="en-US" sz="1600" dirty="0"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421D80B-BFE9-4628-A335-192EA327AE1B}"/>
              </a:ext>
            </a:extLst>
          </p:cNvPr>
          <p:cNvSpPr txBox="1"/>
          <p:nvPr/>
        </p:nvSpPr>
        <p:spPr>
          <a:xfrm>
            <a:off x="6893650" y="513854"/>
            <a:ext cx="334762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sr-Cyrl-BA" b="1" dirty="0" smtClean="0">
              <a:cs typeface="Calibri"/>
            </a:endParaRPr>
          </a:p>
          <a:p>
            <a:r>
              <a:rPr lang="en-US" b="1" dirty="0" smtClean="0">
                <a:cs typeface="Calibri"/>
              </a:rPr>
              <a:t>НЕПРАВИЛНИ</a:t>
            </a:r>
            <a:r>
              <a:rPr lang="en-US" dirty="0" smtClean="0">
                <a:cs typeface="Calibri"/>
              </a:rPr>
              <a:t> (</a:t>
            </a:r>
            <a:r>
              <a:rPr lang="sr-Cyrl-BA" dirty="0" smtClean="0">
                <a:cs typeface="Calibri"/>
              </a:rPr>
              <a:t> АМОРФНИ </a:t>
            </a:r>
            <a:r>
              <a:rPr lang="en-US" dirty="0" smtClean="0">
                <a:cs typeface="Calibri"/>
              </a:rPr>
              <a:t>)</a:t>
            </a:r>
            <a:endParaRPr lang="en-US" dirty="0">
              <a:cs typeface="Calibri"/>
            </a:endParaRP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xmlns="" id="{A6B82753-9471-4382-9E72-D7CF811EDFA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6497" y="5190203"/>
            <a:ext cx="1968910" cy="1504336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D92CF913-59D3-4154-A850-EE09CA5F9D9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8432" y="5070530"/>
            <a:ext cx="2288458" cy="1522456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xmlns="" id="{EB0F30DA-A888-4865-9F05-6FEF1F39723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2755" y="3555590"/>
            <a:ext cx="1882878" cy="1430595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xmlns="" id="{C8922225-FAE4-4456-84F8-6AFBAB0AA7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9626" y="1590859"/>
            <a:ext cx="1846007" cy="1832734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xmlns="" id="{A3D81B04-6B3E-4483-A2EA-4B4BBA8E521A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5304" y="3554669"/>
            <a:ext cx="2190135" cy="1395567"/>
          </a:xfrm>
          <a:prstGeom prst="rect">
            <a:avLst/>
          </a:prstGeom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xmlns="" id="{910E00CE-C240-4B3C-94F5-6422C288D1C6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5303" y="1535543"/>
            <a:ext cx="2214717" cy="1906496"/>
          </a:xfrm>
          <a:prstGeom prst="rect">
            <a:avLst/>
          </a:prstGeom>
        </p:spPr>
      </p:pic>
      <p:pic>
        <p:nvPicPr>
          <p:cNvPr id="8" name="Picture 11">
            <a:extLst>
              <a:ext uri="{FF2B5EF4-FFF2-40B4-BE49-F238E27FC236}">
                <a16:creationId xmlns:a16="http://schemas.microsoft.com/office/drawing/2014/main" xmlns="" id="{C925B226-0A6B-41B7-8607-19FD5710F7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9543" y="4261510"/>
            <a:ext cx="2540150" cy="2099857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xmlns="" id="{8A1782DF-C845-4236-AA23-5C9D8708F62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48164" y="1588766"/>
            <a:ext cx="2888877" cy="1965966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xmlns="" id="{CCA17ABA-DA5A-4D7C-AD44-D1D63EEF36A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93841" y="4340712"/>
            <a:ext cx="2743200" cy="1829693"/>
          </a:xfrm>
          <a:prstGeom prst="rect">
            <a:avLst/>
          </a:prstGeom>
        </p:spPr>
      </p:pic>
      <p:pic>
        <p:nvPicPr>
          <p:cNvPr id="15" name="Picture 14" descr="16-srpanj-2017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13417" y="1619793"/>
            <a:ext cx="2599508" cy="1913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3641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i_0000004675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080" y="535578"/>
            <a:ext cx="5016137" cy="40129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Joan_Miro-figure-at-night-guided-by-the-phosphorescent-tracks-of-snails-e138003462940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6073" y="1328058"/>
            <a:ext cx="5242103" cy="32308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944983" y="4611189"/>
            <a:ext cx="27040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1600" i="1" dirty="0" smtClean="0"/>
              <a:t>Винсент Ван Гог</a:t>
            </a:r>
            <a:endParaRPr lang="en-US" sz="16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0097589" y="4624252"/>
            <a:ext cx="31350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1600" i="1" dirty="0" smtClean="0"/>
              <a:t>Жоан Миро</a:t>
            </a:r>
            <a:endParaRPr lang="en-US" sz="16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532966" y="5150224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solidFill>
                  <a:srgbClr val="002060"/>
                </a:solidFill>
              </a:rPr>
              <a:t>Природни облици (органске  форме)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73152" y="5123330"/>
            <a:ext cx="38593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/>
              <a:t>   </a:t>
            </a:r>
            <a:r>
              <a:rPr lang="sr-Cyrl-BA" sz="2400" dirty="0" smtClean="0">
                <a:solidFill>
                  <a:srgbClr val="002060"/>
                </a:solidFill>
              </a:rPr>
              <a:t>Слободни облици </a:t>
            </a:r>
          </a:p>
          <a:p>
            <a:r>
              <a:rPr lang="sr-Cyrl-BA" sz="2400" dirty="0" smtClean="0">
                <a:solidFill>
                  <a:srgbClr val="002060"/>
                </a:solidFill>
              </a:rPr>
              <a:t> (апстрактне  форме)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1">
            <a:extLst>
              <a:ext uri="{FF2B5EF4-FFF2-40B4-BE49-F238E27FC236}">
                <a16:creationId xmlns:a16="http://schemas.microsoft.com/office/drawing/2014/main" xmlns="" id="{D7A453D2-15D8-4403-815F-291FA16340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xmlns="" id="{8161EA6B-09CA-445B-AB0D-8DF76FA92D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3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7F85096F-E650-46D6-834C-4054E37702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5061BE38-1DAF-49A1-AA3A-7BEB3399C09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F8EFFF24-FCC8-4379-9678-AB331153510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1492E8F9-AD41-4334-B292-1AB0F238D29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474B130F-6E67-4737-BE99-2E32DED071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3139C3CB-D4E4-4316-81BE-6D82DB677A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B156963E-8E83-4807-8E22-2CB7D45F1B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EC03F7DF-DA12-4808-B513-0DD9C71FA3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6169" y="941410"/>
            <a:ext cx="4004760" cy="3003569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975C268C-D419-4123-9FAD-0E2B7F9EE7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rot="16200000">
            <a:off x="474192" y="584794"/>
            <a:ext cx="304800" cy="429768"/>
            <a:chOff x="215328" y="-46937"/>
            <a:chExt cx="304800" cy="2773841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3A7E309C-A3BD-432E-8CB5-F0B6425281E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2F1F621C-4533-4835-ADE2-372F2763A07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8EFC8245-5168-4DAF-930D-09A7BDDA6C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F192ED34-5046-4043-AEF8-2DF7C480619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F7E8C579-8F3B-44E3-BAA9-5045D4E821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783571" y="941409"/>
            <a:ext cx="4017050" cy="301586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B8114C98-A349-4111-A123-E8EAB86ABE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670FB431-AE18-414D-92F4-1D12D19911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24467063-D74E-4D42-8790-B9F6D69584B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A1D19BAC-1681-47BC-AAF5-92FAFFF6F4C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94347C2B-E846-452C-97AA-7E254FC1CE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10EA2B35-7959-4C2A-84AA-FF5D94FEDE9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7">
            <a:extLst>
              <a:ext uri="{FF2B5EF4-FFF2-40B4-BE49-F238E27FC236}">
                <a16:creationId xmlns:a16="http://schemas.microsoft.com/office/drawing/2014/main" xmlns="" id="{F50B0169-DB55-43FF-9355-EEC4B80AC7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6149" y="440815"/>
            <a:ext cx="2991280" cy="4053921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E2D3D3F2-ABBB-4453-B1C5-1BEBF7E4DD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8214E4A5-A0D2-42C4-8D14-D2A7E495F0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7494D7A0-6B21-41E8-A7D3-0033BBB791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1E141D7D-32B0-448E-A666-EA8703AFCF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8D87E268-6345-420F-8B97-B37ED04100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35E1622E-7FA6-4760-A2BF-A8105EBF7B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C42DDC9-0151-48D7-B236-41770D265F5A}"/>
              </a:ext>
            </a:extLst>
          </p:cNvPr>
          <p:cNvSpPr txBox="1"/>
          <p:nvPr/>
        </p:nvSpPr>
        <p:spPr>
          <a:xfrm>
            <a:off x="404949" y="5499462"/>
            <a:ext cx="4358640" cy="726637"/>
          </a:xfrm>
          <a:prstGeom prst="rect">
            <a:avLst/>
          </a:prstGeom>
          <a:noFill/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ЗАДАТАК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6E21191-F5B4-40C6-B0A5-D936DB973F0B}"/>
              </a:ext>
            </a:extLst>
          </p:cNvPr>
          <p:cNvSpPr txBox="1"/>
          <p:nvPr/>
        </p:nvSpPr>
        <p:spPr>
          <a:xfrm>
            <a:off x="3618411" y="4915336"/>
            <a:ext cx="8307978" cy="1232406"/>
          </a:xfrm>
          <a:prstGeom prst="rect">
            <a:avLst/>
          </a:prstGeom>
          <a:noFill/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</a:pPr>
            <a:r>
              <a:rPr lang="en-US" sz="2400" dirty="0" err="1">
                <a:solidFill>
                  <a:schemeClr val="bg1"/>
                </a:solidFill>
              </a:rPr>
              <a:t>Пронађите</a:t>
            </a:r>
            <a:r>
              <a:rPr lang="en-US" sz="2400" dirty="0">
                <a:solidFill>
                  <a:schemeClr val="bg1"/>
                </a:solidFill>
              </a:rPr>
              <a:t> у </a:t>
            </a:r>
            <a:r>
              <a:rPr lang="en-US" sz="2400" dirty="0" err="1">
                <a:solidFill>
                  <a:schemeClr val="bg1"/>
                </a:solidFill>
              </a:rPr>
              <a:t>свом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окружењу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занимљив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необичан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природни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облик</a:t>
            </a:r>
            <a:r>
              <a:rPr lang="en-US" sz="2400" dirty="0">
                <a:solidFill>
                  <a:schemeClr val="bg1"/>
                </a:solidFill>
              </a:rPr>
              <a:t> (</a:t>
            </a:r>
            <a:r>
              <a:rPr lang="en-US" sz="2400" dirty="0" err="1">
                <a:solidFill>
                  <a:schemeClr val="bg1"/>
                </a:solidFill>
              </a:rPr>
              <a:t>крошња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дрвета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грана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коријен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камен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цвијет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лист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плод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итд</a:t>
            </a:r>
            <a:r>
              <a:rPr lang="en-US" sz="2400" dirty="0">
                <a:solidFill>
                  <a:schemeClr val="bg1"/>
                </a:solidFill>
              </a:rPr>
              <a:t>,), </a:t>
            </a:r>
            <a:r>
              <a:rPr lang="en-US" sz="2400" dirty="0" err="1">
                <a:solidFill>
                  <a:schemeClr val="bg1"/>
                </a:solidFill>
              </a:rPr>
              <a:t>фотографишите</a:t>
            </a:r>
            <a:r>
              <a:rPr lang="en-US" sz="2400" dirty="0">
                <a:solidFill>
                  <a:schemeClr val="bg1"/>
                </a:solidFill>
              </a:rPr>
              <a:t> </a:t>
            </a:r>
            <a:r>
              <a:rPr lang="en-US" sz="2400" dirty="0" err="1">
                <a:solidFill>
                  <a:schemeClr val="bg1"/>
                </a:solidFill>
              </a:rPr>
              <a:t>или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га</a:t>
            </a:r>
            <a:r>
              <a:rPr lang="en-US" sz="2400" dirty="0">
                <a:solidFill>
                  <a:schemeClr val="bg1"/>
                </a:solidFill>
              </a:rPr>
              <a:t> </a:t>
            </a:r>
            <a:r>
              <a:rPr lang="en-US" sz="2400" dirty="0" err="1">
                <a:solidFill>
                  <a:schemeClr val="bg1"/>
                </a:solidFill>
              </a:rPr>
              <a:t>донесите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кући</a:t>
            </a:r>
            <a:r>
              <a:rPr lang="en-US" sz="2400" dirty="0">
                <a:solidFill>
                  <a:schemeClr val="bg1"/>
                </a:solidFill>
              </a:rPr>
              <a:t>. </a:t>
            </a:r>
            <a:r>
              <a:rPr lang="en-US" sz="2400" dirty="0" err="1">
                <a:solidFill>
                  <a:schemeClr val="bg1"/>
                </a:solidFill>
              </a:rPr>
              <a:t>Тај</a:t>
            </a:r>
            <a:r>
              <a:rPr lang="en-US" sz="2400" dirty="0">
                <a:solidFill>
                  <a:schemeClr val="bg1"/>
                </a:solidFill>
              </a:rPr>
              <a:t> </a:t>
            </a:r>
            <a:r>
              <a:rPr lang="en-US" sz="2400" dirty="0" err="1" smtClean="0">
                <a:solidFill>
                  <a:schemeClr val="bg1"/>
                </a:solidFill>
              </a:rPr>
              <a:t>примјер</a:t>
            </a:r>
            <a:r>
              <a:rPr lang="hr-BA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облика</a:t>
            </a:r>
            <a:r>
              <a:rPr lang="en-US" sz="2400" dirty="0">
                <a:solidFill>
                  <a:schemeClr val="bg1"/>
                </a:solidFill>
              </a:rPr>
              <a:t> </a:t>
            </a:r>
            <a:r>
              <a:rPr lang="en-US" sz="2400" dirty="0" err="1">
                <a:solidFill>
                  <a:schemeClr val="bg1"/>
                </a:solidFill>
              </a:rPr>
              <a:t>нацртајте</a:t>
            </a:r>
            <a:r>
              <a:rPr lang="en-US" sz="2400" dirty="0">
                <a:solidFill>
                  <a:schemeClr val="bg1"/>
                </a:solidFill>
              </a:rPr>
              <a:t> </a:t>
            </a:r>
            <a:r>
              <a:rPr lang="en-US" sz="2400" dirty="0" err="1">
                <a:solidFill>
                  <a:schemeClr val="bg1"/>
                </a:solidFill>
              </a:rPr>
              <a:t>техником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лавираног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туша</a:t>
            </a:r>
            <a:r>
              <a:rPr lang="en-US" sz="2400" dirty="0">
                <a:solidFill>
                  <a:schemeClr val="bg1"/>
                </a:solidFill>
              </a:rPr>
              <a:t> и </a:t>
            </a:r>
            <a:r>
              <a:rPr lang="en-US" sz="2400" dirty="0" err="1">
                <a:solidFill>
                  <a:schemeClr val="bg1"/>
                </a:solidFill>
              </a:rPr>
              <a:t>пера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8988713-47C9-44EE-8696-D0D178591C25}"/>
              </a:ext>
            </a:extLst>
          </p:cNvPr>
          <p:cNvSpPr txBox="1"/>
          <p:nvPr/>
        </p:nvSpPr>
        <p:spPr>
          <a:xfrm>
            <a:off x="4867275" y="3343274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51277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140</Words>
  <Application>Microsoft Office PowerPoint</Application>
  <PresentationFormat>Custom</PresentationFormat>
  <Paragraphs>28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ОБЛИК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Utilisateur Windows</cp:lastModifiedBy>
  <cp:revision>630</cp:revision>
  <dcterms:created xsi:type="dcterms:W3CDTF">2020-11-23T15:32:24Z</dcterms:created>
  <dcterms:modified xsi:type="dcterms:W3CDTF">2020-11-25T18:23:12Z</dcterms:modified>
</cp:coreProperties>
</file>