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1" autoAdjust="0"/>
    <p:restoredTop sz="94660"/>
  </p:normalViewPr>
  <p:slideViewPr>
    <p:cSldViewPr>
      <p:cViewPr varScale="1">
        <p:scale>
          <a:sx n="72" d="100"/>
          <a:sy n="72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74B8B-F9DF-4DBE-A8CE-CFC9CDFE557B}" type="datetimeFigureOut">
              <a:rPr lang="en-US" smtClean="0"/>
              <a:pPr/>
              <a:t>28-Nov-20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94471-835E-4F2D-A913-581B3B2F1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1C9B-DD93-4C01-9FAE-D947B8DB428D}" type="datetimeFigureOut">
              <a:rPr lang="en-US" smtClean="0"/>
              <a:pPr/>
              <a:t>28-Nov-20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B21-D5EA-496D-8059-622FC1299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1C9B-DD93-4C01-9FAE-D947B8DB428D}" type="datetimeFigureOut">
              <a:rPr lang="en-US" smtClean="0"/>
              <a:pPr/>
              <a:t>28-Nov-20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B21-D5EA-496D-8059-622FC1299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1C9B-DD93-4C01-9FAE-D947B8DB428D}" type="datetimeFigureOut">
              <a:rPr lang="en-US" smtClean="0"/>
              <a:pPr/>
              <a:t>28-Nov-20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B21-D5EA-496D-8059-622FC1299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1C9B-DD93-4C01-9FAE-D947B8DB428D}" type="datetimeFigureOut">
              <a:rPr lang="en-US" smtClean="0"/>
              <a:pPr/>
              <a:t>28-Nov-20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B21-D5EA-496D-8059-622FC1299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1C9B-DD93-4C01-9FAE-D947B8DB428D}" type="datetimeFigureOut">
              <a:rPr lang="en-US" smtClean="0"/>
              <a:pPr/>
              <a:t>28-Nov-20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B21-D5EA-496D-8059-622FC1299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1C9B-DD93-4C01-9FAE-D947B8DB428D}" type="datetimeFigureOut">
              <a:rPr lang="en-US" smtClean="0"/>
              <a:pPr/>
              <a:t>28-Nov-20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B21-D5EA-496D-8059-622FC1299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1C9B-DD93-4C01-9FAE-D947B8DB428D}" type="datetimeFigureOut">
              <a:rPr lang="en-US" smtClean="0"/>
              <a:pPr/>
              <a:t>28-Nov-20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B21-D5EA-496D-8059-622FC1299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1C9B-DD93-4C01-9FAE-D947B8DB428D}" type="datetimeFigureOut">
              <a:rPr lang="en-US" smtClean="0"/>
              <a:pPr/>
              <a:t>28-Nov-20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B21-D5EA-496D-8059-622FC1299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1C9B-DD93-4C01-9FAE-D947B8DB428D}" type="datetimeFigureOut">
              <a:rPr lang="en-US" smtClean="0"/>
              <a:pPr/>
              <a:t>28-Nov-20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B21-D5EA-496D-8059-622FC1299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1C9B-DD93-4C01-9FAE-D947B8DB428D}" type="datetimeFigureOut">
              <a:rPr lang="en-US" smtClean="0"/>
              <a:pPr/>
              <a:t>28-Nov-20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B21-D5EA-496D-8059-622FC1299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1C9B-DD93-4C01-9FAE-D947B8DB428D}" type="datetimeFigureOut">
              <a:rPr lang="en-US" smtClean="0"/>
              <a:pPr/>
              <a:t>28-Nov-20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336B21-D5EA-496D-8059-622FC12996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321C9B-DD93-4C01-9FAE-D947B8DB428D}" type="datetimeFigureOut">
              <a:rPr lang="en-US" smtClean="0"/>
              <a:pPr/>
              <a:t>28-Nov-20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336B21-D5EA-496D-8059-622FC129961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105912"/>
          </a:xfrm>
        </p:spPr>
        <p:txBody>
          <a:bodyPr>
            <a:normAutofit/>
          </a:bodyPr>
          <a:lstStyle/>
          <a:p>
            <a:pPr algn="ctr"/>
            <a:r>
              <a:rPr lang="bs-Cyrl-BA" sz="3600" dirty="0" smtClean="0"/>
              <a:t>МАТЕМАТИКА</a:t>
            </a:r>
            <a:br>
              <a:rPr lang="bs-Cyrl-BA" sz="3600" dirty="0" smtClean="0"/>
            </a:br>
            <a:r>
              <a:rPr lang="bs-Cyrl-BA" sz="3600" dirty="0" smtClean="0"/>
              <a:t>7. разред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bs-Cyrl-BA" sz="2400" dirty="0" smtClean="0"/>
              <a:t>   </a:t>
            </a:r>
          </a:p>
          <a:p>
            <a:pPr algn="r">
              <a:buNone/>
            </a:pPr>
            <a:endParaRPr lang="bs-Cyrl-BA" sz="2400" dirty="0" smtClean="0"/>
          </a:p>
          <a:p>
            <a:pPr algn="r">
              <a:buNone/>
            </a:pPr>
            <a:endParaRPr lang="bs-Cyrl-BA" sz="2400" dirty="0" smtClean="0"/>
          </a:p>
          <a:p>
            <a:pPr algn="r">
              <a:buNone/>
            </a:pPr>
            <a:endParaRPr lang="bs-Cyrl-BA" sz="2400" dirty="0" smtClean="0"/>
          </a:p>
          <a:p>
            <a:pPr algn="r">
              <a:buNone/>
            </a:pPr>
            <a:endParaRPr lang="bs-Cyrl-BA" sz="2400" dirty="0" smtClean="0"/>
          </a:p>
          <a:p>
            <a:pPr algn="r">
              <a:buNone/>
            </a:pPr>
            <a:endParaRPr lang="bs-Cyrl-BA" sz="2400" dirty="0" smtClean="0"/>
          </a:p>
          <a:p>
            <a:pPr algn="r">
              <a:buNone/>
            </a:pPr>
            <a:endParaRPr lang="bs-Cyrl-BA" sz="2400" dirty="0" smtClean="0"/>
          </a:p>
          <a:p>
            <a:pPr algn="r">
              <a:buNone/>
            </a:pPr>
            <a:r>
              <a:rPr lang="bs-Cyrl-BA" sz="2400" dirty="0" smtClean="0"/>
              <a:t>НАСТАВНИК:</a:t>
            </a:r>
          </a:p>
          <a:p>
            <a:pPr algn="r">
              <a:buNone/>
            </a:pPr>
            <a:r>
              <a:rPr lang="bs-Cyrl-BA" sz="2400" dirty="0" smtClean="0"/>
              <a:t>Маја Чавић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Cyrl-BA" sz="3600" dirty="0" smtClean="0"/>
              <a:t>Подударност троуглова</a:t>
            </a:r>
            <a:br>
              <a:rPr lang="bs-Cyrl-BA" sz="3600" dirty="0" smtClean="0"/>
            </a:br>
            <a:r>
              <a:rPr lang="bs-Cyrl-BA" sz="3600" dirty="0" smtClean="0"/>
              <a:t/>
            </a:r>
            <a:br>
              <a:rPr lang="bs-Cyrl-BA" sz="3600" dirty="0" smtClean="0"/>
            </a:br>
            <a:r>
              <a:rPr lang="bs-Cyrl-BA" sz="2400" dirty="0" smtClean="0"/>
              <a:t>За два троугла кажемо да су подударна уколико су им сви елементи једнаки, прецизније, одговарајуће странице и одговарајући углови.</a:t>
            </a:r>
            <a:endParaRPr lang="en-US" sz="3600" dirty="0"/>
          </a:p>
        </p:txBody>
      </p:sp>
      <p:pic>
        <p:nvPicPr>
          <p:cNvPr id="4" name="Content Placeholder 3" descr="podudarnost-trouglov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793" t="15385" r="13931" b="34615"/>
          <a:stretch>
            <a:fillRect/>
          </a:stretch>
        </p:blipFill>
        <p:spPr>
          <a:xfrm>
            <a:off x="533400" y="2589989"/>
            <a:ext cx="8153400" cy="2515411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77112"/>
          </a:xfrm>
        </p:spPr>
        <p:txBody>
          <a:bodyPr>
            <a:normAutofit fontScale="90000"/>
          </a:bodyPr>
          <a:lstStyle/>
          <a:p>
            <a:pPr algn="ctr"/>
            <a:r>
              <a:rPr lang="bs-Cyrl-BA" sz="3200" dirty="0" smtClean="0"/>
              <a:t>Трећи став о подударности (ссс):</a:t>
            </a:r>
            <a:br>
              <a:rPr lang="bs-Cyrl-BA" sz="3200" dirty="0" smtClean="0"/>
            </a:br>
            <a:r>
              <a:rPr lang="bs-Cyrl-BA" sz="3200" dirty="0" smtClean="0"/>
              <a:t>Два троугла су подударна ако су им једнаке све три странице.</a:t>
            </a:r>
            <a:endParaRPr lang="en-US" sz="3200" dirty="0"/>
          </a:p>
        </p:txBody>
      </p:sp>
      <p:pic>
        <p:nvPicPr>
          <p:cNvPr id="4" name="Content Placeholder 3" descr="Capture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027" t="60926" r="6027"/>
          <a:stretch>
            <a:fillRect/>
          </a:stretch>
        </p:blipFill>
        <p:spPr>
          <a:xfrm>
            <a:off x="1371600" y="4572000"/>
            <a:ext cx="6184996" cy="1769616"/>
          </a:xfrm>
        </p:spPr>
      </p:pic>
      <p:pic>
        <p:nvPicPr>
          <p:cNvPr id="5" name="Content Placeholder 3" descr="podudarnost-trouglova.jpg"/>
          <p:cNvPicPr>
            <a:picLocks noChangeAspect="1"/>
          </p:cNvPicPr>
          <p:nvPr/>
        </p:nvPicPr>
        <p:blipFill>
          <a:blip r:embed="rId3" cstate="print"/>
          <a:srcRect l="1793" t="15385" r="13931" b="34615"/>
          <a:stretch>
            <a:fillRect/>
          </a:stretch>
        </p:blipFill>
        <p:spPr>
          <a:xfrm>
            <a:off x="533400" y="2133600"/>
            <a:ext cx="8153400" cy="251541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Cyrl-BA" sz="3200" dirty="0" smtClean="0"/>
              <a:t>Примјер 1:</a:t>
            </a:r>
            <a:br>
              <a:rPr lang="bs-Cyrl-BA" sz="3200" dirty="0" smtClean="0"/>
            </a:br>
            <a:r>
              <a:rPr lang="bs-Cyrl-BA" sz="3200" dirty="0" smtClean="0"/>
              <a:t>Доказати да тежишна дуж дијели једнакокраки троугао на два подударна троугла.</a:t>
            </a:r>
            <a:endParaRPr lang="en-US" sz="3200" dirty="0"/>
          </a:p>
        </p:txBody>
      </p:sp>
      <p:pic>
        <p:nvPicPr>
          <p:cNvPr id="6" name="Content Placeholder 5" descr="Prvi i drugi stav podudarnosti trouglova - Matematika za 6. razred (#18) |  SuperŠkola - YouTube"/>
          <p:cNvPicPr>
            <a:picLocks noGrp="1"/>
          </p:cNvPicPr>
          <p:nvPr>
            <p:ph idx="1"/>
          </p:nvPr>
        </p:nvPicPr>
        <p:blipFill>
          <a:blip r:embed="rId2" cstate="print"/>
          <a:srcRect l="8011" t="27089" r="6058" b="13888"/>
          <a:stretch>
            <a:fillRect/>
          </a:stretch>
        </p:blipFill>
        <p:spPr bwMode="auto">
          <a:xfrm>
            <a:off x="762000" y="2667000"/>
            <a:ext cx="7620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72000" y="3581400"/>
            <a:ext cx="3505200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s-Cyrl-BA" dirty="0" smtClean="0"/>
              <a:t>(тежишна дуж спаја средиште странице и наспрамно тјеме)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5029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/>
              <a:t>(краци једнакокраког троугла)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60198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/>
              <a:t>На основу датих једнакости, позивајући се на став ССС, доказујемо да су посматрани троуглови подударни.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Cyrl-BA" sz="3200" dirty="0" smtClean="0"/>
              <a:t>Четврти став о подударности (ссу):</a:t>
            </a:r>
            <a:br>
              <a:rPr lang="bs-Cyrl-BA" sz="3200" dirty="0" smtClean="0"/>
            </a:br>
            <a:r>
              <a:rPr lang="bs-Cyrl-BA" sz="3200" dirty="0" smtClean="0"/>
              <a:t>Два троугла су подударна ако су им једнаке двије странице и угао наспрам веће.</a:t>
            </a:r>
            <a:endParaRPr lang="en-US" sz="3200" dirty="0"/>
          </a:p>
        </p:txBody>
      </p:sp>
      <p:pic>
        <p:nvPicPr>
          <p:cNvPr id="4" name="Content Placeholder 3" descr="Capture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5106" t="53077" r="9799" b="9930"/>
          <a:stretch>
            <a:fillRect/>
          </a:stretch>
        </p:blipFill>
        <p:spPr>
          <a:xfrm>
            <a:off x="1219200" y="4800600"/>
            <a:ext cx="6488985" cy="1752600"/>
          </a:xfrm>
        </p:spPr>
      </p:pic>
      <p:sp>
        <p:nvSpPr>
          <p:cNvPr id="5" name="TextBox 4"/>
          <p:cNvSpPr txBox="1"/>
          <p:nvPr/>
        </p:nvSpPr>
        <p:spPr>
          <a:xfrm>
            <a:off x="3200400" y="6096000"/>
            <a:ext cx="1447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s-Cyrl-BA" sz="1600" dirty="0" smtClean="0"/>
              <a:t>с</a:t>
            </a:r>
            <a:r>
              <a:rPr lang="bs-Cyrl-BA" sz="1600" dirty="0" smtClean="0"/>
              <a:t>у исте врсте</a:t>
            </a:r>
            <a:endParaRPr lang="en-US" sz="1600" dirty="0"/>
          </a:p>
        </p:txBody>
      </p:sp>
      <p:pic>
        <p:nvPicPr>
          <p:cNvPr id="6" name="Content Placeholder 3" descr="podudarnost-trouglova.jpg"/>
          <p:cNvPicPr>
            <a:picLocks noChangeAspect="1"/>
          </p:cNvPicPr>
          <p:nvPr/>
        </p:nvPicPr>
        <p:blipFill>
          <a:blip r:embed="rId3" cstate="print"/>
          <a:srcRect l="1793" t="15385" r="13931" b="34615"/>
          <a:stretch>
            <a:fillRect/>
          </a:stretch>
        </p:blipFill>
        <p:spPr>
          <a:xfrm>
            <a:off x="304800" y="1981200"/>
            <a:ext cx="8619167" cy="282021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12"/>
            <a:ext cx="8229600" cy="932688"/>
          </a:xfrm>
        </p:spPr>
        <p:txBody>
          <a:bodyPr>
            <a:normAutofit fontScale="90000"/>
          </a:bodyPr>
          <a:lstStyle/>
          <a:p>
            <a:r>
              <a:rPr lang="bs-Cyrl-BA" sz="3200" dirty="0" smtClean="0"/>
              <a:t>Примјер 2:</a:t>
            </a:r>
            <a:br>
              <a:rPr lang="bs-Cyrl-BA" sz="3200" dirty="0" smtClean="0"/>
            </a:br>
            <a:r>
              <a:rPr lang="bs-Cyrl-BA" sz="3200" dirty="0" smtClean="0"/>
              <a:t>Два правоугла троугла су подударна ако имају једнаке хипотенузе и по једну катету.</a:t>
            </a:r>
            <a:endParaRPr lang="en-US" sz="32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3300413" cy="4071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495800" y="32004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AC=XZ</a:t>
            </a:r>
            <a:r>
              <a:rPr lang="bs-Cyrl-BA" dirty="0" smtClean="0"/>
              <a:t>           (једнаке хипотенузе)</a:t>
            </a:r>
            <a:endParaRPr lang="bs-Latn-BA" dirty="0" smtClean="0"/>
          </a:p>
          <a:p>
            <a:r>
              <a:rPr lang="bs-Latn-BA" dirty="0" smtClean="0"/>
              <a:t>AB=XY</a:t>
            </a:r>
            <a:r>
              <a:rPr lang="bs-Cyrl-BA" dirty="0" smtClean="0"/>
              <a:t>            (једнаке катете)</a:t>
            </a:r>
            <a:endParaRPr lang="bs-Latn-BA" dirty="0" smtClean="0"/>
          </a:p>
          <a:p>
            <a:r>
              <a:rPr lang="bs-Latn-BA" dirty="0" smtClean="0">
                <a:latin typeface="Calibri"/>
                <a:cs typeface="Calibri"/>
              </a:rPr>
              <a:t>˂B = ˂Y =90  ͦ</a:t>
            </a:r>
            <a:r>
              <a:rPr lang="bs-Cyrl-BA" dirty="0" smtClean="0">
                <a:latin typeface="Calibri"/>
                <a:cs typeface="Calibri"/>
              </a:rPr>
              <a:t>    (једнак прави угао)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6858000" y="54102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/>
              <a:t>Задаћа: збирка, страна 119, задаци 1,2,3.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42672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/>
              <a:t>На основу датих једнакости, позивајући се на став ССУ, доказујемо да су посматрани троуглови подударни.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153400" cy="2039112"/>
          </a:xfrm>
        </p:spPr>
        <p:txBody>
          <a:bodyPr>
            <a:normAutofit/>
          </a:bodyPr>
          <a:lstStyle/>
          <a:p>
            <a:pPr algn="ctr"/>
            <a:r>
              <a:rPr lang="bs-Cyrl-BA" sz="3600" dirty="0" smtClean="0"/>
              <a:t>ХВАЛА НА ПАЖЊИ </a:t>
            </a:r>
            <a:r>
              <a:rPr lang="en-US" sz="3600" dirty="0" err="1" smtClean="0"/>
              <a:t>ḷḷḷ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1170</TotalTime>
  <Words>119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МАТЕМАТИКА 7. разред</vt:lpstr>
      <vt:lpstr>Подударност троуглова  За два троугла кажемо да су подударна уколико су им сви елементи једнаки, прецизније, одговарајуће странице и одговарајући углови.</vt:lpstr>
      <vt:lpstr>Трећи став о подударности (ссс): Два троугла су подударна ако су им једнаке све три странице.</vt:lpstr>
      <vt:lpstr>Примјер 1: Доказати да тежишна дуж дијели једнакокраки троугао на два подударна троугла.</vt:lpstr>
      <vt:lpstr>Четврти став о подударности (ссу): Два троугла су подударна ако су им једнаке двије странице и угао наспрам веће.</vt:lpstr>
      <vt:lpstr>Примјер 2: Два правоугла троугла су подударна ако имају једнаке хипотенузе и по једну катету.</vt:lpstr>
      <vt:lpstr>ХВАЛА НА ПАЖЊИ ḷḷḷ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6. разред</dc:title>
  <dc:creator>pc</dc:creator>
  <cp:lastModifiedBy>pc</cp:lastModifiedBy>
  <cp:revision>51</cp:revision>
  <dcterms:created xsi:type="dcterms:W3CDTF">2020-11-28T10:33:18Z</dcterms:created>
  <dcterms:modified xsi:type="dcterms:W3CDTF">2020-11-29T09:21:38Z</dcterms:modified>
</cp:coreProperties>
</file>