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70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229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16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109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10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558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683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3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252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30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29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353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26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98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59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808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76EC-A335-4EA9-87DA-C3A85AF049CE}" type="datetimeFigureOut">
              <a:rPr lang="sr-Latn-RS" smtClean="0"/>
              <a:t>26.11.2020.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061321-2460-4600-8F14-B76CB700202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870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A9B05-E5AF-41BC-887A-D0BC531D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6AF25-2296-4434-BA83-256322986571}"/>
              </a:ext>
            </a:extLst>
          </p:cNvPr>
          <p:cNvSpPr txBox="1"/>
          <p:nvPr/>
        </p:nvSpPr>
        <p:spPr>
          <a:xfrm>
            <a:off x="4140902" y="2405575"/>
            <a:ext cx="7661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5000" dirty="0">
                <a:solidFill>
                  <a:schemeClr val="bg1"/>
                </a:solidFill>
              </a:rPr>
              <a:t>ЈЕДНАЧИНЕ И </a:t>
            </a:r>
          </a:p>
          <a:p>
            <a:r>
              <a:rPr lang="bs-Cyrl-BA" sz="5000" dirty="0">
                <a:solidFill>
                  <a:schemeClr val="bg1"/>
                </a:solidFill>
              </a:rPr>
              <a:t>НЕЈЕДНАЧИНЕ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4FBA2-EA84-4A8E-9355-0F5474B35B05}"/>
              </a:ext>
            </a:extLst>
          </p:cNvPr>
          <p:cNvSpPr txBox="1"/>
          <p:nvPr/>
        </p:nvSpPr>
        <p:spPr>
          <a:xfrm>
            <a:off x="4711646" y="4178104"/>
            <a:ext cx="27687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500" dirty="0">
                <a:solidFill>
                  <a:schemeClr val="bg1"/>
                </a:solidFill>
              </a:rPr>
              <a:t>-утврђивање-</a:t>
            </a:r>
            <a:endParaRPr lang="sr-Latn-R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AFC3-AA43-47E6-B418-B6260B58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781" y="336645"/>
            <a:ext cx="8596668" cy="1320800"/>
          </a:xfrm>
        </p:spPr>
        <p:txBody>
          <a:bodyPr>
            <a:normAutofit/>
          </a:bodyPr>
          <a:lstStyle/>
          <a:p>
            <a:r>
              <a:rPr lang="bs-Cyrl-BA" sz="4000" dirty="0">
                <a:solidFill>
                  <a:schemeClr val="tx1"/>
                </a:solidFill>
              </a:rPr>
              <a:t>ЈЕДНАЧИНЕ И НЕЈЕДНАЧИНЕ</a:t>
            </a:r>
            <a:endParaRPr lang="sr-Latn-R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24CE-3004-49F6-A05D-650B2625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73" y="2161245"/>
            <a:ext cx="4185623" cy="576262"/>
          </a:xfrm>
        </p:spPr>
        <p:txBody>
          <a:bodyPr/>
          <a:lstStyle/>
          <a:p>
            <a:r>
              <a:rPr lang="bs-Cyrl-BA" sz="3000" dirty="0">
                <a:solidFill>
                  <a:schemeClr val="tx1"/>
                </a:solidFill>
              </a:rPr>
              <a:t>ЈЕДНАЧИНА</a:t>
            </a:r>
            <a:endParaRPr lang="sr-Latn-RS" sz="3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AA55F-995D-4E63-8336-11CD9BD14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473" y="2975592"/>
            <a:ext cx="5306971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000" b="1" i="1" dirty="0">
                <a:solidFill>
                  <a:schemeClr val="tx1"/>
                </a:solidFill>
                <a:latin typeface="+mj-lt"/>
              </a:rPr>
              <a:t>х+20=40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1582F-090C-46E9-AF62-C15866B1F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0968" y="2161245"/>
            <a:ext cx="4185618" cy="576262"/>
          </a:xfrm>
        </p:spPr>
        <p:txBody>
          <a:bodyPr/>
          <a:lstStyle/>
          <a:p>
            <a:r>
              <a:rPr lang="bs-Cyrl-BA" sz="3000" dirty="0">
                <a:solidFill>
                  <a:schemeClr val="tx1"/>
                </a:solidFill>
              </a:rPr>
              <a:t>НЕЈЕДНАЧИНА</a:t>
            </a:r>
            <a:endParaRPr lang="sr-Latn-RS" sz="30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AE5C6-5CEE-48F5-B192-4AAAEE6BB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0737" y="2975591"/>
            <a:ext cx="5722961" cy="3215856"/>
          </a:xfrm>
        </p:spPr>
        <p:txBody>
          <a:bodyPr/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45000"/>
              <a:buNone/>
              <a:tabLst/>
              <a:defRPr/>
            </a:pPr>
            <a:r>
              <a:rPr kumimoji="0" lang="sr-Latn-BA" sz="3000" b="1" i="1" u="none" strike="noStrike" kern="1200" cap="none" spc="-1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</a:t>
            </a:r>
            <a:r>
              <a:rPr lang="bs-Cyrl-BA" sz="3000" b="1" i="1" spc="-1" dirty="0">
                <a:solidFill>
                  <a:srgbClr val="0D0D0D"/>
                </a:solidFill>
                <a:latin typeface="+mj-lt"/>
              </a:rPr>
              <a:t>-20&lt;40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45000"/>
              <a:buNone/>
              <a:tabLst/>
              <a:defRPr/>
            </a:pPr>
            <a:endParaRPr lang="bs-Cyrl-BA" sz="3000" b="1" i="1" spc="-1" dirty="0">
              <a:solidFill>
                <a:srgbClr val="0D0D0D"/>
              </a:solidFill>
              <a:latin typeface="+mj-lt"/>
            </a:endParaRPr>
          </a:p>
          <a:p>
            <a:pPr marL="108000" indent="0" defTabSz="914400">
              <a:spcBef>
                <a:spcPts val="0"/>
              </a:spcBef>
              <a:buClr>
                <a:srgbClr val="EF2929"/>
              </a:buClr>
              <a:buSzPct val="45000"/>
              <a:buNone/>
              <a:defRPr/>
            </a:pPr>
            <a:r>
              <a:rPr kumimoji="0" lang="bs-Cyrl-BA" sz="3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Неједначине се записују помоћу знакова </a:t>
            </a:r>
            <a:r>
              <a:rPr kumimoji="0" lang="bs-Cyrl-BA" sz="3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&gt;, &lt;, ≥, ≤</a:t>
            </a:r>
            <a:endParaRPr kumimoji="0" lang="bs-Cyrl-BA" sz="30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</a:endParaRP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45000"/>
              <a:buNone/>
              <a:tabLst/>
              <a:defRPr/>
            </a:pPr>
            <a:endParaRPr kumimoji="0" lang="bs-Cyrl-BA" sz="24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Noto Sans Regular"/>
              <a:ea typeface="+mn-ea"/>
              <a:cs typeface="+mn-cs"/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A8689-88E3-4EA7-9B0F-8E5B9537155A}"/>
              </a:ext>
            </a:extLst>
          </p:cNvPr>
          <p:cNvSpPr txBox="1"/>
          <p:nvPr/>
        </p:nvSpPr>
        <p:spPr>
          <a:xfrm>
            <a:off x="1024473" y="3854338"/>
            <a:ext cx="4283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000" dirty="0">
                <a:latin typeface="+mj-lt"/>
              </a:rPr>
              <a:t>Једначине са записују </a:t>
            </a:r>
          </a:p>
          <a:p>
            <a:r>
              <a:rPr lang="bs-Cyrl-BA" sz="3000" dirty="0">
                <a:latin typeface="+mj-lt"/>
              </a:rPr>
              <a:t>помоћу знака </a:t>
            </a:r>
            <a:r>
              <a:rPr lang="bs-Cyrl-BA" sz="3000" b="1" i="1" dirty="0">
                <a:latin typeface="+mj-lt"/>
              </a:rPr>
              <a:t>=</a:t>
            </a:r>
            <a:endParaRPr lang="sr-Latn-RS" sz="3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01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EA3D-1B63-4F8F-81FB-8075D59A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10" y="309349"/>
            <a:ext cx="5546045" cy="1320800"/>
          </a:xfrm>
        </p:spPr>
        <p:txBody>
          <a:bodyPr>
            <a:normAutofit fontScale="90000"/>
          </a:bodyPr>
          <a:lstStyle/>
          <a:p>
            <a:r>
              <a:rPr lang="sr-Latn-RS" sz="3500" dirty="0">
                <a:solidFill>
                  <a:schemeClr val="tx1"/>
                </a:solidFill>
              </a:rPr>
              <a:t>1. </a:t>
            </a:r>
            <a:r>
              <a:rPr lang="bs-Cyrl-BA" sz="3500" dirty="0">
                <a:solidFill>
                  <a:schemeClr val="tx1"/>
                </a:solidFill>
              </a:rPr>
              <a:t>Који број се може додати броју 41 па да збир буде 50?</a:t>
            </a:r>
            <a:endParaRPr lang="sr-Latn-RS" sz="3500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2AF3BD-8073-46CE-9713-B32C5D1BB5CF}"/>
              </a:ext>
            </a:extLst>
          </p:cNvPr>
          <p:cNvSpPr txBox="1">
            <a:spLocks/>
          </p:cNvSpPr>
          <p:nvPr/>
        </p:nvSpPr>
        <p:spPr>
          <a:xfrm>
            <a:off x="213310" y="1799229"/>
            <a:ext cx="5395920" cy="277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s-Cyrl-BA" sz="3500" dirty="0">
                <a:solidFill>
                  <a:schemeClr val="tx1"/>
                </a:solidFill>
              </a:rPr>
              <a:t>41+а=50</a:t>
            </a:r>
          </a:p>
          <a:p>
            <a:r>
              <a:rPr lang="bs-Cyrl-BA" sz="3500" dirty="0">
                <a:solidFill>
                  <a:schemeClr val="tx1"/>
                </a:solidFill>
              </a:rPr>
              <a:t>а=5</a:t>
            </a:r>
            <a:r>
              <a:rPr lang="sr-Latn-RS" sz="3500" dirty="0">
                <a:solidFill>
                  <a:schemeClr val="tx1"/>
                </a:solidFill>
              </a:rPr>
              <a:t>0</a:t>
            </a:r>
            <a:r>
              <a:rPr lang="bs-Cyrl-BA" sz="3500" dirty="0">
                <a:solidFill>
                  <a:schemeClr val="tx1"/>
                </a:solidFill>
              </a:rPr>
              <a:t>-4</a:t>
            </a:r>
            <a:r>
              <a:rPr lang="sr-Latn-RS" sz="3500" dirty="0">
                <a:solidFill>
                  <a:schemeClr val="tx1"/>
                </a:solidFill>
              </a:rPr>
              <a:t>1</a:t>
            </a:r>
            <a:endParaRPr lang="bs-Cyrl-BA" sz="3500" dirty="0">
              <a:solidFill>
                <a:schemeClr val="tx1"/>
              </a:solidFill>
            </a:endParaRPr>
          </a:p>
          <a:p>
            <a:r>
              <a:rPr lang="bs-Cyrl-BA" sz="3500" dirty="0">
                <a:solidFill>
                  <a:schemeClr val="tx1"/>
                </a:solidFill>
              </a:rPr>
              <a:t>а=</a:t>
            </a:r>
            <a:r>
              <a:rPr lang="sr-Latn-RS" sz="3500" dirty="0">
                <a:solidFill>
                  <a:schemeClr val="tx1"/>
                </a:solidFill>
              </a:rPr>
              <a:t>9</a:t>
            </a:r>
            <a:endParaRPr lang="bs-Cyrl-BA" sz="3500" dirty="0">
              <a:solidFill>
                <a:schemeClr val="tx1"/>
              </a:solidFill>
            </a:endParaRPr>
          </a:p>
          <a:p>
            <a:r>
              <a:rPr lang="bs-Cyrl-BA" sz="3500" dirty="0">
                <a:solidFill>
                  <a:schemeClr val="tx1"/>
                </a:solidFill>
              </a:rPr>
              <a:t>Пр. 41+9=50</a:t>
            </a:r>
            <a:endParaRPr lang="sr-Latn-RS" sz="35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0D3F62-496C-41B2-AEC1-15502033FB49}"/>
              </a:ext>
            </a:extLst>
          </p:cNvPr>
          <p:cNvSpPr txBox="1">
            <a:spLocks/>
          </p:cNvSpPr>
          <p:nvPr/>
        </p:nvSpPr>
        <p:spPr>
          <a:xfrm>
            <a:off x="6193304" y="334370"/>
            <a:ext cx="554604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s-Cyrl-BA" sz="3500" dirty="0">
                <a:solidFill>
                  <a:schemeClr val="tx1"/>
                </a:solidFill>
              </a:rPr>
              <a:t>2</a:t>
            </a:r>
            <a:r>
              <a:rPr lang="sr-Latn-RS" sz="3500" dirty="0">
                <a:solidFill>
                  <a:schemeClr val="tx1"/>
                </a:solidFill>
              </a:rPr>
              <a:t>. </a:t>
            </a:r>
            <a:r>
              <a:rPr lang="bs-Cyrl-BA" sz="3500" dirty="0">
                <a:solidFill>
                  <a:schemeClr val="tx1"/>
                </a:solidFill>
              </a:rPr>
              <a:t>Који број се може додати броју 41 па да збир буде мањи од 50?</a:t>
            </a:r>
            <a:endParaRPr lang="sr-Latn-RS" sz="35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5243D6-4969-45F4-B550-8B9CB86AF4B1}"/>
              </a:ext>
            </a:extLst>
          </p:cNvPr>
          <p:cNvSpPr txBox="1">
            <a:spLocks/>
          </p:cNvSpPr>
          <p:nvPr/>
        </p:nvSpPr>
        <p:spPr>
          <a:xfrm>
            <a:off x="6193304" y="1799229"/>
            <a:ext cx="5395920" cy="277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s-Cyrl-BA" sz="3500" dirty="0">
                <a:solidFill>
                  <a:schemeClr val="tx1"/>
                </a:solidFill>
              </a:rPr>
              <a:t>41+а&lt;50</a:t>
            </a:r>
          </a:p>
          <a:p>
            <a:r>
              <a:rPr lang="bs-Cyrl-BA" sz="3500" dirty="0">
                <a:solidFill>
                  <a:schemeClr val="tx1"/>
                </a:solidFill>
              </a:rPr>
              <a:t>а&lt;5</a:t>
            </a:r>
            <a:r>
              <a:rPr lang="sr-Latn-RS" sz="3500" dirty="0">
                <a:solidFill>
                  <a:schemeClr val="tx1"/>
                </a:solidFill>
              </a:rPr>
              <a:t>0</a:t>
            </a:r>
            <a:r>
              <a:rPr lang="bs-Cyrl-BA" sz="3500" dirty="0">
                <a:solidFill>
                  <a:schemeClr val="tx1"/>
                </a:solidFill>
              </a:rPr>
              <a:t>-4</a:t>
            </a:r>
            <a:r>
              <a:rPr lang="sr-Latn-RS" sz="3500" dirty="0">
                <a:solidFill>
                  <a:schemeClr val="tx1"/>
                </a:solidFill>
              </a:rPr>
              <a:t>1</a:t>
            </a:r>
            <a:endParaRPr lang="bs-Cyrl-BA" sz="3500" dirty="0">
              <a:solidFill>
                <a:schemeClr val="tx1"/>
              </a:solidFill>
            </a:endParaRPr>
          </a:p>
          <a:p>
            <a:r>
              <a:rPr lang="bs-Cyrl-BA" sz="3500" dirty="0">
                <a:solidFill>
                  <a:schemeClr val="tx1"/>
                </a:solidFill>
              </a:rPr>
              <a:t>а&lt;9</a:t>
            </a:r>
          </a:p>
          <a:p>
            <a:r>
              <a:rPr lang="bs-Cyrl-BA" sz="3000" dirty="0">
                <a:solidFill>
                  <a:schemeClr val="tx1"/>
                </a:solidFill>
              </a:rPr>
              <a:t>а</a:t>
            </a:r>
            <a:r>
              <a:rPr kumimoji="0" lang="el-GR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ϵ</a:t>
            </a:r>
            <a:r>
              <a:rPr kumimoji="0" lang="bs-Cyrl-BA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l-GR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{</a:t>
            </a:r>
            <a:r>
              <a:rPr kumimoji="0" lang="sr-Latn-BA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0, 1, 2, 3, 4, 5, 6, 7</a:t>
            </a:r>
            <a:r>
              <a:rPr kumimoji="0" lang="bs-Cyrl-BA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8</a:t>
            </a:r>
            <a:r>
              <a:rPr kumimoji="0" lang="sr-Latn-BA" sz="300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}</a:t>
            </a:r>
            <a:endParaRPr kumimoji="0" lang="en-AU" sz="300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endParaRPr lang="bs-Cyrl-BA" sz="30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C714C-AB61-4CFF-B568-122B5A311574}"/>
              </a:ext>
            </a:extLst>
          </p:cNvPr>
          <p:cNvSpPr txBox="1">
            <a:spLocks/>
          </p:cNvSpPr>
          <p:nvPr/>
        </p:nvSpPr>
        <p:spPr>
          <a:xfrm>
            <a:off x="213310" y="4571999"/>
            <a:ext cx="5395920" cy="277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s-Cyrl-BA" sz="3500" dirty="0">
                <a:solidFill>
                  <a:srgbClr val="FF0000"/>
                </a:solidFill>
              </a:rPr>
              <a:t>Једначина може да има само једно рјешење.</a:t>
            </a:r>
            <a:endParaRPr lang="sr-Latn-RS" sz="3500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8551EB-AB93-44C8-9C1B-4A694FB8260C}"/>
              </a:ext>
            </a:extLst>
          </p:cNvPr>
          <p:cNvSpPr txBox="1">
            <a:spLocks/>
          </p:cNvSpPr>
          <p:nvPr/>
        </p:nvSpPr>
        <p:spPr>
          <a:xfrm>
            <a:off x="6193304" y="4571999"/>
            <a:ext cx="5998696" cy="277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s-Cyrl-BA" sz="3500" dirty="0">
                <a:solidFill>
                  <a:srgbClr val="FF0000"/>
                </a:solidFill>
              </a:rPr>
              <a:t>Неједначина може да има: -једно рјешење или</a:t>
            </a:r>
          </a:p>
          <a:p>
            <a:r>
              <a:rPr lang="bs-Cyrl-BA" sz="3500" dirty="0">
                <a:solidFill>
                  <a:srgbClr val="FF0000"/>
                </a:solidFill>
              </a:rPr>
              <a:t>-више рјешења.</a:t>
            </a:r>
            <a:endParaRPr lang="sr-Latn-R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452C1-15C8-49CD-B846-FC37A4BDCB61}"/>
              </a:ext>
            </a:extLst>
          </p:cNvPr>
          <p:cNvSpPr txBox="1"/>
          <p:nvPr/>
        </p:nvSpPr>
        <p:spPr>
          <a:xfrm>
            <a:off x="232012" y="300251"/>
            <a:ext cx="10693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000" dirty="0"/>
              <a:t>3. Ако се од непознатог броја одузме 200, разлика је 717. </a:t>
            </a:r>
          </a:p>
          <a:p>
            <a:r>
              <a:rPr lang="bs-Cyrl-BA" sz="3000" dirty="0"/>
              <a:t>Одреди непознати број.</a:t>
            </a:r>
            <a:endParaRPr lang="sr-Latn-R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535EB-258B-4BB7-B6CD-A45E9A4C8B1C}"/>
              </a:ext>
            </a:extLst>
          </p:cNvPr>
          <p:cNvSpPr txBox="1"/>
          <p:nvPr/>
        </p:nvSpPr>
        <p:spPr>
          <a:xfrm>
            <a:off x="450376" y="1801504"/>
            <a:ext cx="31245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dirty="0"/>
              <a:t>х-200=717</a:t>
            </a:r>
          </a:p>
          <a:p>
            <a:endParaRPr lang="bs-Cyrl-BA" sz="3200" dirty="0"/>
          </a:p>
          <a:p>
            <a:r>
              <a:rPr lang="bs-Cyrl-BA" sz="3200" dirty="0"/>
              <a:t>х=717+200</a:t>
            </a:r>
          </a:p>
          <a:p>
            <a:endParaRPr lang="bs-Cyrl-BA" sz="3200" dirty="0"/>
          </a:p>
          <a:p>
            <a:r>
              <a:rPr lang="bs-Cyrl-BA" sz="3200" dirty="0"/>
              <a:t>х=917</a:t>
            </a:r>
          </a:p>
          <a:p>
            <a:endParaRPr lang="bs-Cyrl-BA" sz="3200" dirty="0"/>
          </a:p>
          <a:p>
            <a:r>
              <a:rPr lang="bs-Cyrl-BA" sz="3200" dirty="0"/>
              <a:t>Пр:917-200=717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6ABBF-7935-4F90-806A-A5CB4DB36831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6542028" y="2771000"/>
            <a:ext cx="5649972" cy="4087000"/>
          </a:xfrm>
          <a:prstGeom prst="rect">
            <a:avLst/>
          </a:prstGeom>
          <a:ln w="10800">
            <a:noFill/>
          </a:ln>
        </p:spPr>
      </p:pic>
    </p:spTree>
    <p:extLst>
      <p:ext uri="{BB962C8B-B14F-4D97-AF65-F5344CB8AC3E}">
        <p14:creationId xmlns:p14="http://schemas.microsoft.com/office/powerpoint/2010/main" val="1891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452C1-15C8-49CD-B846-FC37A4BDCB61}"/>
              </a:ext>
            </a:extLst>
          </p:cNvPr>
          <p:cNvSpPr txBox="1"/>
          <p:nvPr/>
        </p:nvSpPr>
        <p:spPr>
          <a:xfrm>
            <a:off x="232012" y="300251"/>
            <a:ext cx="11596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000" dirty="0">
                <a:solidFill>
                  <a:prstClr val="black"/>
                </a:solidFill>
                <a:latin typeface="Trebuchet MS" panose="020B0603020202020204"/>
              </a:rPr>
              <a:t>4</a:t>
            </a:r>
            <a:r>
              <a:rPr kumimoji="0" lang="bs-Cyrl-B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Који број се може одузети од 48 па да разлика буде већа од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39?</a:t>
            </a:r>
            <a:endParaRPr kumimoji="0" lang="sr-Latn-R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535EB-258B-4BB7-B6CD-A45E9A4C8B1C}"/>
              </a:ext>
            </a:extLst>
          </p:cNvPr>
          <p:cNvSpPr txBox="1"/>
          <p:nvPr/>
        </p:nvSpPr>
        <p:spPr>
          <a:xfrm>
            <a:off x="232012" y="1573076"/>
            <a:ext cx="163859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48-у&gt;39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</a:t>
            </a:r>
            <a:r>
              <a:rPr kumimoji="0" lang="bs-Cyrl-B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&lt;</a:t>
            </a: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48-39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</a:t>
            </a:r>
            <a:r>
              <a:rPr kumimoji="0" lang="bs-Cyrl-B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&lt;</a:t>
            </a: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F06FF-EF80-435B-9F0D-C4F972F5CB3C}"/>
              </a:ext>
            </a:extLst>
          </p:cNvPr>
          <p:cNvSpPr txBox="1"/>
          <p:nvPr/>
        </p:nvSpPr>
        <p:spPr>
          <a:xfrm>
            <a:off x="232012" y="4113747"/>
            <a:ext cx="6107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</a:t>
            </a:r>
            <a:r>
              <a:rPr kumimoji="0" lang="el-GR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ϵ</a:t>
            </a:r>
            <a:r>
              <a:rPr kumimoji="0" lang="bs-Cyrl-BA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l-GR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{</a:t>
            </a:r>
            <a:r>
              <a:rPr kumimoji="0" lang="sr-Latn-BA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0, 1, 2, 3, 4, 5, 6, 7</a:t>
            </a:r>
            <a:r>
              <a:rPr kumimoji="0" lang="bs-Cyrl-BA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8</a:t>
            </a:r>
            <a:r>
              <a:rPr kumimoji="0" lang="sr-Latn-BA" sz="3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}</a:t>
            </a:r>
            <a:endParaRPr kumimoji="0" lang="en-AU" sz="32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D715F-FA61-4E9E-ACD7-579EB4C8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279460"/>
            <a:ext cx="4762500" cy="476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7D6143-CE23-4E64-9117-7B3BC0A82395}"/>
              </a:ext>
            </a:extLst>
          </p:cNvPr>
          <p:cNvSpPr txBox="1"/>
          <p:nvPr/>
        </p:nvSpPr>
        <p:spPr>
          <a:xfrm>
            <a:off x="232012" y="5708955"/>
            <a:ext cx="856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dirty="0">
                <a:solidFill>
                  <a:srgbClr val="FF0000"/>
                </a:solidFill>
              </a:rPr>
              <a:t>Када је у неједначини непознат умањилац, </a:t>
            </a:r>
          </a:p>
          <a:p>
            <a:r>
              <a:rPr lang="bs-Cyrl-BA" sz="3200" dirty="0">
                <a:solidFill>
                  <a:srgbClr val="FF0000"/>
                </a:solidFill>
              </a:rPr>
              <a:t>знак се мијења.</a:t>
            </a:r>
            <a:endParaRPr lang="sr-Latn-R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B1E75-BD19-4DFE-B822-6356FEAB6129}"/>
              </a:ext>
            </a:extLst>
          </p:cNvPr>
          <p:cNvSpPr txBox="1"/>
          <p:nvPr/>
        </p:nvSpPr>
        <p:spPr>
          <a:xfrm>
            <a:off x="232012" y="4914767"/>
            <a:ext cx="750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/>
              <a:t>То су бројеви: 1, 2, 3, 4 ,5, 6, 7 и 8</a:t>
            </a:r>
            <a:r>
              <a:rPr lang="bs-Cyrl-BA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528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452C1-15C8-49CD-B846-FC37A4BDCB61}"/>
              </a:ext>
            </a:extLst>
          </p:cNvPr>
          <p:cNvSpPr txBox="1"/>
          <p:nvPr/>
        </p:nvSpPr>
        <p:spPr>
          <a:xfrm>
            <a:off x="232012" y="300251"/>
            <a:ext cx="11554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000" dirty="0">
                <a:solidFill>
                  <a:prstClr val="black"/>
                </a:solidFill>
                <a:latin typeface="Trebuchet MS" panose="020B0603020202020204"/>
              </a:rPr>
              <a:t>5</a:t>
            </a:r>
            <a:r>
              <a:rPr kumimoji="0" lang="bs-Cyrl-B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Андреј је сакупио нешто нов</a:t>
            </a:r>
            <a:r>
              <a:rPr lang="bs-Cyrl-BA" sz="3000" dirty="0">
                <a:solidFill>
                  <a:prstClr val="black"/>
                </a:solidFill>
                <a:latin typeface="Trebuchet MS" panose="020B0603020202020204"/>
              </a:rPr>
              <a:t>ца</a:t>
            </a:r>
            <a:r>
              <a:rPr kumimoji="0" lang="bs-Cyrl-B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Када је од брата Михајла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000" dirty="0">
                <a:solidFill>
                  <a:prstClr val="black"/>
                </a:solidFill>
                <a:latin typeface="Trebuchet MS" panose="020B0603020202020204"/>
              </a:rPr>
              <a:t>добио још 215 КМ, имао је укупно 648 КМ.</a:t>
            </a:r>
            <a:r>
              <a:rPr kumimoji="0" lang="bs-Cyrl-B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Колико КМ је Андреј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000" dirty="0">
                <a:solidFill>
                  <a:prstClr val="black"/>
                </a:solidFill>
                <a:latin typeface="Trebuchet MS" panose="020B0603020202020204"/>
              </a:rPr>
              <a:t>добио од брата? Ријеши помоћу једначине.</a:t>
            </a:r>
            <a:endParaRPr kumimoji="0" lang="sr-Latn-R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535EB-258B-4BB7-B6CD-A45E9A4C8B1C}"/>
              </a:ext>
            </a:extLst>
          </p:cNvPr>
          <p:cNvSpPr txBox="1"/>
          <p:nvPr/>
        </p:nvSpPr>
        <p:spPr>
          <a:xfrm>
            <a:off x="478512" y="2279460"/>
            <a:ext cx="331212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200" dirty="0">
                <a:solidFill>
                  <a:prstClr val="black"/>
                </a:solidFill>
                <a:latin typeface="Trebuchet MS" panose="020B0603020202020204"/>
              </a:rPr>
              <a:t>х</a:t>
            </a: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+215=648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200" dirty="0">
                <a:solidFill>
                  <a:prstClr val="black"/>
                </a:solidFill>
                <a:latin typeface="Trebuchet MS" panose="020B0603020202020204"/>
              </a:rPr>
              <a:t>х</a:t>
            </a:r>
            <a:r>
              <a:rPr kumimoji="0" lang="bs-Cyrl-B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rPr>
              <a:t>=648-215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200" dirty="0">
                <a:solidFill>
                  <a:prstClr val="black"/>
                </a:solidFill>
                <a:latin typeface="Trebuchet MS" panose="020B0603020202020204"/>
              </a:rPr>
              <a:t>х=433</a:t>
            </a: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3200" noProof="0" dirty="0">
                <a:solidFill>
                  <a:prstClr val="black"/>
                </a:solidFill>
                <a:latin typeface="Trebuchet MS" panose="020B0603020202020204"/>
              </a:rPr>
              <a:t>Пр. 433+215=648</a:t>
            </a:r>
            <a:endParaRPr kumimoji="0" lang="bs-Cyrl-B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Cyrl-BA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Специализирана подготовка за финала на... - Математика за талантливи деца |  Facebook">
            <a:extLst>
              <a:ext uri="{FF2B5EF4-FFF2-40B4-BE49-F238E27FC236}">
                <a16:creationId xmlns:a16="http://schemas.microsoft.com/office/drawing/2014/main" id="{1608EA28-C05A-4236-B3ED-0F5D7DFD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17" y="3307547"/>
            <a:ext cx="4900931" cy="35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F39BA-1D9E-4020-8910-9644BFEA30A9}"/>
              </a:ext>
            </a:extLst>
          </p:cNvPr>
          <p:cNvSpPr txBox="1"/>
          <p:nvPr/>
        </p:nvSpPr>
        <p:spPr>
          <a:xfrm flipH="1">
            <a:off x="460319" y="5945723"/>
            <a:ext cx="683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/>
              <a:t>Андреј је добио 433 КМ од брата.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1625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452C1-15C8-49CD-B846-FC37A4BDCB61}"/>
              </a:ext>
            </a:extLst>
          </p:cNvPr>
          <p:cNvSpPr txBox="1"/>
          <p:nvPr/>
        </p:nvSpPr>
        <p:spPr>
          <a:xfrm>
            <a:off x="232012" y="300251"/>
            <a:ext cx="7547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ЗАДАЦИ ЗА САМОСТАЛНИ РАД:</a:t>
            </a:r>
            <a:endParaRPr kumimoji="0" lang="sr-Latn-R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0E332-DDAA-41FF-9B5C-CF258CB7726A}"/>
              </a:ext>
            </a:extLst>
          </p:cNvPr>
          <p:cNvSpPr txBox="1"/>
          <p:nvPr/>
        </p:nvSpPr>
        <p:spPr>
          <a:xfrm>
            <a:off x="232012" y="1596684"/>
            <a:ext cx="6056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s-Cyrl-BA" sz="3200" dirty="0"/>
              <a:t>Ријеши једначине:</a:t>
            </a:r>
          </a:p>
          <a:p>
            <a:endParaRPr lang="bs-Cyrl-BA" sz="3200" dirty="0"/>
          </a:p>
          <a:p>
            <a:r>
              <a:rPr lang="bs-Cyrl-BA" sz="3200" dirty="0"/>
              <a:t>а) 789-а=369</a:t>
            </a:r>
          </a:p>
          <a:p>
            <a:r>
              <a:rPr lang="bs-Cyrl-BA" sz="3200" dirty="0"/>
              <a:t>б) ѕ+286=979</a:t>
            </a:r>
          </a:p>
          <a:p>
            <a:r>
              <a:rPr lang="bs-Cyrl-BA" sz="3200" dirty="0"/>
              <a:t>в) у-468=215</a:t>
            </a:r>
            <a:endParaRPr lang="sr-Latn-R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D4DE-A7BF-439B-AB3C-8D169B00403E}"/>
              </a:ext>
            </a:extLst>
          </p:cNvPr>
          <p:cNvSpPr txBox="1"/>
          <p:nvPr/>
        </p:nvSpPr>
        <p:spPr>
          <a:xfrm>
            <a:off x="6096000" y="1596683"/>
            <a:ext cx="6056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/>
              <a:t>2. Ријеши неједначине:</a:t>
            </a:r>
          </a:p>
          <a:p>
            <a:endParaRPr lang="bs-Cyrl-BA" sz="3200" dirty="0"/>
          </a:p>
          <a:p>
            <a:r>
              <a:rPr lang="bs-Cyrl-BA" sz="3200" dirty="0"/>
              <a:t>а) 59-а&gt;53</a:t>
            </a:r>
          </a:p>
          <a:p>
            <a:r>
              <a:rPr lang="bs-Cyrl-BA" sz="3200" dirty="0"/>
              <a:t>б) ѕ+55&lt;64</a:t>
            </a:r>
          </a:p>
          <a:p>
            <a:r>
              <a:rPr lang="bs-Cyrl-BA" sz="3200" dirty="0"/>
              <a:t>в</a:t>
            </a:r>
            <a:r>
              <a:rPr lang="bs-Cyrl-BA" sz="3200"/>
              <a:t>) </a:t>
            </a:r>
            <a:r>
              <a:rPr lang="bs-Cyrl-BA" sz="3200" dirty="0"/>
              <a:t>у-15&lt;9</a:t>
            </a:r>
            <a:endParaRPr lang="sr-Latn-RS" sz="3200" dirty="0"/>
          </a:p>
        </p:txBody>
      </p:sp>
      <p:pic>
        <p:nvPicPr>
          <p:cNvPr id="2050" name="Picture 2" descr="Časovi matematike Novi Sad | Halo Oglasi">
            <a:extLst>
              <a:ext uri="{FF2B5EF4-FFF2-40B4-BE49-F238E27FC236}">
                <a16:creationId xmlns:a16="http://schemas.microsoft.com/office/drawing/2014/main" id="{AC4CDCAB-9C8C-4210-BE64-F9924DA1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57" y="3064612"/>
            <a:ext cx="3638843" cy="3793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700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337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 Sans Regular</vt:lpstr>
      <vt:lpstr>Trebuchet MS</vt:lpstr>
      <vt:lpstr>Wingdings 3</vt:lpstr>
      <vt:lpstr>Facet</vt:lpstr>
      <vt:lpstr>PowerPoint Presentation</vt:lpstr>
      <vt:lpstr>ЈЕДНАЧИНЕ И НЕЈЕДНАЧИНЕ</vt:lpstr>
      <vt:lpstr>1. Који број се може додати броју 41 па да збир буде 50?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34</cp:revision>
  <dcterms:created xsi:type="dcterms:W3CDTF">2020-11-25T19:17:59Z</dcterms:created>
  <dcterms:modified xsi:type="dcterms:W3CDTF">2020-11-26T18:49:47Z</dcterms:modified>
</cp:coreProperties>
</file>