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3" r:id="rId7"/>
    <p:sldId id="264" r:id="rId8"/>
    <p:sldId id="265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5" d="100"/>
          <a:sy n="75" d="100"/>
        </p:scale>
        <p:origin x="-1181" y="-22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12/20/2020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 descr="A picture containing indoor, sitting, monitor, wooden&#10;&#10;Description automatically generated">
            <a:extLst>
              <a:ext uri="{FF2B5EF4-FFF2-40B4-BE49-F238E27FC236}">
                <a16:creationId xmlns="" xmlns:a16="http://schemas.microsoft.com/office/drawing/2014/main" id="{72D51368-B688-421E-B28D-C062DEB776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457200" y="685800"/>
            <a:ext cx="8305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     </a:t>
            </a:r>
            <a:r>
              <a:rPr lang="bs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Стара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бака”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r-Cyrl-B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Јован Јовановић Змај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" name="Picture 6" descr="C:\Users\PC\Desktop\porod729092019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667000" y="2286000"/>
            <a:ext cx="3581400" cy="365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Picture 3" descr="A picture containing indoor, sitting, monitor, wooden&#10;&#10;Description automatically generated">
            <a:extLst>
              <a:ext uri="{FF2B5EF4-FFF2-40B4-BE49-F238E27FC236}">
                <a16:creationId xmlns="" xmlns:a16="http://schemas.microsoft.com/office/drawing/2014/main" id="{72D51368-B688-421E-B28D-C062DEB776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66800" y="381000"/>
            <a:ext cx="67056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Стара</a:t>
            </a:r>
            <a:r>
              <a:rPr lang="sr-Cyrl-BA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бака”</a:t>
            </a:r>
          </a:p>
          <a:p>
            <a:pPr algn="ctr"/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Јован Јовановић Змај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81000" y="1752600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Године су многе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</a:t>
            </a:r>
            <a:endParaRPr lang="sr-Cyrl-B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леђа нејака, 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Године су тешке -  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Згурила се бака.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33400" y="4114800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Али ипак воли 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 песму и шалу,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Увек има причу 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 дечицу малу.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048000" y="1752600"/>
            <a:ext cx="32004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Кад је деца сретну, 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руку је љубе,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 она се смеши: 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- Хвала ти,  голубе!</a:t>
            </a:r>
          </a:p>
          <a:p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200400" y="4191000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 се онда сместе, 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Испод брсне зове,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Па потеку приче 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Све нове и нове.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096000" y="1752600"/>
            <a:ext cx="32004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Замирише зова 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Од сунчева зрака -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Уживају деца, 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Ужива и бака.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3" name="Picture 12" descr="C:\Users\PC\Desktop\porod729092019.jpg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400800" y="4038600"/>
            <a:ext cx="1676400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indoor, sitting, monitor, wooden&#10;&#10;Description automatically generated">
            <a:extLst>
              <a:ext uri="{FF2B5EF4-FFF2-40B4-BE49-F238E27FC236}">
                <a16:creationId xmlns="" xmlns:a16="http://schemas.microsoft.com/office/drawing/2014/main" id="{72D51368-B688-421E-B28D-C062DEB776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964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28600" y="381000"/>
            <a:ext cx="8763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Cyrl-B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Стихови и строфе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Пјесма има 20 стихова распоређених у 5 строфа. У свакој строфи по четири стиха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a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 сваком стиху по 6 слогова. </a:t>
            </a:r>
          </a:p>
          <a:p>
            <a:r>
              <a:rPr lang="sr-Cyrl-BA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Рима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нејака – бака; 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шалу – малу; 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љубе – голубе;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зове – нове;</a:t>
            </a:r>
          </a:p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         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зрака – бака.</a:t>
            </a:r>
          </a:p>
          <a:p>
            <a:r>
              <a:rPr lang="sr-Cyrl-BA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Пјесничке слике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marL="457200" indent="-457200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строфа – Слика старе баке.</a:t>
            </a:r>
          </a:p>
          <a:p>
            <a:pPr marL="457200" indent="-457200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строфа – Бака која упркос годинама воли пјесму, шалу и причу.</a:t>
            </a:r>
          </a:p>
          <a:p>
            <a:pPr marL="457200" indent="-457200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строфа – Дјечије поштовање према баки.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строфа – Бакине приче дјеци.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marL="457200" indent="-457200"/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строфа – Обостране радости баке и дјеце.</a:t>
            </a:r>
          </a:p>
          <a:p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" name="Straight Connector 4"/>
          <p:cNvCxnSpPr/>
          <p:nvPr/>
        </p:nvCxnSpPr>
        <p:spPr>
          <a:xfrm>
            <a:off x="1524000" y="2209800"/>
            <a:ext cx="381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>
            <a:off x="2209800" y="3276600"/>
            <a:ext cx="381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371600" y="2971800"/>
            <a:ext cx="4572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1447800" y="3657600"/>
            <a:ext cx="381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2362200" y="2590800"/>
            <a:ext cx="381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>
            <a:off x="2590800" y="2971800"/>
            <a:ext cx="381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1371600" y="2590800"/>
            <a:ext cx="381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2438400" y="2209800"/>
            <a:ext cx="381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295400" y="3276600"/>
            <a:ext cx="381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86000" y="3657600"/>
            <a:ext cx="381000" cy="158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9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4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9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4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indoor, sitting, monitor, wooden&#10;&#10;Description automatically generated">
            <a:extLst>
              <a:ext uri="{FF2B5EF4-FFF2-40B4-BE49-F238E27FC236}">
                <a16:creationId xmlns="" xmlns:a16="http://schemas.microsoft.com/office/drawing/2014/main" id="{72D51368-B688-421E-B28D-C062DEB776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533400" y="457201"/>
            <a:ext cx="8305800" cy="63709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Мотив у пјесми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Љубав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Осјећање у пјесми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Обострано осјећање љубави и поштовања.</a:t>
            </a:r>
            <a:endParaRPr lang="sr-Cyrl-BA" sz="2400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BA" sz="2400" u="sng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Шта бака представља за пјесника? 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Бака за пјесника представља једно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уточиште, мир, срећ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, љубав, радост... </a:t>
            </a:r>
            <a:endParaRPr lang="sr-Cyrl-B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Cyrl-B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Пјесник је навео многе особине за баку. Које су то?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Спољашње особине: стара, нејака, згурена.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Унутрашње особине: брижна, пажљива, осјећајна.</a:t>
            </a:r>
          </a:p>
          <a:p>
            <a:endParaRPr lang="sr-Cyrl-B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Шта бака највише воли?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Бака највише воли пјесму, шалу и да прича приче када су дјеца у њеном окружењу. </a:t>
            </a:r>
          </a:p>
          <a:p>
            <a:endParaRPr lang="sr-Cyrl-B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0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50" dur="500"/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indoor, sitting, monitor, wooden&#10;&#10;Description automatically generated">
            <a:extLst>
              <a:ext uri="{FF2B5EF4-FFF2-40B4-BE49-F238E27FC236}">
                <a16:creationId xmlns="" xmlns:a16="http://schemas.microsoft.com/office/drawing/2014/main" id="{72D51368-B688-421E-B28D-C062DEB776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7010400"/>
          </a:xfrm>
          <a:prstGeom prst="rect">
            <a:avLst/>
          </a:prstGeom>
        </p:spPr>
      </p:pic>
      <p:sp>
        <p:nvSpPr>
          <p:cNvPr id="22" name="Rectangle 21"/>
          <p:cNvSpPr/>
          <p:nvPr/>
        </p:nvSpPr>
        <p:spPr>
          <a:xfrm>
            <a:off x="609600" y="381001"/>
            <a:ext cx="8153400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sr-Cyrl-BA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Зашто баку дјеца љубе у руку?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Дјеца баку љубе у руку јер јој на тај начин исказују поштовање и љубав. </a:t>
            </a:r>
          </a:p>
          <a:p>
            <a:endParaRPr lang="sr-Cyrl-B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Каква је то зова у пјесми? Зашто се бака с унучићима тамо смјестила?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Зова у пјесми је брсна и мирисна. 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Она је мјесто гдје се смишљају и 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причају  нове приче.</a:t>
            </a:r>
          </a:p>
          <a:p>
            <a:endParaRPr lang="sr-Cyrl-B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" name="Picture 23" descr="C:\Users\PC\Desktop\1177695_zova-sok-od-zove_ls.jpg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86400" y="2590800"/>
            <a:ext cx="2895600" cy="213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Rectangle 4"/>
          <p:cNvSpPr/>
          <p:nvPr/>
        </p:nvSpPr>
        <p:spPr>
          <a:xfrm>
            <a:off x="609600" y="4495800"/>
            <a:ext cx="7162800" cy="110799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sr-Cyrl-BA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Порука: </a:t>
            </a:r>
            <a:endParaRPr lang="sr-Cyrl-B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Бака је извор љубави, поштовања и узора за дјецу.</a:t>
            </a:r>
          </a:p>
          <a:p>
            <a:r>
              <a:rPr lang="sr-Cyrl-BA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2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2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2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0" dur="500"/>
                                        <p:tgtEl>
                                          <p:spTgt spid="2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3" dur="500"/>
                                        <p:tgtEl>
                                          <p:spTgt spid="2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8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5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4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6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indoor, sitting, monitor, wooden&#10;&#10;Description automatically generated">
            <a:extLst>
              <a:ext uri="{FF2B5EF4-FFF2-40B4-BE49-F238E27FC236}">
                <a16:creationId xmlns="" xmlns:a16="http://schemas.microsoft.com/office/drawing/2014/main" id="{72D51368-B688-421E-B28D-C062DEB776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2964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57200" y="914401"/>
            <a:ext cx="81534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8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Занимљивости</a:t>
            </a:r>
          </a:p>
          <a:p>
            <a:pPr algn="just"/>
            <a:r>
              <a:rPr lang="sr-Cyrl-BA" sz="2400" dirty="0" smtClean="0">
                <a:solidFill>
                  <a:srgbClr val="FFFF00"/>
                </a:solidFill>
                <a:latin typeface="Times New Roman" pitchFamily="18" charset="0"/>
                <a:cs typeface="Times New Roman" pitchFamily="18" charset="0"/>
              </a:rPr>
              <a:t>Како је Јован Јовановић добио надимак Змај?</a:t>
            </a:r>
          </a:p>
          <a:p>
            <a:pPr algn="just"/>
            <a:endParaRPr lang="sr-Cyrl-BA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Када је Јован Јовановић био млад десио се један догађај од битног значаја. У част тог догађаја одлучио се да, поред свог имена и презимена, увијек пише датум када се тај догађај десио. Тај догађај десио се 3. маја. </a:t>
            </a: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Једне прилике у свом потписивању није написао иза броја 3 тачку. </a:t>
            </a:r>
            <a:endParaRPr lang="sr-Cyrl-BA" sz="2400" dirty="0" smtClean="0">
              <a:solidFill>
                <a:srgbClr val="FFFF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050" name="Picture 2" descr="C:\Users\PC\Desktop\download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324600" y="4191000"/>
            <a:ext cx="1828800" cy="1905000"/>
          </a:xfrm>
          <a:prstGeom prst="rect">
            <a:avLst/>
          </a:prstGeom>
          <a:noFill/>
        </p:spPr>
      </p:pic>
      <p:sp>
        <p:nvSpPr>
          <p:cNvPr id="6" name="TextBox 5"/>
          <p:cNvSpPr txBox="1"/>
          <p:nvPr/>
        </p:nvSpPr>
        <p:spPr>
          <a:xfrm>
            <a:off x="762000" y="4648200"/>
            <a:ext cx="1143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3. мај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Right Arrow 6"/>
          <p:cNvSpPr/>
          <p:nvPr/>
        </p:nvSpPr>
        <p:spPr>
          <a:xfrm>
            <a:off x="1752600" y="4800600"/>
            <a:ext cx="1143000" cy="304800"/>
          </a:xfrm>
          <a:prstGeom prst="right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124200" y="4648200"/>
            <a:ext cx="990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Змај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indoor, sitting, monitor, wooden&#10;&#10;Description automatically generated">
            <a:extLst>
              <a:ext uri="{FF2B5EF4-FFF2-40B4-BE49-F238E27FC236}">
                <a16:creationId xmlns="" xmlns:a16="http://schemas.microsoft.com/office/drawing/2014/main" id="{72D51368-B688-421E-B28D-C062DEB776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381000" y="914400"/>
            <a:ext cx="8229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sr-Cyrl-BA" sz="2400" u="sng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Задатак за самосталан рад:</a:t>
            </a:r>
          </a:p>
          <a:p>
            <a:pPr algn="ctr"/>
            <a:endParaRPr lang="sr-Cyrl-B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sr-Cyrl-BA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Урадити ЗАДАТАК + из уџбеника </a:t>
            </a:r>
            <a:r>
              <a:rPr lang="bs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Читанка за 4.</a:t>
            </a:r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разред основне школе” који се налази на 87. </a:t>
            </a:r>
            <a:r>
              <a:rPr lang="sr-Cyrl-BA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стр</a:t>
            </a:r>
            <a:r>
              <a:rPr lang="sr-Cyrl-BA" sz="240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аници.</a:t>
            </a:r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 smtClean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57201" y="3244334"/>
            <a:ext cx="602929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r>
              <a:rPr lang="sr-Cyrl-BA" sz="2400" dirty="0" smtClean="0">
                <a:solidFill>
                  <a:schemeClr val="bg1"/>
                </a:solidFill>
                <a:latin typeface="Times New Roman" pitchFamily="18" charset="0"/>
                <a:cs typeface="Times New Roman" pitchFamily="18" charset="0"/>
              </a:rPr>
              <a:t>станите здрави, ведри и насмијани!</a:t>
            </a:r>
            <a:endParaRPr lang="en-US" sz="2400" dirty="0">
              <a:solidFill>
                <a:schemeClr val="bg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indoor, sitting, monitor, wooden&#10;&#10;Description automatically generated">
            <a:extLst>
              <a:ext uri="{FF2B5EF4-FFF2-40B4-BE49-F238E27FC236}">
                <a16:creationId xmlns="" xmlns:a16="http://schemas.microsoft.com/office/drawing/2014/main" id="{72D51368-B688-421E-B28D-C062DEB7766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540</TotalTime>
  <Words>472</Words>
  <Application>Microsoft Office PowerPoint</Application>
  <PresentationFormat>On-screen Show (4:3)</PresentationFormat>
  <Paragraphs>79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PC</dc:creator>
  <cp:lastModifiedBy>PC</cp:lastModifiedBy>
  <cp:revision>75</cp:revision>
  <dcterms:created xsi:type="dcterms:W3CDTF">2006-08-16T00:00:00Z</dcterms:created>
  <dcterms:modified xsi:type="dcterms:W3CDTF">2020-12-20T19:26:39Z</dcterms:modified>
</cp:coreProperties>
</file>