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picture containing indoor, sitting, monitor, wooden&#10;&#10;Description automatically generated">
            <a:extLst>
              <a:ext uri="{FF2B5EF4-FFF2-40B4-BE49-F238E27FC236}">
                <a16:creationId xmlns:a16="http://schemas.microsoft.com/office/drawing/2014/main" xmlns="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381000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Cyrl-BA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BA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BA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</a:p>
          <a:p>
            <a:pPr algn="ctr"/>
            <a:endParaRPr lang="sr-Cyrl-BA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BA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BA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5 већи број и 5 пута већи број</a:t>
            </a:r>
          </a:p>
          <a:p>
            <a:pPr algn="ctr"/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(обрада)  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picture containing indoor, sitting, monitor, wooden&#10;&#10;Description automatically generated">
            <a:extLst>
              <a:ext uri="{FF2B5EF4-FFF2-40B4-BE49-F238E27FC236}">
                <a16:creationId xmlns:a16="http://schemas.microsoft.com/office/drawing/2014/main" xmlns="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143000" y="1828800"/>
            <a:ext cx="4572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5334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примјер:</a:t>
            </a:r>
          </a:p>
          <a:p>
            <a:pPr marL="457200" indent="-457200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Јован има 10 кликера, а Милош има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5 више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од њега.</a:t>
            </a:r>
          </a:p>
          <a:p>
            <a:pPr marL="457200" indent="-457200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Колико кликера има Милош?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09600" y="1828800"/>
            <a:ext cx="4572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00200" y="1828800"/>
            <a:ext cx="4572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33600" y="1828800"/>
            <a:ext cx="4572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67000" y="1828800"/>
            <a:ext cx="4572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24200" y="1828800"/>
            <a:ext cx="4572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581400" y="1828800"/>
            <a:ext cx="4572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181600" y="1828800"/>
            <a:ext cx="4572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48200" y="1828800"/>
            <a:ext cx="4572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14800" y="1828800"/>
            <a:ext cx="4572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2590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+ 5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15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" y="35052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Јован има 10 кликера, а Марко има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пута више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од њега. Колико кликера има Марко?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5800" y="4724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sr-Cyrl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50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38400" y="2590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Одговор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Милош има 15 кликера.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096000" y="1828800"/>
            <a:ext cx="457200" cy="381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629400" y="1828800"/>
            <a:ext cx="457200" cy="381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162800" y="1828800"/>
            <a:ext cx="457200" cy="381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696200" y="1828800"/>
            <a:ext cx="457200" cy="381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229600" y="1828800"/>
            <a:ext cx="457200" cy="381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514600" y="46482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Одговор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Марко има 50 кликера.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ndoor, sitting, monitor, wooden&#10;&#10;Description automatically generated">
            <a:extLst>
              <a:ext uri="{FF2B5EF4-FFF2-40B4-BE49-F238E27FC236}">
                <a16:creationId xmlns:a16="http://schemas.microsoft.com/office/drawing/2014/main" xmlns="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685800" y="685800"/>
            <a:ext cx="3886200" cy="23622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За 5 већи број од </a:t>
            </a:r>
            <a:endParaRPr lang="en-US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4724400" y="533400"/>
            <a:ext cx="4191000" cy="25146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пута већи број од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514600" y="2971800"/>
            <a:ext cx="533400" cy="762000"/>
          </a:xfrm>
          <a:custGeom>
            <a:avLst/>
            <a:gdLst>
              <a:gd name="connsiteX0" fmla="*/ 111087 w 235374"/>
              <a:gd name="connsiteY0" fmla="*/ 4439 h 529132"/>
              <a:gd name="connsiteX1" fmla="*/ 93331 w 235374"/>
              <a:gd name="connsiteY1" fmla="*/ 66582 h 529132"/>
              <a:gd name="connsiteX2" fmla="*/ 75576 w 235374"/>
              <a:gd name="connsiteY2" fmla="*/ 93215 h 529132"/>
              <a:gd name="connsiteX3" fmla="*/ 57820 w 235374"/>
              <a:gd name="connsiteY3" fmla="*/ 173114 h 529132"/>
              <a:gd name="connsiteX4" fmla="*/ 40065 w 235374"/>
              <a:gd name="connsiteY4" fmla="*/ 208625 h 529132"/>
              <a:gd name="connsiteX5" fmla="*/ 31187 w 235374"/>
              <a:gd name="connsiteY5" fmla="*/ 270769 h 529132"/>
              <a:gd name="connsiteX6" fmla="*/ 22310 w 235374"/>
              <a:gd name="connsiteY6" fmla="*/ 306279 h 529132"/>
              <a:gd name="connsiteX7" fmla="*/ 13432 w 235374"/>
              <a:gd name="connsiteY7" fmla="*/ 395056 h 529132"/>
              <a:gd name="connsiteX8" fmla="*/ 40065 w 235374"/>
              <a:gd name="connsiteY8" fmla="*/ 510466 h 529132"/>
              <a:gd name="connsiteX9" fmla="*/ 66698 w 235374"/>
              <a:gd name="connsiteY9" fmla="*/ 528221 h 529132"/>
              <a:gd name="connsiteX10" fmla="*/ 173230 w 235374"/>
              <a:gd name="connsiteY10" fmla="*/ 519343 h 529132"/>
              <a:gd name="connsiteX11" fmla="*/ 190986 w 235374"/>
              <a:gd name="connsiteY11" fmla="*/ 492710 h 529132"/>
              <a:gd name="connsiteX12" fmla="*/ 217619 w 235374"/>
              <a:gd name="connsiteY12" fmla="*/ 474955 h 529132"/>
              <a:gd name="connsiteX13" fmla="*/ 235374 w 235374"/>
              <a:gd name="connsiteY13" fmla="*/ 403934 h 529132"/>
              <a:gd name="connsiteX14" fmla="*/ 217619 w 235374"/>
              <a:gd name="connsiteY14" fmla="*/ 324035 h 529132"/>
              <a:gd name="connsiteX15" fmla="*/ 208741 w 235374"/>
              <a:gd name="connsiteY15" fmla="*/ 279646 h 529132"/>
              <a:gd name="connsiteX16" fmla="*/ 182108 w 235374"/>
              <a:gd name="connsiteY16" fmla="*/ 199747 h 529132"/>
              <a:gd name="connsiteX17" fmla="*/ 173230 w 235374"/>
              <a:gd name="connsiteY17" fmla="*/ 173114 h 529132"/>
              <a:gd name="connsiteX18" fmla="*/ 155475 w 235374"/>
              <a:gd name="connsiteY18" fmla="*/ 66582 h 529132"/>
              <a:gd name="connsiteX19" fmla="*/ 146597 w 235374"/>
              <a:gd name="connsiteY19" fmla="*/ 39949 h 529132"/>
              <a:gd name="connsiteX20" fmla="*/ 111087 w 235374"/>
              <a:gd name="connsiteY20" fmla="*/ 4439 h 529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5374" h="529132">
                <a:moveTo>
                  <a:pt x="111087" y="4439"/>
                </a:moveTo>
                <a:cubicBezTo>
                  <a:pt x="102209" y="8878"/>
                  <a:pt x="101332" y="46580"/>
                  <a:pt x="93331" y="66582"/>
                </a:cubicBezTo>
                <a:cubicBezTo>
                  <a:pt x="89368" y="76488"/>
                  <a:pt x="79779" y="83408"/>
                  <a:pt x="75576" y="93215"/>
                </a:cubicBezTo>
                <a:cubicBezTo>
                  <a:pt x="67042" y="113129"/>
                  <a:pt x="64140" y="154153"/>
                  <a:pt x="57820" y="173114"/>
                </a:cubicBezTo>
                <a:cubicBezTo>
                  <a:pt x="53635" y="185669"/>
                  <a:pt x="45983" y="196788"/>
                  <a:pt x="40065" y="208625"/>
                </a:cubicBezTo>
                <a:cubicBezTo>
                  <a:pt x="37106" y="229340"/>
                  <a:pt x="34930" y="250182"/>
                  <a:pt x="31187" y="270769"/>
                </a:cubicBezTo>
                <a:cubicBezTo>
                  <a:pt x="29004" y="282773"/>
                  <a:pt x="24035" y="294201"/>
                  <a:pt x="22310" y="306279"/>
                </a:cubicBezTo>
                <a:cubicBezTo>
                  <a:pt x="18104" y="335720"/>
                  <a:pt x="16391" y="365464"/>
                  <a:pt x="13432" y="395056"/>
                </a:cubicBezTo>
                <a:cubicBezTo>
                  <a:pt x="19938" y="466617"/>
                  <a:pt x="0" y="478413"/>
                  <a:pt x="40065" y="510466"/>
                </a:cubicBezTo>
                <a:cubicBezTo>
                  <a:pt x="48396" y="517131"/>
                  <a:pt x="57820" y="522303"/>
                  <a:pt x="66698" y="528221"/>
                </a:cubicBezTo>
                <a:cubicBezTo>
                  <a:pt x="102209" y="525262"/>
                  <a:pt x="138967" y="529132"/>
                  <a:pt x="173230" y="519343"/>
                </a:cubicBezTo>
                <a:cubicBezTo>
                  <a:pt x="183489" y="516412"/>
                  <a:pt x="183441" y="500255"/>
                  <a:pt x="190986" y="492710"/>
                </a:cubicBezTo>
                <a:cubicBezTo>
                  <a:pt x="198531" y="485166"/>
                  <a:pt x="208741" y="480873"/>
                  <a:pt x="217619" y="474955"/>
                </a:cubicBezTo>
                <a:cubicBezTo>
                  <a:pt x="224623" y="453941"/>
                  <a:pt x="235374" y="425356"/>
                  <a:pt x="235374" y="403934"/>
                </a:cubicBezTo>
                <a:cubicBezTo>
                  <a:pt x="235374" y="355084"/>
                  <a:pt x="226773" y="360650"/>
                  <a:pt x="217619" y="324035"/>
                </a:cubicBezTo>
                <a:cubicBezTo>
                  <a:pt x="213959" y="309396"/>
                  <a:pt x="212711" y="294204"/>
                  <a:pt x="208741" y="279646"/>
                </a:cubicBezTo>
                <a:cubicBezTo>
                  <a:pt x="208736" y="279627"/>
                  <a:pt x="186550" y="213073"/>
                  <a:pt x="182108" y="199747"/>
                </a:cubicBezTo>
                <a:lnTo>
                  <a:pt x="173230" y="173114"/>
                </a:lnTo>
                <a:cubicBezTo>
                  <a:pt x="167312" y="137603"/>
                  <a:pt x="166860" y="100735"/>
                  <a:pt x="155475" y="66582"/>
                </a:cubicBezTo>
                <a:cubicBezTo>
                  <a:pt x="152516" y="57704"/>
                  <a:pt x="152443" y="47256"/>
                  <a:pt x="146597" y="39949"/>
                </a:cubicBezTo>
                <a:cubicBezTo>
                  <a:pt x="131080" y="20553"/>
                  <a:pt x="119965" y="0"/>
                  <a:pt x="111087" y="443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276600" y="2667000"/>
            <a:ext cx="533400" cy="762000"/>
          </a:xfrm>
          <a:custGeom>
            <a:avLst/>
            <a:gdLst>
              <a:gd name="connsiteX0" fmla="*/ 111087 w 235374"/>
              <a:gd name="connsiteY0" fmla="*/ 4439 h 529132"/>
              <a:gd name="connsiteX1" fmla="*/ 93331 w 235374"/>
              <a:gd name="connsiteY1" fmla="*/ 66582 h 529132"/>
              <a:gd name="connsiteX2" fmla="*/ 75576 w 235374"/>
              <a:gd name="connsiteY2" fmla="*/ 93215 h 529132"/>
              <a:gd name="connsiteX3" fmla="*/ 57820 w 235374"/>
              <a:gd name="connsiteY3" fmla="*/ 173114 h 529132"/>
              <a:gd name="connsiteX4" fmla="*/ 40065 w 235374"/>
              <a:gd name="connsiteY4" fmla="*/ 208625 h 529132"/>
              <a:gd name="connsiteX5" fmla="*/ 31187 w 235374"/>
              <a:gd name="connsiteY5" fmla="*/ 270769 h 529132"/>
              <a:gd name="connsiteX6" fmla="*/ 22310 w 235374"/>
              <a:gd name="connsiteY6" fmla="*/ 306279 h 529132"/>
              <a:gd name="connsiteX7" fmla="*/ 13432 w 235374"/>
              <a:gd name="connsiteY7" fmla="*/ 395056 h 529132"/>
              <a:gd name="connsiteX8" fmla="*/ 40065 w 235374"/>
              <a:gd name="connsiteY8" fmla="*/ 510466 h 529132"/>
              <a:gd name="connsiteX9" fmla="*/ 66698 w 235374"/>
              <a:gd name="connsiteY9" fmla="*/ 528221 h 529132"/>
              <a:gd name="connsiteX10" fmla="*/ 173230 w 235374"/>
              <a:gd name="connsiteY10" fmla="*/ 519343 h 529132"/>
              <a:gd name="connsiteX11" fmla="*/ 190986 w 235374"/>
              <a:gd name="connsiteY11" fmla="*/ 492710 h 529132"/>
              <a:gd name="connsiteX12" fmla="*/ 217619 w 235374"/>
              <a:gd name="connsiteY12" fmla="*/ 474955 h 529132"/>
              <a:gd name="connsiteX13" fmla="*/ 235374 w 235374"/>
              <a:gd name="connsiteY13" fmla="*/ 403934 h 529132"/>
              <a:gd name="connsiteX14" fmla="*/ 217619 w 235374"/>
              <a:gd name="connsiteY14" fmla="*/ 324035 h 529132"/>
              <a:gd name="connsiteX15" fmla="*/ 208741 w 235374"/>
              <a:gd name="connsiteY15" fmla="*/ 279646 h 529132"/>
              <a:gd name="connsiteX16" fmla="*/ 182108 w 235374"/>
              <a:gd name="connsiteY16" fmla="*/ 199747 h 529132"/>
              <a:gd name="connsiteX17" fmla="*/ 173230 w 235374"/>
              <a:gd name="connsiteY17" fmla="*/ 173114 h 529132"/>
              <a:gd name="connsiteX18" fmla="*/ 155475 w 235374"/>
              <a:gd name="connsiteY18" fmla="*/ 66582 h 529132"/>
              <a:gd name="connsiteX19" fmla="*/ 146597 w 235374"/>
              <a:gd name="connsiteY19" fmla="*/ 39949 h 529132"/>
              <a:gd name="connsiteX20" fmla="*/ 111087 w 235374"/>
              <a:gd name="connsiteY20" fmla="*/ 4439 h 529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5374" h="529132">
                <a:moveTo>
                  <a:pt x="111087" y="4439"/>
                </a:moveTo>
                <a:cubicBezTo>
                  <a:pt x="102209" y="8878"/>
                  <a:pt x="101332" y="46580"/>
                  <a:pt x="93331" y="66582"/>
                </a:cubicBezTo>
                <a:cubicBezTo>
                  <a:pt x="89368" y="76488"/>
                  <a:pt x="79779" y="83408"/>
                  <a:pt x="75576" y="93215"/>
                </a:cubicBezTo>
                <a:cubicBezTo>
                  <a:pt x="67042" y="113129"/>
                  <a:pt x="64140" y="154153"/>
                  <a:pt x="57820" y="173114"/>
                </a:cubicBezTo>
                <a:cubicBezTo>
                  <a:pt x="53635" y="185669"/>
                  <a:pt x="45983" y="196788"/>
                  <a:pt x="40065" y="208625"/>
                </a:cubicBezTo>
                <a:cubicBezTo>
                  <a:pt x="37106" y="229340"/>
                  <a:pt x="34930" y="250182"/>
                  <a:pt x="31187" y="270769"/>
                </a:cubicBezTo>
                <a:cubicBezTo>
                  <a:pt x="29004" y="282773"/>
                  <a:pt x="24035" y="294201"/>
                  <a:pt x="22310" y="306279"/>
                </a:cubicBezTo>
                <a:cubicBezTo>
                  <a:pt x="18104" y="335720"/>
                  <a:pt x="16391" y="365464"/>
                  <a:pt x="13432" y="395056"/>
                </a:cubicBezTo>
                <a:cubicBezTo>
                  <a:pt x="19938" y="466617"/>
                  <a:pt x="0" y="478413"/>
                  <a:pt x="40065" y="510466"/>
                </a:cubicBezTo>
                <a:cubicBezTo>
                  <a:pt x="48396" y="517131"/>
                  <a:pt x="57820" y="522303"/>
                  <a:pt x="66698" y="528221"/>
                </a:cubicBezTo>
                <a:cubicBezTo>
                  <a:pt x="102209" y="525262"/>
                  <a:pt x="138967" y="529132"/>
                  <a:pt x="173230" y="519343"/>
                </a:cubicBezTo>
                <a:cubicBezTo>
                  <a:pt x="183489" y="516412"/>
                  <a:pt x="183441" y="500255"/>
                  <a:pt x="190986" y="492710"/>
                </a:cubicBezTo>
                <a:cubicBezTo>
                  <a:pt x="198531" y="485166"/>
                  <a:pt x="208741" y="480873"/>
                  <a:pt x="217619" y="474955"/>
                </a:cubicBezTo>
                <a:cubicBezTo>
                  <a:pt x="224623" y="453941"/>
                  <a:pt x="235374" y="425356"/>
                  <a:pt x="235374" y="403934"/>
                </a:cubicBezTo>
                <a:cubicBezTo>
                  <a:pt x="235374" y="355084"/>
                  <a:pt x="226773" y="360650"/>
                  <a:pt x="217619" y="324035"/>
                </a:cubicBezTo>
                <a:cubicBezTo>
                  <a:pt x="213959" y="309396"/>
                  <a:pt x="212711" y="294204"/>
                  <a:pt x="208741" y="279646"/>
                </a:cubicBezTo>
                <a:cubicBezTo>
                  <a:pt x="208736" y="279627"/>
                  <a:pt x="186550" y="213073"/>
                  <a:pt x="182108" y="199747"/>
                </a:cubicBezTo>
                <a:lnTo>
                  <a:pt x="173230" y="173114"/>
                </a:lnTo>
                <a:cubicBezTo>
                  <a:pt x="167312" y="137603"/>
                  <a:pt x="166860" y="100735"/>
                  <a:pt x="155475" y="66582"/>
                </a:cubicBezTo>
                <a:cubicBezTo>
                  <a:pt x="152516" y="57704"/>
                  <a:pt x="152443" y="47256"/>
                  <a:pt x="146597" y="39949"/>
                </a:cubicBezTo>
                <a:cubicBezTo>
                  <a:pt x="131080" y="20553"/>
                  <a:pt x="119965" y="0"/>
                  <a:pt x="111087" y="443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3200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BA" sz="2400" dirty="0" smtClean="0"/>
              <a:t>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3886201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+ 5</a:t>
            </a:r>
            <a:r>
              <a:rPr lang="sr-Cyrl-BA" sz="2400" dirty="0" smtClean="0">
                <a:solidFill>
                  <a:srgbClr val="FF0000"/>
                </a:solidFill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</a:rPr>
              <a:t>= 8</a:t>
            </a:r>
          </a:p>
          <a:p>
            <a:endParaRPr lang="sr-Cyrl-BA" sz="2400" dirty="0" smtClean="0">
              <a:solidFill>
                <a:schemeClr val="bg1"/>
              </a:solidFill>
            </a:endParaRPr>
          </a:p>
          <a:p>
            <a:r>
              <a:rPr lang="sr-Cyrl-BA" sz="2400" dirty="0" smtClean="0">
                <a:solidFill>
                  <a:schemeClr val="bg1"/>
                </a:solidFill>
              </a:rPr>
              <a:t>6 </a:t>
            </a:r>
            <a:r>
              <a:rPr lang="sr-Cyrl-BA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+ 5</a:t>
            </a:r>
            <a:r>
              <a:rPr lang="sr-Cyrl-BA" sz="2400" dirty="0" smtClean="0">
                <a:solidFill>
                  <a:srgbClr val="FF0000"/>
                </a:solidFill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</a:rPr>
              <a:t>= 11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38862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</a:t>
            </a:r>
            <a:r>
              <a:rPr lang="sr-Latn-BA" sz="2400" dirty="0" smtClean="0">
                <a:solidFill>
                  <a:schemeClr val="bg1"/>
                </a:solidFill>
              </a:rPr>
              <a:t> </a:t>
            </a:r>
            <a:r>
              <a:rPr lang="sr-Cyrl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sr-Latn-BA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5</a:t>
            </a:r>
            <a:r>
              <a:rPr lang="sr-Cyrl-BA" sz="2400" dirty="0" smtClean="0">
                <a:solidFill>
                  <a:srgbClr val="FF0000"/>
                </a:solidFill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</a:rPr>
              <a:t>= 15</a:t>
            </a:r>
          </a:p>
          <a:p>
            <a:endParaRPr lang="sr-Cyrl-BA" sz="2400" dirty="0" smtClean="0">
              <a:solidFill>
                <a:schemeClr val="bg1"/>
              </a:solidFill>
            </a:endParaRPr>
          </a:p>
          <a:p>
            <a:r>
              <a:rPr lang="sr-Cyrl-BA" sz="2400" dirty="0" smtClean="0">
                <a:solidFill>
                  <a:schemeClr val="bg1"/>
                </a:solidFill>
              </a:rPr>
              <a:t>6 </a:t>
            </a:r>
            <a:r>
              <a:rPr lang="sr-Cyrl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sr-Cyrl-BA" sz="2400" dirty="0" smtClean="0">
                <a:solidFill>
                  <a:srgbClr val="FF0000"/>
                </a:solidFill>
              </a:rPr>
              <a:t> 5 </a:t>
            </a:r>
            <a:r>
              <a:rPr lang="sr-Cyrl-BA" sz="2400" dirty="0" smtClean="0">
                <a:solidFill>
                  <a:schemeClr val="bg1"/>
                </a:solidFill>
              </a:rPr>
              <a:t>= 30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5257800"/>
            <a:ext cx="3810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толико већи број (5) одређујемо САБИРАЊЕМ.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95800" y="5257800"/>
            <a:ext cx="4038600" cy="1066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толико пута  већи број (5)  одређујемо МНОЖЕЊЕМ.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7239000" y="2819400"/>
            <a:ext cx="533400" cy="762000"/>
          </a:xfrm>
          <a:custGeom>
            <a:avLst/>
            <a:gdLst>
              <a:gd name="connsiteX0" fmla="*/ 111087 w 235374"/>
              <a:gd name="connsiteY0" fmla="*/ 4439 h 529132"/>
              <a:gd name="connsiteX1" fmla="*/ 93331 w 235374"/>
              <a:gd name="connsiteY1" fmla="*/ 66582 h 529132"/>
              <a:gd name="connsiteX2" fmla="*/ 75576 w 235374"/>
              <a:gd name="connsiteY2" fmla="*/ 93215 h 529132"/>
              <a:gd name="connsiteX3" fmla="*/ 57820 w 235374"/>
              <a:gd name="connsiteY3" fmla="*/ 173114 h 529132"/>
              <a:gd name="connsiteX4" fmla="*/ 40065 w 235374"/>
              <a:gd name="connsiteY4" fmla="*/ 208625 h 529132"/>
              <a:gd name="connsiteX5" fmla="*/ 31187 w 235374"/>
              <a:gd name="connsiteY5" fmla="*/ 270769 h 529132"/>
              <a:gd name="connsiteX6" fmla="*/ 22310 w 235374"/>
              <a:gd name="connsiteY6" fmla="*/ 306279 h 529132"/>
              <a:gd name="connsiteX7" fmla="*/ 13432 w 235374"/>
              <a:gd name="connsiteY7" fmla="*/ 395056 h 529132"/>
              <a:gd name="connsiteX8" fmla="*/ 40065 w 235374"/>
              <a:gd name="connsiteY8" fmla="*/ 510466 h 529132"/>
              <a:gd name="connsiteX9" fmla="*/ 66698 w 235374"/>
              <a:gd name="connsiteY9" fmla="*/ 528221 h 529132"/>
              <a:gd name="connsiteX10" fmla="*/ 173230 w 235374"/>
              <a:gd name="connsiteY10" fmla="*/ 519343 h 529132"/>
              <a:gd name="connsiteX11" fmla="*/ 190986 w 235374"/>
              <a:gd name="connsiteY11" fmla="*/ 492710 h 529132"/>
              <a:gd name="connsiteX12" fmla="*/ 217619 w 235374"/>
              <a:gd name="connsiteY12" fmla="*/ 474955 h 529132"/>
              <a:gd name="connsiteX13" fmla="*/ 235374 w 235374"/>
              <a:gd name="connsiteY13" fmla="*/ 403934 h 529132"/>
              <a:gd name="connsiteX14" fmla="*/ 217619 w 235374"/>
              <a:gd name="connsiteY14" fmla="*/ 324035 h 529132"/>
              <a:gd name="connsiteX15" fmla="*/ 208741 w 235374"/>
              <a:gd name="connsiteY15" fmla="*/ 279646 h 529132"/>
              <a:gd name="connsiteX16" fmla="*/ 182108 w 235374"/>
              <a:gd name="connsiteY16" fmla="*/ 199747 h 529132"/>
              <a:gd name="connsiteX17" fmla="*/ 173230 w 235374"/>
              <a:gd name="connsiteY17" fmla="*/ 173114 h 529132"/>
              <a:gd name="connsiteX18" fmla="*/ 155475 w 235374"/>
              <a:gd name="connsiteY18" fmla="*/ 66582 h 529132"/>
              <a:gd name="connsiteX19" fmla="*/ 146597 w 235374"/>
              <a:gd name="connsiteY19" fmla="*/ 39949 h 529132"/>
              <a:gd name="connsiteX20" fmla="*/ 111087 w 235374"/>
              <a:gd name="connsiteY20" fmla="*/ 4439 h 529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5374" h="529132">
                <a:moveTo>
                  <a:pt x="111087" y="4439"/>
                </a:moveTo>
                <a:cubicBezTo>
                  <a:pt x="102209" y="8878"/>
                  <a:pt x="101332" y="46580"/>
                  <a:pt x="93331" y="66582"/>
                </a:cubicBezTo>
                <a:cubicBezTo>
                  <a:pt x="89368" y="76488"/>
                  <a:pt x="79779" y="83408"/>
                  <a:pt x="75576" y="93215"/>
                </a:cubicBezTo>
                <a:cubicBezTo>
                  <a:pt x="67042" y="113129"/>
                  <a:pt x="64140" y="154153"/>
                  <a:pt x="57820" y="173114"/>
                </a:cubicBezTo>
                <a:cubicBezTo>
                  <a:pt x="53635" y="185669"/>
                  <a:pt x="45983" y="196788"/>
                  <a:pt x="40065" y="208625"/>
                </a:cubicBezTo>
                <a:cubicBezTo>
                  <a:pt x="37106" y="229340"/>
                  <a:pt x="34930" y="250182"/>
                  <a:pt x="31187" y="270769"/>
                </a:cubicBezTo>
                <a:cubicBezTo>
                  <a:pt x="29004" y="282773"/>
                  <a:pt x="24035" y="294201"/>
                  <a:pt x="22310" y="306279"/>
                </a:cubicBezTo>
                <a:cubicBezTo>
                  <a:pt x="18104" y="335720"/>
                  <a:pt x="16391" y="365464"/>
                  <a:pt x="13432" y="395056"/>
                </a:cubicBezTo>
                <a:cubicBezTo>
                  <a:pt x="19938" y="466617"/>
                  <a:pt x="0" y="478413"/>
                  <a:pt x="40065" y="510466"/>
                </a:cubicBezTo>
                <a:cubicBezTo>
                  <a:pt x="48396" y="517131"/>
                  <a:pt x="57820" y="522303"/>
                  <a:pt x="66698" y="528221"/>
                </a:cubicBezTo>
                <a:cubicBezTo>
                  <a:pt x="102209" y="525262"/>
                  <a:pt x="138967" y="529132"/>
                  <a:pt x="173230" y="519343"/>
                </a:cubicBezTo>
                <a:cubicBezTo>
                  <a:pt x="183489" y="516412"/>
                  <a:pt x="183441" y="500255"/>
                  <a:pt x="190986" y="492710"/>
                </a:cubicBezTo>
                <a:cubicBezTo>
                  <a:pt x="198531" y="485166"/>
                  <a:pt x="208741" y="480873"/>
                  <a:pt x="217619" y="474955"/>
                </a:cubicBezTo>
                <a:cubicBezTo>
                  <a:pt x="224623" y="453941"/>
                  <a:pt x="235374" y="425356"/>
                  <a:pt x="235374" y="403934"/>
                </a:cubicBezTo>
                <a:cubicBezTo>
                  <a:pt x="235374" y="355084"/>
                  <a:pt x="226773" y="360650"/>
                  <a:pt x="217619" y="324035"/>
                </a:cubicBezTo>
                <a:cubicBezTo>
                  <a:pt x="213959" y="309396"/>
                  <a:pt x="212711" y="294204"/>
                  <a:pt x="208741" y="279646"/>
                </a:cubicBezTo>
                <a:cubicBezTo>
                  <a:pt x="208736" y="279627"/>
                  <a:pt x="186550" y="213073"/>
                  <a:pt x="182108" y="199747"/>
                </a:cubicBezTo>
                <a:lnTo>
                  <a:pt x="173230" y="173114"/>
                </a:lnTo>
                <a:cubicBezTo>
                  <a:pt x="167312" y="137603"/>
                  <a:pt x="166860" y="100735"/>
                  <a:pt x="155475" y="66582"/>
                </a:cubicBezTo>
                <a:cubicBezTo>
                  <a:pt x="152516" y="57704"/>
                  <a:pt x="152443" y="47256"/>
                  <a:pt x="146597" y="39949"/>
                </a:cubicBezTo>
                <a:cubicBezTo>
                  <a:pt x="131080" y="20553"/>
                  <a:pt x="119965" y="0"/>
                  <a:pt x="111087" y="4439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172200" y="2895600"/>
            <a:ext cx="533400" cy="762000"/>
          </a:xfrm>
          <a:custGeom>
            <a:avLst/>
            <a:gdLst>
              <a:gd name="connsiteX0" fmla="*/ 111087 w 235374"/>
              <a:gd name="connsiteY0" fmla="*/ 4439 h 529132"/>
              <a:gd name="connsiteX1" fmla="*/ 93331 w 235374"/>
              <a:gd name="connsiteY1" fmla="*/ 66582 h 529132"/>
              <a:gd name="connsiteX2" fmla="*/ 75576 w 235374"/>
              <a:gd name="connsiteY2" fmla="*/ 93215 h 529132"/>
              <a:gd name="connsiteX3" fmla="*/ 57820 w 235374"/>
              <a:gd name="connsiteY3" fmla="*/ 173114 h 529132"/>
              <a:gd name="connsiteX4" fmla="*/ 40065 w 235374"/>
              <a:gd name="connsiteY4" fmla="*/ 208625 h 529132"/>
              <a:gd name="connsiteX5" fmla="*/ 31187 w 235374"/>
              <a:gd name="connsiteY5" fmla="*/ 270769 h 529132"/>
              <a:gd name="connsiteX6" fmla="*/ 22310 w 235374"/>
              <a:gd name="connsiteY6" fmla="*/ 306279 h 529132"/>
              <a:gd name="connsiteX7" fmla="*/ 13432 w 235374"/>
              <a:gd name="connsiteY7" fmla="*/ 395056 h 529132"/>
              <a:gd name="connsiteX8" fmla="*/ 40065 w 235374"/>
              <a:gd name="connsiteY8" fmla="*/ 510466 h 529132"/>
              <a:gd name="connsiteX9" fmla="*/ 66698 w 235374"/>
              <a:gd name="connsiteY9" fmla="*/ 528221 h 529132"/>
              <a:gd name="connsiteX10" fmla="*/ 173230 w 235374"/>
              <a:gd name="connsiteY10" fmla="*/ 519343 h 529132"/>
              <a:gd name="connsiteX11" fmla="*/ 190986 w 235374"/>
              <a:gd name="connsiteY11" fmla="*/ 492710 h 529132"/>
              <a:gd name="connsiteX12" fmla="*/ 217619 w 235374"/>
              <a:gd name="connsiteY12" fmla="*/ 474955 h 529132"/>
              <a:gd name="connsiteX13" fmla="*/ 235374 w 235374"/>
              <a:gd name="connsiteY13" fmla="*/ 403934 h 529132"/>
              <a:gd name="connsiteX14" fmla="*/ 217619 w 235374"/>
              <a:gd name="connsiteY14" fmla="*/ 324035 h 529132"/>
              <a:gd name="connsiteX15" fmla="*/ 208741 w 235374"/>
              <a:gd name="connsiteY15" fmla="*/ 279646 h 529132"/>
              <a:gd name="connsiteX16" fmla="*/ 182108 w 235374"/>
              <a:gd name="connsiteY16" fmla="*/ 199747 h 529132"/>
              <a:gd name="connsiteX17" fmla="*/ 173230 w 235374"/>
              <a:gd name="connsiteY17" fmla="*/ 173114 h 529132"/>
              <a:gd name="connsiteX18" fmla="*/ 155475 w 235374"/>
              <a:gd name="connsiteY18" fmla="*/ 66582 h 529132"/>
              <a:gd name="connsiteX19" fmla="*/ 146597 w 235374"/>
              <a:gd name="connsiteY19" fmla="*/ 39949 h 529132"/>
              <a:gd name="connsiteX20" fmla="*/ 111087 w 235374"/>
              <a:gd name="connsiteY20" fmla="*/ 4439 h 529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5374" h="529132">
                <a:moveTo>
                  <a:pt x="111087" y="4439"/>
                </a:moveTo>
                <a:cubicBezTo>
                  <a:pt x="102209" y="8878"/>
                  <a:pt x="101332" y="46580"/>
                  <a:pt x="93331" y="66582"/>
                </a:cubicBezTo>
                <a:cubicBezTo>
                  <a:pt x="89368" y="76488"/>
                  <a:pt x="79779" y="83408"/>
                  <a:pt x="75576" y="93215"/>
                </a:cubicBezTo>
                <a:cubicBezTo>
                  <a:pt x="67042" y="113129"/>
                  <a:pt x="64140" y="154153"/>
                  <a:pt x="57820" y="173114"/>
                </a:cubicBezTo>
                <a:cubicBezTo>
                  <a:pt x="53635" y="185669"/>
                  <a:pt x="45983" y="196788"/>
                  <a:pt x="40065" y="208625"/>
                </a:cubicBezTo>
                <a:cubicBezTo>
                  <a:pt x="37106" y="229340"/>
                  <a:pt x="34930" y="250182"/>
                  <a:pt x="31187" y="270769"/>
                </a:cubicBezTo>
                <a:cubicBezTo>
                  <a:pt x="29004" y="282773"/>
                  <a:pt x="24035" y="294201"/>
                  <a:pt x="22310" y="306279"/>
                </a:cubicBezTo>
                <a:cubicBezTo>
                  <a:pt x="18104" y="335720"/>
                  <a:pt x="16391" y="365464"/>
                  <a:pt x="13432" y="395056"/>
                </a:cubicBezTo>
                <a:cubicBezTo>
                  <a:pt x="19938" y="466617"/>
                  <a:pt x="0" y="478413"/>
                  <a:pt x="40065" y="510466"/>
                </a:cubicBezTo>
                <a:cubicBezTo>
                  <a:pt x="48396" y="517131"/>
                  <a:pt x="57820" y="522303"/>
                  <a:pt x="66698" y="528221"/>
                </a:cubicBezTo>
                <a:cubicBezTo>
                  <a:pt x="102209" y="525262"/>
                  <a:pt x="138967" y="529132"/>
                  <a:pt x="173230" y="519343"/>
                </a:cubicBezTo>
                <a:cubicBezTo>
                  <a:pt x="183489" y="516412"/>
                  <a:pt x="183441" y="500255"/>
                  <a:pt x="190986" y="492710"/>
                </a:cubicBezTo>
                <a:cubicBezTo>
                  <a:pt x="198531" y="485166"/>
                  <a:pt x="208741" y="480873"/>
                  <a:pt x="217619" y="474955"/>
                </a:cubicBezTo>
                <a:cubicBezTo>
                  <a:pt x="224623" y="453941"/>
                  <a:pt x="235374" y="425356"/>
                  <a:pt x="235374" y="403934"/>
                </a:cubicBezTo>
                <a:cubicBezTo>
                  <a:pt x="235374" y="355084"/>
                  <a:pt x="226773" y="360650"/>
                  <a:pt x="217619" y="324035"/>
                </a:cubicBezTo>
                <a:cubicBezTo>
                  <a:pt x="213959" y="309396"/>
                  <a:pt x="212711" y="294204"/>
                  <a:pt x="208741" y="279646"/>
                </a:cubicBezTo>
                <a:cubicBezTo>
                  <a:pt x="208736" y="279627"/>
                  <a:pt x="186550" y="213073"/>
                  <a:pt x="182108" y="199747"/>
                </a:cubicBezTo>
                <a:lnTo>
                  <a:pt x="173230" y="173114"/>
                </a:lnTo>
                <a:cubicBezTo>
                  <a:pt x="167312" y="137603"/>
                  <a:pt x="166860" y="100735"/>
                  <a:pt x="155475" y="66582"/>
                </a:cubicBezTo>
                <a:cubicBezTo>
                  <a:pt x="152516" y="57704"/>
                  <a:pt x="152443" y="47256"/>
                  <a:pt x="146597" y="39949"/>
                </a:cubicBezTo>
                <a:cubicBezTo>
                  <a:pt x="131080" y="20553"/>
                  <a:pt x="119965" y="0"/>
                  <a:pt x="111087" y="4439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/>
      <p:bldP spid="13" grpId="0" animBg="1"/>
      <p:bldP spid="14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picture containing indoor, sitting, monitor, wooden&#10;&#10;Description automatically generated">
            <a:extLst>
              <a:ext uri="{FF2B5EF4-FFF2-40B4-BE49-F238E27FC236}">
                <a16:creationId xmlns:a16="http://schemas.microsoft.com/office/drawing/2014/main" xmlns="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934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9906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Одреди број који је: 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057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5 већи</a:t>
            </a:r>
            <a:r>
              <a:rPr lang="sr-Cyrl-BA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 2:</a:t>
            </a:r>
            <a:r>
              <a:rPr lang="sr-Cyrl-BA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2057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Cyrl-BA" sz="24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+ 5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7</a:t>
            </a:r>
            <a:endParaRPr lang="en-US" sz="24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2133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пута већи од 2: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2133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Cyrl-C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sr-Cyrl-BA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10 </a:t>
            </a:r>
            <a:endParaRPr lang="en-US" sz="24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0" y="1295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36576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5 већи од 4: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9400" y="3657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sr-Cyrl-BA" sz="24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+ 5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9</a:t>
            </a:r>
            <a:endParaRPr lang="en-US" sz="24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4400" y="37338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пута већи од 4:</a:t>
            </a:r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239000" y="3733800"/>
            <a:ext cx="13837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sr-Cyrl-C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sr-Cyrl-BA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20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ndoor, sitting, monitor, wooden&#10;&#10;Description automatically generated">
            <a:extLst>
              <a:ext uri="{FF2B5EF4-FFF2-40B4-BE49-F238E27FC236}">
                <a16:creationId xmlns:a16="http://schemas.microsoft.com/office/drawing/2014/main" xmlns="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9144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810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Тања има 3 бомбоне, а Мира за 5 више од ње. Колико бомбона има Мира? 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133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Рачун: 3 + 5= 8 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21336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Одговор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Мира има 8 бомбона.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886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Ранко има 4 аутића, а Дејан има 5 пута више од Ранка. Колико аутића има Дејан?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334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Рачун: 4</a:t>
            </a:r>
            <a:r>
              <a:rPr lang="sr-Cyrl-C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· 5= 20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53340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Одговор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Дејан има 20 аутића.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ndoor, sitting, monitor, wooden&#10;&#10;Description automatically generated">
            <a:extLst>
              <a:ext uri="{FF2B5EF4-FFF2-40B4-BE49-F238E27FC236}">
                <a16:creationId xmlns:a16="http://schemas.microsoft.com/office/drawing/2014/main" xmlns="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9144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 Филип је направио 7 папирних авиона. Марко  је направио 5 авиона више, а Лука 5 пута више од Филипа. Колико папирних авиона је направио Марко, а колико Лука?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5908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Марко: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Рачун: 7 + 5= 12        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2672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Лука: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Рачун: 7</a:t>
            </a:r>
            <a:r>
              <a:rPr lang="sr-Cyrl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· 5= 35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orisnik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8108" y="2819400"/>
            <a:ext cx="3715342" cy="1905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33400" y="54864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Одговор: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Марко је направио 12 папирних авиона, а Лука 35.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ndoor, sitting, monitor, wooden&#10;&#10;Description automatically generated">
            <a:extLst>
              <a:ext uri="{FF2B5EF4-FFF2-40B4-BE49-F238E27FC236}">
                <a16:creationId xmlns:a16="http://schemas.microsoft.com/office/drawing/2014/main" xmlns="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129540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Задатак за самосталан рад:</a:t>
            </a:r>
          </a:p>
          <a:p>
            <a:pPr algn="ctr"/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Урадити </a:t>
            </a:r>
            <a:r>
              <a:rPr lang="sr-Latn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3, 4, 5.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6.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задатак из уџбеника </a:t>
            </a:r>
            <a:r>
              <a:rPr lang="bs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Математика за 3.разред основне школе”  на страни број 71. </a:t>
            </a:r>
          </a:p>
          <a:p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419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станите здрави, ведри и насмијани!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366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Gordana Popadic</cp:lastModifiedBy>
  <cp:revision>48</cp:revision>
  <dcterms:created xsi:type="dcterms:W3CDTF">2006-08-16T00:00:00Z</dcterms:created>
  <dcterms:modified xsi:type="dcterms:W3CDTF">2020-12-24T07:50:11Z</dcterms:modified>
</cp:coreProperties>
</file>