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sldIdLst>
    <p:sldId id="257" r:id="rId2"/>
    <p:sldId id="258" r:id="rId3"/>
    <p:sldId id="260" r:id="rId4"/>
    <p:sldId id="261" r:id="rId5"/>
    <p:sldId id="262" r:id="rId6"/>
    <p:sldId id="263" r:id="rId7"/>
    <p:sldId id="264" r:id="rId8"/>
    <p:sldId id="26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91" d="100"/>
          <a:sy n="91" d="100"/>
        </p:scale>
        <p:origin x="34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D6D0F569-AC90-44EB-9EF4-4E5C2F5D823C}" type="datetime1">
              <a:rPr lang="en-US" smtClean="0"/>
              <a:t>1/18/2021</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r>
              <a:rPr lang="en-US"/>
              <a:t>Sample Footer Text</a:t>
            </a:r>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3450C42-9A0B-4425-92C2-70FCF7C45734}" type="slidenum">
              <a:rPr lang="en-US" smtClean="0"/>
              <a:t>‹#›</a:t>
            </a:fld>
            <a:endParaRPr lang="en-US" dirty="0"/>
          </a:p>
        </p:txBody>
      </p:sp>
    </p:spTree>
    <p:extLst>
      <p:ext uri="{BB962C8B-B14F-4D97-AF65-F5344CB8AC3E}">
        <p14:creationId xmlns:p14="http://schemas.microsoft.com/office/powerpoint/2010/main" val="3544315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A7D41-E8B7-4A0B-B861-3EC4AE88917D}" type="datetime1">
              <a:rPr lang="en-US" smtClean="0"/>
              <a:t>1/18/2021</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42478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C34823-0B19-4B4E-A643-7A3B0A3D24D6}" type="datetime1">
              <a:rPr lang="en-US" smtClean="0"/>
              <a:t>1/18/2021</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454060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2D79EF-17C8-45D8-9866-DAF5723FC604}" type="datetime1">
              <a:rPr lang="en-US" smtClean="0"/>
              <a:t>1/18/2021</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026150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C2ADC-3680-4013-A757-E4663495DB98}" type="datetime1">
              <a:rPr lang="en-US" smtClean="0"/>
              <a:t>1/18/2021</a:t>
            </a:fld>
            <a:endParaRPr lang="en-US" dirty="0"/>
          </a:p>
        </p:txBody>
      </p:sp>
      <p:sp>
        <p:nvSpPr>
          <p:cNvPr id="5" name="Footer Placeholder 4"/>
          <p:cNvSpPr>
            <a:spLocks noGrp="1"/>
          </p:cNvSpPr>
          <p:nvPr>
            <p:ph type="ftr" sz="quarter" idx="11"/>
          </p:nvPr>
        </p:nvSpPr>
        <p:spPr/>
        <p:txBody>
          <a:bodyPr/>
          <a:lstStyle/>
          <a:p>
            <a:r>
              <a:rPr lang="en-US"/>
              <a:t>Sample Footer Text</a:t>
            </a:r>
            <a:endParaRPr lang="en-US" dirty="0"/>
          </a:p>
        </p:txBody>
      </p:sp>
      <p:sp>
        <p:nvSpPr>
          <p:cNvPr id="6" name="Slide Number Placeholder 5"/>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017468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751BA94-5DCA-4F19-960F-0FB2BD5EE85A}" type="datetime1">
              <a:rPr lang="en-US" smtClean="0"/>
              <a:t>1/18/2021</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2826555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BED947-38D9-44AC-8B89-E79758333B77}" type="datetime1">
              <a:rPr lang="en-US" smtClean="0"/>
              <a:t>1/18/2021</a:t>
            </a:fld>
            <a:endParaRPr lang="en-US" dirty="0"/>
          </a:p>
        </p:txBody>
      </p:sp>
      <p:sp>
        <p:nvSpPr>
          <p:cNvPr id="8" name="Footer Placeholder 7"/>
          <p:cNvSpPr>
            <a:spLocks noGrp="1"/>
          </p:cNvSpPr>
          <p:nvPr>
            <p:ph type="ftr" sz="quarter" idx="11"/>
          </p:nvPr>
        </p:nvSpPr>
        <p:spPr/>
        <p:txBody>
          <a:bodyPr/>
          <a:lstStyle/>
          <a:p>
            <a:r>
              <a:rPr lang="en-US"/>
              <a:t>Sample Footer Text</a:t>
            </a:r>
            <a:endParaRPr lang="en-US" dirty="0"/>
          </a:p>
        </p:txBody>
      </p:sp>
      <p:sp>
        <p:nvSpPr>
          <p:cNvPr id="9" name="Slide Number Placeholder 8"/>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08847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81E23F-BD3C-4F23-B116-2B758120C8AC}" type="datetime1">
              <a:rPr lang="en-US" smtClean="0"/>
              <a:t>1/18/2021</a:t>
            </a:fld>
            <a:endParaRPr lang="en-US" dirty="0"/>
          </a:p>
        </p:txBody>
      </p:sp>
      <p:sp>
        <p:nvSpPr>
          <p:cNvPr id="4" name="Footer Placeholder 3"/>
          <p:cNvSpPr>
            <a:spLocks noGrp="1"/>
          </p:cNvSpPr>
          <p:nvPr>
            <p:ph type="ftr" sz="quarter" idx="11"/>
          </p:nvPr>
        </p:nvSpPr>
        <p:spPr/>
        <p:txBody>
          <a:bodyPr/>
          <a:lstStyle/>
          <a:p>
            <a:r>
              <a:rPr lang="en-US"/>
              <a:t>Sample Footer Text</a:t>
            </a:r>
            <a:endParaRPr lang="en-US" dirty="0"/>
          </a:p>
        </p:txBody>
      </p:sp>
      <p:sp>
        <p:nvSpPr>
          <p:cNvPr id="5" name="Slide Number Placeholder 4"/>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424718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3CFAA9-6D59-4D98-869E-ACBDB83B2CA4}" type="datetime1">
              <a:rPr lang="en-US" smtClean="0"/>
              <a:t>1/18/2021</a:t>
            </a:fld>
            <a:endParaRPr lang="en-US"/>
          </a:p>
        </p:txBody>
      </p:sp>
      <p:sp>
        <p:nvSpPr>
          <p:cNvPr id="3" name="Footer Placeholder 2"/>
          <p:cNvSpPr>
            <a:spLocks noGrp="1"/>
          </p:cNvSpPr>
          <p:nvPr>
            <p:ph type="ftr" sz="quarter" idx="11"/>
          </p:nvPr>
        </p:nvSpPr>
        <p:spPr/>
        <p:txBody>
          <a:bodyPr/>
          <a:lstStyle/>
          <a:p>
            <a:r>
              <a:rPr lang="en-US"/>
              <a:t>Sample Footer Text</a:t>
            </a:r>
            <a:endParaRPr lang="en-US" dirty="0"/>
          </a:p>
        </p:txBody>
      </p:sp>
      <p:sp>
        <p:nvSpPr>
          <p:cNvPr id="4" name="Slide Number Placeholder 3"/>
          <p:cNvSpPr>
            <a:spLocks noGrp="1"/>
          </p:cNvSpPr>
          <p:nvPr>
            <p:ph type="sldNum" sz="quarter" idx="12"/>
          </p:nvPr>
        </p:nvSpPr>
        <p:spPr/>
        <p:txBody>
          <a:bodyPr/>
          <a:lstStyle/>
          <a:p>
            <a:fld id="{F3450C42-9A0B-4425-92C2-70FCF7C45734}" type="slidenum">
              <a:rPr lang="en-US" smtClean="0"/>
              <a:t>‹#›</a:t>
            </a:fld>
            <a:endParaRPr lang="en-US" dirty="0"/>
          </a:p>
        </p:txBody>
      </p:sp>
    </p:spTree>
    <p:extLst>
      <p:ext uri="{BB962C8B-B14F-4D97-AF65-F5344CB8AC3E}">
        <p14:creationId xmlns:p14="http://schemas.microsoft.com/office/powerpoint/2010/main" val="1380401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DC410804-27E3-430A-BB42-B831260DE39A}" type="datetime1">
              <a:rPr lang="en-US" smtClean="0"/>
              <a:t>1/18/2021</a:t>
            </a:fld>
            <a:endParaRPr lang="en-US" dirty="0"/>
          </a:p>
        </p:txBody>
      </p:sp>
      <p:sp>
        <p:nvSpPr>
          <p:cNvPr id="6" name="Footer Placeholder 5"/>
          <p:cNvSpPr>
            <a:spLocks noGrp="1"/>
          </p:cNvSpPr>
          <p:nvPr>
            <p:ph type="ftr" sz="quarter" idx="11"/>
          </p:nvPr>
        </p:nvSpPr>
        <p:spPr/>
        <p:txBody>
          <a:bodyPr/>
          <a:lstStyle/>
          <a:p>
            <a:r>
              <a:rPr lang="en-US"/>
              <a:t>Sample Footer Text</a:t>
            </a:r>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3450C42-9A0B-4425-92C2-70FCF7C45734}" type="slidenum">
              <a:rPr lang="en-US" smtClean="0"/>
              <a:t>‹#›</a:t>
            </a:fld>
            <a:endParaRPr lang="en-US" dirty="0"/>
          </a:p>
        </p:txBody>
      </p:sp>
    </p:spTree>
    <p:extLst>
      <p:ext uri="{BB962C8B-B14F-4D97-AF65-F5344CB8AC3E}">
        <p14:creationId xmlns:p14="http://schemas.microsoft.com/office/powerpoint/2010/main" val="324743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0E22DE3-3D1A-4D53-B9A6-6C7463B8C992}" type="datetime1">
              <a:rPr lang="en-US" smtClean="0"/>
              <a:t>1/18/2021</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US"/>
              <a:t>Sample Footer Text</a:t>
            </a:r>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3450C42-9A0B-4425-92C2-70FCF7C45734}" type="slidenum">
              <a:rPr lang="en-US" smtClean="0"/>
              <a:t>‹#›</a:t>
            </a:fld>
            <a:endParaRPr lang="en-US" dirty="0"/>
          </a:p>
        </p:txBody>
      </p:sp>
    </p:spTree>
    <p:extLst>
      <p:ext uri="{BB962C8B-B14F-4D97-AF65-F5344CB8AC3E}">
        <p14:creationId xmlns:p14="http://schemas.microsoft.com/office/powerpoint/2010/main" val="60440550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ECD8B30-1B71-45A1-8314-D59C86F581E1}" type="datetime1">
              <a:rPr lang="en-US" smtClean="0"/>
              <a:pPr/>
              <a:t>1/18/2021</a:t>
            </a:fld>
            <a:endParaRPr lang="en-US" b="1"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US"/>
              <a:t>Sample Footer Text</a:t>
            </a:r>
            <a:endParaRPr lang="en-US" b="1"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3450C42-9A0B-4425-92C2-70FCF7C45734}" type="slidenum">
              <a:rPr lang="en-US" smtClean="0"/>
              <a:pPr/>
              <a:t>‹#›</a:t>
            </a:fld>
            <a:endParaRPr lang="en-US" b="1" dirty="0"/>
          </a:p>
        </p:txBody>
      </p:sp>
    </p:spTree>
    <p:extLst>
      <p:ext uri="{BB962C8B-B14F-4D97-AF65-F5344CB8AC3E}">
        <p14:creationId xmlns:p14="http://schemas.microsoft.com/office/powerpoint/2010/main" val="3033181697"/>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a:extLst>
              <a:ext uri="{FF2B5EF4-FFF2-40B4-BE49-F238E27FC236}">
                <a16:creationId xmlns:a16="http://schemas.microsoft.com/office/drawing/2014/main" id="{C1942DDC-1179-4519-8309-58E9D42AEAC6}"/>
              </a:ext>
            </a:extLst>
          </p:cNvPr>
          <p:cNvSpPr>
            <a:spLocks noGrp="1"/>
          </p:cNvSpPr>
          <p:nvPr>
            <p:ph type="subTitle" idx="1"/>
          </p:nvPr>
        </p:nvSpPr>
        <p:spPr>
          <a:xfrm>
            <a:off x="3505107" y="1143995"/>
            <a:ext cx="7635117" cy="2835577"/>
          </a:xfrm>
        </p:spPr>
        <p:txBody>
          <a:bodyPr>
            <a:normAutofit fontScale="47500" lnSpcReduction="20000"/>
          </a:bodyPr>
          <a:lstStyle/>
          <a:p>
            <a:pPr algn="ctr"/>
            <a:r>
              <a:rPr lang="sr-Cyrl-RS" sz="10000" dirty="0">
                <a:latin typeface="Times New Roman" panose="02020603050405020304" pitchFamily="18" charset="0"/>
                <a:cs typeface="Times New Roman" panose="02020603050405020304" pitchFamily="18" charset="0"/>
              </a:rPr>
              <a:t>„Капетан Џон Пиплфокс“</a:t>
            </a:r>
          </a:p>
          <a:p>
            <a:pPr algn="ctr"/>
            <a:r>
              <a:rPr lang="sr-Cyrl-RS" sz="10000" dirty="0">
                <a:latin typeface="Times New Roman" panose="02020603050405020304" pitchFamily="18" charset="0"/>
                <a:cs typeface="Times New Roman" panose="02020603050405020304" pitchFamily="18" charset="0"/>
              </a:rPr>
              <a:t>Душан Радовић</a:t>
            </a:r>
          </a:p>
          <a:p>
            <a:pPr algn="ctr"/>
            <a:r>
              <a:rPr lang="sr-Cyrl-RS" sz="10000" dirty="0">
                <a:latin typeface="Times New Roman" panose="02020603050405020304" pitchFamily="18" charset="0"/>
                <a:cs typeface="Times New Roman" panose="02020603050405020304" pitchFamily="18" charset="0"/>
              </a:rPr>
              <a:t> </a:t>
            </a:r>
            <a:endParaRPr lang="en-US" sz="10000" dirty="0">
              <a:latin typeface="Times New Roman" panose="02020603050405020304" pitchFamily="18" charset="0"/>
              <a:cs typeface="Times New Roman" panose="02020603050405020304" pitchFamily="18" charset="0"/>
            </a:endParaRPr>
          </a:p>
          <a:p>
            <a:pPr algn="ctr"/>
            <a:r>
              <a:rPr lang="sr-Cyrl-RS" sz="3600" dirty="0"/>
              <a:t> </a:t>
            </a:r>
            <a:endParaRPr lang="en-US" sz="3600" dirty="0"/>
          </a:p>
        </p:txBody>
      </p:sp>
      <p:sp>
        <p:nvSpPr>
          <p:cNvPr id="6" name="TextBox 5">
            <a:extLst>
              <a:ext uri="{FF2B5EF4-FFF2-40B4-BE49-F238E27FC236}">
                <a16:creationId xmlns:a16="http://schemas.microsoft.com/office/drawing/2014/main" id="{8A6E504D-B51C-4550-B3CD-2E95BC74D0F0}"/>
              </a:ext>
            </a:extLst>
          </p:cNvPr>
          <p:cNvSpPr txBox="1"/>
          <p:nvPr/>
        </p:nvSpPr>
        <p:spPr>
          <a:xfrm>
            <a:off x="-345687" y="350011"/>
            <a:ext cx="4850781" cy="461665"/>
          </a:xfrm>
          <a:prstGeom prst="rect">
            <a:avLst/>
          </a:prstGeom>
          <a:noFill/>
        </p:spPr>
        <p:txBody>
          <a:bodyPr wrap="square">
            <a:spAutoFit/>
          </a:bodyPr>
          <a:lstStyle/>
          <a:p>
            <a:pPr algn="ctr"/>
            <a:r>
              <a:rPr lang="sr-Cyrl-RS" sz="2400" dirty="0">
                <a:solidFill>
                  <a:schemeClr val="bg1"/>
                </a:solidFill>
                <a:latin typeface="Times New Roman" panose="02020603050405020304" pitchFamily="18" charset="0"/>
                <a:cs typeface="Times New Roman" panose="02020603050405020304" pitchFamily="18" charset="0"/>
              </a:rPr>
              <a:t>СРПСКИ ЈЕЗИК 5. РАЗРЕД</a:t>
            </a:r>
          </a:p>
        </p:txBody>
      </p:sp>
      <p:pic>
        <p:nvPicPr>
          <p:cNvPr id="4" name="Picture 3">
            <a:extLst>
              <a:ext uri="{FF2B5EF4-FFF2-40B4-BE49-F238E27FC236}">
                <a16:creationId xmlns:a16="http://schemas.microsoft.com/office/drawing/2014/main" id="{7808A95A-43EB-4E6D-B393-CBD17CA6A9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4620489" y="1988288"/>
            <a:ext cx="7791539" cy="4869712"/>
          </a:xfrm>
          <a:prstGeom prst="rect">
            <a:avLst/>
          </a:prstGeom>
        </p:spPr>
      </p:pic>
      <p:pic>
        <p:nvPicPr>
          <p:cNvPr id="9" name="Picture 8">
            <a:extLst>
              <a:ext uri="{FF2B5EF4-FFF2-40B4-BE49-F238E27FC236}">
                <a16:creationId xmlns:a16="http://schemas.microsoft.com/office/drawing/2014/main" id="{FB22BBD3-0775-4018-8C31-E0765F3ECFF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434856"/>
            <a:ext cx="3675743" cy="4423144"/>
          </a:xfrm>
          <a:prstGeom prst="rect">
            <a:avLst/>
          </a:prstGeom>
        </p:spPr>
      </p:pic>
    </p:spTree>
    <p:extLst>
      <p:ext uri="{BB962C8B-B14F-4D97-AF65-F5344CB8AC3E}">
        <p14:creationId xmlns:p14="http://schemas.microsoft.com/office/powerpoint/2010/main" val="234990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4249CA9-BB51-4894-9ECA-6D829DD050E6}"/>
              </a:ext>
            </a:extLst>
          </p:cNvPr>
          <p:cNvSpPr txBox="1"/>
          <p:nvPr/>
        </p:nvSpPr>
        <p:spPr>
          <a:xfrm>
            <a:off x="2663455" y="988828"/>
            <a:ext cx="8256181" cy="1077218"/>
          </a:xfrm>
          <a:prstGeom prst="rect">
            <a:avLst/>
          </a:prstGeom>
          <a:noFill/>
        </p:spPr>
        <p:txBody>
          <a:bodyPr wrap="square">
            <a:spAutoFit/>
          </a:bodyPr>
          <a:lstStyle/>
          <a:p>
            <a:pPr algn="ctr"/>
            <a:r>
              <a:rPr lang="ru-RU" sz="3200" dirty="0">
                <a:solidFill>
                  <a:schemeClr val="bg1"/>
                </a:solidFill>
                <a:latin typeface="Times New Roman" panose="02020603050405020304" pitchFamily="18" charset="0"/>
                <a:cs typeface="Times New Roman" panose="02020603050405020304" pitchFamily="18" charset="0"/>
              </a:rPr>
              <a:t>Настављамо нашу пловидбу са капетаном Пиплфоксом и његовим гусарима. </a:t>
            </a:r>
          </a:p>
        </p:txBody>
      </p:sp>
      <p:pic>
        <p:nvPicPr>
          <p:cNvPr id="10" name="Picture 9">
            <a:extLst>
              <a:ext uri="{FF2B5EF4-FFF2-40B4-BE49-F238E27FC236}">
                <a16:creationId xmlns:a16="http://schemas.microsoft.com/office/drawing/2014/main" id="{26897BCC-C411-4C3A-AF2F-E66D6E7158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995" y="1527437"/>
            <a:ext cx="4752754" cy="4752754"/>
          </a:xfrm>
          <a:prstGeom prst="rect">
            <a:avLst/>
          </a:prstGeom>
        </p:spPr>
      </p:pic>
    </p:spTree>
    <p:extLst>
      <p:ext uri="{BB962C8B-B14F-4D97-AF65-F5344CB8AC3E}">
        <p14:creationId xmlns:p14="http://schemas.microsoft.com/office/powerpoint/2010/main" val="107566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400493" y="214204"/>
            <a:ext cx="11791507" cy="6001643"/>
          </a:xfrm>
          <a:prstGeom prst="rect">
            <a:avLst/>
          </a:prstGeom>
          <a:noFill/>
        </p:spPr>
        <p:txBody>
          <a:bodyPr wrap="square">
            <a:spAutoFit/>
          </a:bodyPr>
          <a:lstStyle/>
          <a:p>
            <a:r>
              <a:rPr lang="sr-Cyrl-RS" sz="3200" dirty="0">
                <a:solidFill>
                  <a:schemeClr val="bg1"/>
                </a:solidFill>
                <a:latin typeface="Times New Roman" panose="02020603050405020304" pitchFamily="18" charset="0"/>
                <a:cs typeface="Times New Roman" panose="02020603050405020304" pitchFamily="18" charset="0"/>
              </a:rPr>
              <a:t>Назив књиге: Капетан Џон Пиплфокс</a:t>
            </a:r>
          </a:p>
          <a:p>
            <a:r>
              <a:rPr lang="sr-Cyrl-RS" sz="3200" dirty="0">
                <a:solidFill>
                  <a:schemeClr val="bg1"/>
                </a:solidFill>
                <a:latin typeface="Times New Roman" panose="02020603050405020304" pitchFamily="18" charset="0"/>
                <a:cs typeface="Times New Roman" panose="02020603050405020304" pitchFamily="18" charset="0"/>
              </a:rPr>
              <a:t>Име писца: Душан Радовић</a:t>
            </a:r>
          </a:p>
          <a:p>
            <a:r>
              <a:rPr lang="sr-Cyrl-RS" sz="3200" dirty="0">
                <a:solidFill>
                  <a:schemeClr val="bg1"/>
                </a:solidFill>
                <a:latin typeface="Times New Roman" panose="02020603050405020304" pitchFamily="18" charset="0"/>
                <a:cs typeface="Times New Roman" panose="02020603050405020304" pitchFamily="18" charset="0"/>
              </a:rPr>
              <a:t>Врста </a:t>
            </a:r>
            <a:r>
              <a:rPr lang="sr-Cyrl-RS" sz="3200" dirty="0" smtClean="0">
                <a:solidFill>
                  <a:schemeClr val="bg1"/>
                </a:solidFill>
                <a:latin typeface="Times New Roman" panose="02020603050405020304" pitchFamily="18" charset="0"/>
                <a:cs typeface="Times New Roman" panose="02020603050405020304" pitchFamily="18" charset="0"/>
              </a:rPr>
              <a:t>дјела</a:t>
            </a:r>
            <a:r>
              <a:rPr lang="sr-Cyrl-RS" sz="3200" dirty="0">
                <a:solidFill>
                  <a:schemeClr val="bg1"/>
                </a:solidFill>
                <a:latin typeface="Times New Roman" panose="02020603050405020304" pitchFamily="18" charset="0"/>
                <a:cs typeface="Times New Roman" panose="02020603050405020304" pitchFamily="18" charset="0"/>
              </a:rPr>
              <a:t>: Радио-драма</a:t>
            </a:r>
          </a:p>
          <a:p>
            <a:r>
              <a:rPr lang="ru-RU" sz="3200" dirty="0">
                <a:solidFill>
                  <a:schemeClr val="bg1"/>
                </a:solidFill>
                <a:latin typeface="Times New Roman" panose="02020603050405020304" pitchFamily="18" charset="0"/>
                <a:cs typeface="Times New Roman" panose="02020603050405020304" pitchFamily="18" charset="0"/>
              </a:rPr>
              <a:t>Главни лик: </a:t>
            </a:r>
            <a:r>
              <a:rPr lang="sr-Cyrl-RS" sz="3200" dirty="0">
                <a:solidFill>
                  <a:schemeClr val="bg1"/>
                </a:solidFill>
                <a:latin typeface="Times New Roman" panose="02020603050405020304" pitchFamily="18" charset="0"/>
                <a:cs typeface="Times New Roman" panose="02020603050405020304" pitchFamily="18" charset="0"/>
              </a:rPr>
              <a:t>Капетан Џон Пиплфокс</a:t>
            </a:r>
            <a:endParaRPr lang="ru-RU" sz="3200" dirty="0">
              <a:solidFill>
                <a:schemeClr val="bg1"/>
              </a:solidFill>
              <a:latin typeface="Times New Roman" panose="02020603050405020304" pitchFamily="18" charset="0"/>
              <a:cs typeface="Times New Roman" panose="02020603050405020304" pitchFamily="18" charset="0"/>
            </a:endParaRPr>
          </a:p>
          <a:p>
            <a:r>
              <a:rPr lang="ru-RU" sz="3200" dirty="0">
                <a:solidFill>
                  <a:schemeClr val="bg1"/>
                </a:solidFill>
                <a:latin typeface="Times New Roman" panose="02020603050405020304" pitchFamily="18" charset="0"/>
                <a:cs typeface="Times New Roman" panose="02020603050405020304" pitchFamily="18" charset="0"/>
              </a:rPr>
              <a:t>Споредни ликови:</a:t>
            </a:r>
            <a:r>
              <a:rPr lang="sr-Latn-RS" sz="3200" dirty="0">
                <a:solidFill>
                  <a:schemeClr val="bg1"/>
                </a:solidFill>
                <a:latin typeface="Times New Roman" panose="02020603050405020304" pitchFamily="18" charset="0"/>
                <a:cs typeface="Times New Roman" panose="02020603050405020304" pitchFamily="18" charset="0"/>
              </a:rPr>
              <a:t> </a:t>
            </a:r>
            <a:r>
              <a:rPr lang="sr-Cyrl-RS" sz="3200" dirty="0">
                <a:solidFill>
                  <a:schemeClr val="bg1"/>
                </a:solidFill>
                <a:latin typeface="Times New Roman" panose="02020603050405020304" pitchFamily="18" charset="0"/>
                <a:cs typeface="Times New Roman" panose="02020603050405020304" pitchFamily="18" charset="0"/>
              </a:rPr>
              <a:t>гусари, спикер,</a:t>
            </a:r>
          </a:p>
          <a:p>
            <a:r>
              <a:rPr lang="sr-Cyrl-RS" sz="3200" dirty="0" smtClean="0">
                <a:solidFill>
                  <a:schemeClr val="bg1"/>
                </a:solidFill>
                <a:latin typeface="Times New Roman" panose="02020603050405020304" pitchFamily="18" charset="0"/>
                <a:cs typeface="Times New Roman" panose="02020603050405020304" pitchFamily="18" charset="0"/>
              </a:rPr>
              <a:t>пећина и чудовиште</a:t>
            </a:r>
            <a:endParaRPr lang="ru-RU" sz="3200" dirty="0">
              <a:solidFill>
                <a:srgbClr val="FF0000"/>
              </a:solidFill>
              <a:latin typeface="Times New Roman" panose="02020603050405020304" pitchFamily="18" charset="0"/>
              <a:cs typeface="Times New Roman" panose="02020603050405020304" pitchFamily="18" charset="0"/>
            </a:endParaRPr>
          </a:p>
          <a:p>
            <a:r>
              <a:rPr lang="sr-Cyrl-RS" sz="3200" dirty="0">
                <a:solidFill>
                  <a:schemeClr val="bg1"/>
                </a:solidFill>
                <a:latin typeface="Times New Roman" panose="02020603050405020304" pitchFamily="18" charset="0"/>
                <a:cs typeface="Times New Roman" panose="02020603050405020304" pitchFamily="18" charset="0"/>
              </a:rPr>
              <a:t>Мјесто радње: У Кинеском </a:t>
            </a:r>
            <a:r>
              <a:rPr lang="sr-Cyrl-RS" sz="3200" dirty="0" smtClean="0">
                <a:solidFill>
                  <a:schemeClr val="bg1"/>
                </a:solidFill>
                <a:latin typeface="Times New Roman" panose="02020603050405020304" pitchFamily="18" charset="0"/>
                <a:cs typeface="Times New Roman" panose="02020603050405020304" pitchFamily="18" charset="0"/>
              </a:rPr>
              <a:t>мору</a:t>
            </a:r>
            <a:endParaRPr lang="sr-Cyrl-RS" sz="3200" dirty="0">
              <a:solidFill>
                <a:schemeClr val="bg1"/>
              </a:solidFill>
              <a:latin typeface="Times New Roman" panose="02020603050405020304" pitchFamily="18" charset="0"/>
              <a:cs typeface="Times New Roman" panose="02020603050405020304" pitchFamily="18" charset="0"/>
            </a:endParaRPr>
          </a:p>
          <a:p>
            <a:r>
              <a:rPr lang="sr-Cyrl-RS" sz="3200" dirty="0">
                <a:solidFill>
                  <a:schemeClr val="bg1"/>
                </a:solidFill>
                <a:latin typeface="Times New Roman" panose="02020603050405020304" pitchFamily="18" charset="0"/>
                <a:cs typeface="Times New Roman" panose="02020603050405020304" pitchFamily="18" charset="0"/>
              </a:rPr>
              <a:t>Вријеме радње: </a:t>
            </a:r>
            <a:r>
              <a:rPr lang="sr-Cyrl-RS" sz="3200" dirty="0" smtClean="0">
                <a:solidFill>
                  <a:schemeClr val="bg1"/>
                </a:solidFill>
                <a:latin typeface="Times New Roman" panose="02020603050405020304" pitchFamily="18" charset="0"/>
                <a:cs typeface="Times New Roman" panose="02020603050405020304" pitchFamily="18" charset="0"/>
              </a:rPr>
              <a:t>Непознато</a:t>
            </a:r>
            <a:endParaRPr lang="sr-Cyrl-RS" sz="3200" dirty="0">
              <a:solidFill>
                <a:schemeClr val="bg1"/>
              </a:solidFill>
              <a:latin typeface="Times New Roman" panose="02020603050405020304" pitchFamily="18" charset="0"/>
              <a:cs typeface="Times New Roman" panose="02020603050405020304" pitchFamily="18" charset="0"/>
            </a:endParaRPr>
          </a:p>
          <a:p>
            <a:r>
              <a:rPr lang="sr-Cyrl-RS" sz="3200" dirty="0">
                <a:solidFill>
                  <a:schemeClr val="bg1"/>
                </a:solidFill>
                <a:latin typeface="Times New Roman" panose="02020603050405020304" pitchFamily="18" charset="0"/>
                <a:cs typeface="Times New Roman" panose="02020603050405020304" pitchFamily="18" charset="0"/>
              </a:rPr>
              <a:t>Тема: Живот пензионисаних гусара и њихова борба са </a:t>
            </a:r>
            <a:r>
              <a:rPr lang="sr-Cyrl-RS" sz="3200" dirty="0" smtClean="0">
                <a:solidFill>
                  <a:schemeClr val="bg1"/>
                </a:solidFill>
                <a:latin typeface="Times New Roman" panose="02020603050405020304" pitchFamily="18" charset="0"/>
                <a:cs typeface="Times New Roman" panose="02020603050405020304" pitchFamily="18" charset="0"/>
              </a:rPr>
              <a:t>чудовиштем</a:t>
            </a:r>
            <a:endParaRPr lang="sr-Cyrl-RS" sz="3200" dirty="0">
              <a:solidFill>
                <a:schemeClr val="bg1"/>
              </a:solidFill>
              <a:latin typeface="Times New Roman" panose="02020603050405020304" pitchFamily="18" charset="0"/>
              <a:cs typeface="Times New Roman" panose="02020603050405020304" pitchFamily="18" charset="0"/>
            </a:endParaRPr>
          </a:p>
          <a:p>
            <a:r>
              <a:rPr lang="sr-Cyrl-RS" sz="3200" dirty="0">
                <a:solidFill>
                  <a:schemeClr val="bg1"/>
                </a:solidFill>
                <a:latin typeface="Times New Roman" panose="02020603050405020304" pitchFamily="18" charset="0"/>
                <a:cs typeface="Times New Roman" panose="02020603050405020304" pitchFamily="18" charset="0"/>
              </a:rPr>
              <a:t>Идеја дјела: Понекад је </a:t>
            </a:r>
            <a:r>
              <a:rPr lang="sr-Cyrl-RS" sz="3200" dirty="0" smtClean="0">
                <a:solidFill>
                  <a:schemeClr val="bg1"/>
                </a:solidFill>
                <a:latin typeface="Times New Roman" panose="02020603050405020304" pitchFamily="18" charset="0"/>
                <a:cs typeface="Times New Roman" panose="02020603050405020304" pitchFamily="18" charset="0"/>
              </a:rPr>
              <a:t>умјесто </a:t>
            </a:r>
            <a:r>
              <a:rPr lang="sr-Cyrl-RS" sz="3200" dirty="0">
                <a:solidFill>
                  <a:schemeClr val="bg1"/>
                </a:solidFill>
                <a:latin typeface="Times New Roman" panose="02020603050405020304" pitchFamily="18" charset="0"/>
                <a:cs typeface="Times New Roman" panose="02020603050405020304" pitchFamily="18" charset="0"/>
              </a:rPr>
              <a:t>кориштења силе и оружја боље</a:t>
            </a:r>
          </a:p>
          <a:p>
            <a:r>
              <a:rPr lang="sr-Cyrl-RS" sz="3200" dirty="0">
                <a:solidFill>
                  <a:schemeClr val="bg1"/>
                </a:solidFill>
                <a:latin typeface="Times New Roman" panose="02020603050405020304" pitchFamily="18" charset="0"/>
                <a:cs typeface="Times New Roman" panose="02020603050405020304" pitchFamily="18" charset="0"/>
              </a:rPr>
              <a:t>бити домишљат и неустрашив.</a:t>
            </a:r>
          </a:p>
        </p:txBody>
      </p:sp>
    </p:spTree>
    <p:extLst>
      <p:ext uri="{BB962C8B-B14F-4D97-AF65-F5344CB8AC3E}">
        <p14:creationId xmlns:p14="http://schemas.microsoft.com/office/powerpoint/2010/main" val="1586777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200246" y="238465"/>
            <a:ext cx="11791507" cy="3662541"/>
          </a:xfrm>
          <a:prstGeom prst="rect">
            <a:avLst/>
          </a:prstGeom>
          <a:noFill/>
        </p:spPr>
        <p:txBody>
          <a:bodyPr wrap="square">
            <a:spAutoFit/>
          </a:bodyPr>
          <a:lstStyle/>
          <a:p>
            <a:r>
              <a:rPr lang="sr-Cyrl-RS" sz="3200" dirty="0">
                <a:solidFill>
                  <a:schemeClr val="bg1"/>
                </a:solidFill>
                <a:latin typeface="Times New Roman" panose="02020603050405020304" pitchFamily="18" charset="0"/>
                <a:cs typeface="Times New Roman" panose="02020603050405020304" pitchFamily="18" charset="0"/>
              </a:rPr>
              <a:t>Анализа </a:t>
            </a:r>
            <a:r>
              <a:rPr lang="sr-Cyrl-RS" sz="3200" dirty="0" smtClean="0">
                <a:solidFill>
                  <a:schemeClr val="bg1"/>
                </a:solidFill>
                <a:latin typeface="Times New Roman" panose="02020603050405020304" pitchFamily="18" charset="0"/>
                <a:cs typeface="Times New Roman" panose="02020603050405020304" pitchFamily="18" charset="0"/>
              </a:rPr>
              <a:t>ликова</a:t>
            </a:r>
            <a:endParaRPr lang="sr-Cyrl-RS" sz="3200" dirty="0">
              <a:solidFill>
                <a:schemeClr val="bg1"/>
              </a:solidFill>
              <a:latin typeface="Times New Roman" panose="02020603050405020304" pitchFamily="18" charset="0"/>
              <a:cs typeface="Times New Roman" panose="02020603050405020304" pitchFamily="18" charset="0"/>
            </a:endParaRPr>
          </a:p>
          <a:p>
            <a:endParaRPr lang="sr-Cyrl-RS" sz="3200" dirty="0">
              <a:solidFill>
                <a:schemeClr val="bg1"/>
              </a:solidFill>
              <a:latin typeface="Times New Roman" panose="02020603050405020304" pitchFamily="18" charset="0"/>
              <a:cs typeface="Times New Roman" panose="02020603050405020304" pitchFamily="18" charset="0"/>
            </a:endParaRPr>
          </a:p>
          <a:p>
            <a:r>
              <a:rPr lang="ru-RU" sz="2800" dirty="0">
                <a:solidFill>
                  <a:schemeClr val="bg1"/>
                </a:solidFill>
                <a:latin typeface="Times New Roman" panose="02020603050405020304" pitchFamily="18" charset="0"/>
                <a:cs typeface="Times New Roman" panose="02020603050405020304" pitchFamily="18" charset="0"/>
              </a:rPr>
              <a:t>Џон Пиплфокс – приказан је као храбар гусар, односно капетан гусарске посаде. Он се ничега не плаши, па ни чудовишта са 7 глава које је потопило 17 бродова и побило 200 гусара. Има 72 ране. Његова снага се преувеличава: у зубима носи ајкулу, а у рукама мале ајкуле. Као нешто најљепше на свијету описује гусарску заставу. За њега је свака опасност изазов. Храбри своје гусаре ријечима. </a:t>
            </a:r>
            <a:endParaRPr lang="sr-Cyrl-R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3981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200246" y="238465"/>
            <a:ext cx="11791507" cy="4524315"/>
          </a:xfrm>
          <a:prstGeom prst="rect">
            <a:avLst/>
          </a:prstGeom>
          <a:noFill/>
        </p:spPr>
        <p:txBody>
          <a:bodyPr wrap="square">
            <a:spAutoFit/>
          </a:bodyPr>
          <a:lstStyle/>
          <a:p>
            <a:r>
              <a:rPr lang="sr-Cyrl-RS" sz="3200" dirty="0">
                <a:solidFill>
                  <a:schemeClr val="bg1"/>
                </a:solidFill>
                <a:latin typeface="Times New Roman" panose="02020603050405020304" pitchFamily="18" charset="0"/>
                <a:cs typeface="Times New Roman" panose="02020603050405020304" pitchFamily="18" charset="0"/>
              </a:rPr>
              <a:t>Анализа </a:t>
            </a:r>
            <a:r>
              <a:rPr lang="sr-Cyrl-RS" sz="3200" dirty="0" smtClean="0">
                <a:solidFill>
                  <a:schemeClr val="bg1"/>
                </a:solidFill>
                <a:latin typeface="Times New Roman" panose="02020603050405020304" pitchFamily="18" charset="0"/>
                <a:cs typeface="Times New Roman" panose="02020603050405020304" pitchFamily="18" charset="0"/>
              </a:rPr>
              <a:t>ликова</a:t>
            </a:r>
            <a:endParaRPr lang="sr-Cyrl-RS" sz="3200" dirty="0">
              <a:solidFill>
                <a:schemeClr val="bg1"/>
              </a:solidFill>
              <a:latin typeface="Times New Roman" panose="02020603050405020304" pitchFamily="18" charset="0"/>
              <a:cs typeface="Times New Roman" panose="02020603050405020304" pitchFamily="18" charset="0"/>
            </a:endParaRPr>
          </a:p>
          <a:p>
            <a:endParaRPr lang="sr-Cyrl-RS" sz="3200" dirty="0">
              <a:solidFill>
                <a:schemeClr val="bg1"/>
              </a:solidFill>
              <a:latin typeface="Times New Roman" panose="02020603050405020304" pitchFamily="18" charset="0"/>
              <a:cs typeface="Times New Roman" panose="02020603050405020304" pitchFamily="18" charset="0"/>
            </a:endParaRPr>
          </a:p>
          <a:p>
            <a:r>
              <a:rPr lang="ru-RU" sz="2800" dirty="0">
                <a:solidFill>
                  <a:schemeClr val="bg1"/>
                </a:solidFill>
                <a:latin typeface="Times New Roman" panose="02020603050405020304" pitchFamily="18" charset="0"/>
                <a:cs typeface="Times New Roman" panose="02020603050405020304" pitchFamily="18" charset="0"/>
              </a:rPr>
              <a:t>Гусари –  представљени су као маса глупих људи. Неколико гусара има </a:t>
            </a:r>
            <a:r>
              <a:rPr lang="ru-RU" sz="2800" dirty="0" smtClean="0">
                <a:solidFill>
                  <a:schemeClr val="bg1"/>
                </a:solidFill>
                <a:latin typeface="Times New Roman" panose="02020603050405020304" pitchFamily="18" charset="0"/>
                <a:cs typeface="Times New Roman" panose="02020603050405020304" pitchFamily="18" charset="0"/>
              </a:rPr>
              <a:t>имена (Арчибалд</a:t>
            </a:r>
            <a:r>
              <a:rPr lang="ru-RU" sz="2800" dirty="0">
                <a:solidFill>
                  <a:schemeClr val="bg1"/>
                </a:solidFill>
                <a:latin typeface="Times New Roman" panose="02020603050405020304" pitchFamily="18" charset="0"/>
                <a:cs typeface="Times New Roman" panose="02020603050405020304" pitchFamily="18" charset="0"/>
              </a:rPr>
              <a:t>, Корњача, Секира, </a:t>
            </a:r>
            <a:r>
              <a:rPr lang="ru-RU" sz="2800" dirty="0" smtClean="0">
                <a:solidFill>
                  <a:schemeClr val="bg1"/>
                </a:solidFill>
                <a:latin typeface="Times New Roman" panose="02020603050405020304" pitchFamily="18" charset="0"/>
                <a:cs typeface="Times New Roman" panose="02020603050405020304" pitchFamily="18" charset="0"/>
              </a:rPr>
              <a:t>Коновал), </a:t>
            </a:r>
            <a:r>
              <a:rPr lang="ru-RU" sz="2800" dirty="0">
                <a:solidFill>
                  <a:schemeClr val="bg1"/>
                </a:solidFill>
                <a:latin typeface="Times New Roman" panose="02020603050405020304" pitchFamily="18" charset="0"/>
                <a:cs typeface="Times New Roman" panose="02020603050405020304" pitchFamily="18" charset="0"/>
              </a:rPr>
              <a:t>али тиме њихова улога није добила на већем значају. Гусари имају функцију да воде дијалог са капетаном </a:t>
            </a:r>
            <a:r>
              <a:rPr lang="ru-RU" sz="2800" dirty="0" smtClean="0">
                <a:solidFill>
                  <a:schemeClr val="bg1"/>
                </a:solidFill>
                <a:latin typeface="Times New Roman" panose="02020603050405020304" pitchFamily="18" charset="0"/>
                <a:cs typeface="Times New Roman" panose="02020603050405020304" pitchFamily="18" charset="0"/>
              </a:rPr>
              <a:t>у циљу развијања </a:t>
            </a:r>
            <a:r>
              <a:rPr lang="ru-RU" sz="2800" dirty="0">
                <a:solidFill>
                  <a:schemeClr val="bg1"/>
                </a:solidFill>
                <a:latin typeface="Times New Roman" panose="02020603050405020304" pitchFamily="18" charset="0"/>
                <a:cs typeface="Times New Roman" panose="02020603050405020304" pitchFamily="18" charset="0"/>
              </a:rPr>
              <a:t>радње. Уплашили су се када су прочитали поруку из флаше. Нису били у стању да смисле тешка питања за чудовиште. Капетан им је лако вратио вјеру у побједу (сцена са ајкулама). Слушају све што им капетан нареди. Успјех за успјешно обављен задатак припада капетану.</a:t>
            </a:r>
            <a:endParaRPr lang="sr-Cyrl-R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89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200246" y="238465"/>
            <a:ext cx="11791507" cy="5386090"/>
          </a:xfrm>
          <a:prstGeom prst="rect">
            <a:avLst/>
          </a:prstGeom>
          <a:noFill/>
        </p:spPr>
        <p:txBody>
          <a:bodyPr wrap="square">
            <a:spAutoFit/>
          </a:bodyPr>
          <a:lstStyle/>
          <a:p>
            <a:r>
              <a:rPr lang="sr-Cyrl-RS" sz="3200" dirty="0">
                <a:solidFill>
                  <a:schemeClr val="bg1"/>
                </a:solidFill>
                <a:latin typeface="Times New Roman" panose="02020603050405020304" pitchFamily="18" charset="0"/>
                <a:cs typeface="Times New Roman" panose="02020603050405020304" pitchFamily="18" charset="0"/>
              </a:rPr>
              <a:t>Анализа </a:t>
            </a:r>
            <a:r>
              <a:rPr lang="sr-Cyrl-RS" sz="3200" dirty="0" smtClean="0">
                <a:solidFill>
                  <a:schemeClr val="bg1"/>
                </a:solidFill>
                <a:latin typeface="Times New Roman" panose="02020603050405020304" pitchFamily="18" charset="0"/>
                <a:cs typeface="Times New Roman" panose="02020603050405020304" pitchFamily="18" charset="0"/>
              </a:rPr>
              <a:t>ликова</a:t>
            </a:r>
            <a:endParaRPr lang="sr-Cyrl-RS" sz="3200" dirty="0">
              <a:solidFill>
                <a:schemeClr val="bg1"/>
              </a:solidFill>
              <a:latin typeface="Times New Roman" panose="02020603050405020304" pitchFamily="18" charset="0"/>
              <a:cs typeface="Times New Roman" panose="02020603050405020304" pitchFamily="18" charset="0"/>
            </a:endParaRPr>
          </a:p>
          <a:p>
            <a:endParaRPr lang="sr-Cyrl-RS" sz="3200" dirty="0">
              <a:solidFill>
                <a:schemeClr val="bg1"/>
              </a:solidFill>
              <a:latin typeface="Times New Roman" panose="02020603050405020304" pitchFamily="18" charset="0"/>
              <a:cs typeface="Times New Roman" panose="02020603050405020304" pitchFamily="18" charset="0"/>
            </a:endParaRPr>
          </a:p>
          <a:p>
            <a:r>
              <a:rPr lang="ru-RU" sz="2800" dirty="0">
                <a:solidFill>
                  <a:schemeClr val="bg1"/>
                </a:solidFill>
                <a:latin typeface="Times New Roman" panose="02020603050405020304" pitchFamily="18" charset="0"/>
                <a:cs typeface="Times New Roman" panose="02020603050405020304" pitchFamily="18" charset="0"/>
              </a:rPr>
              <a:t>Пећина – појављује се само у сцени када даје инструкције капетану како да надмудри чудовиште. Савјет је користан, али капетан </a:t>
            </a:r>
            <a:r>
              <a:rPr lang="ru-RU" sz="2800" dirty="0" smtClean="0">
                <a:solidFill>
                  <a:schemeClr val="bg1"/>
                </a:solidFill>
                <a:latin typeface="Times New Roman" panose="02020603050405020304" pitchFamily="18" charset="0"/>
                <a:cs typeface="Times New Roman" panose="02020603050405020304" pitchFamily="18" charset="0"/>
              </a:rPr>
              <a:t>јој је </a:t>
            </a:r>
            <a:r>
              <a:rPr lang="ru-RU" sz="2800" dirty="0">
                <a:solidFill>
                  <a:schemeClr val="bg1"/>
                </a:solidFill>
                <a:latin typeface="Times New Roman" panose="02020603050405020304" pitchFamily="18" charset="0"/>
                <a:cs typeface="Times New Roman" panose="02020603050405020304" pitchFamily="18" charset="0"/>
              </a:rPr>
              <a:t>замјерио што му није све рекла. Морао је и он да размисли (смисли питања за чудовиште).</a:t>
            </a:r>
          </a:p>
          <a:p>
            <a:endParaRPr lang="ru-RU" sz="2800" dirty="0">
              <a:solidFill>
                <a:schemeClr val="bg1"/>
              </a:solidFill>
              <a:latin typeface="Times New Roman" panose="02020603050405020304" pitchFamily="18" charset="0"/>
              <a:cs typeface="Times New Roman" panose="02020603050405020304" pitchFamily="18" charset="0"/>
            </a:endParaRPr>
          </a:p>
          <a:p>
            <a:endParaRPr lang="ru-RU" sz="2800" dirty="0">
              <a:solidFill>
                <a:schemeClr val="bg1"/>
              </a:solidFill>
              <a:latin typeface="Times New Roman" panose="02020603050405020304" pitchFamily="18" charset="0"/>
              <a:cs typeface="Times New Roman" panose="02020603050405020304" pitchFamily="18" charset="0"/>
            </a:endParaRPr>
          </a:p>
          <a:p>
            <a:r>
              <a:rPr lang="ru-RU" sz="2800" dirty="0">
                <a:solidFill>
                  <a:schemeClr val="bg1"/>
                </a:solidFill>
                <a:latin typeface="Times New Roman" panose="02020603050405020304" pitchFamily="18" charset="0"/>
                <a:cs typeface="Times New Roman" panose="02020603050405020304" pitchFamily="18" charset="0"/>
              </a:rPr>
              <a:t>Чудовиште са 7 глава – изгледа страшно и опасно. Седам глава распоређено је на 7 вратова. Иако страшног изгледа, ни оно није много паметно. На капетанова питања даје бизарне одговоре. Лако је савладано и остало без свих глава. Појављује се само пред крај драме када води дијалог са капетаном.</a:t>
            </a:r>
            <a:endParaRPr lang="sr-Cyrl-R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548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200246" y="631870"/>
            <a:ext cx="11791507" cy="3539430"/>
          </a:xfrm>
          <a:prstGeom prst="rect">
            <a:avLst/>
          </a:prstGeom>
          <a:noFill/>
        </p:spPr>
        <p:txBody>
          <a:bodyPr wrap="square">
            <a:spAutoFit/>
          </a:bodyPr>
          <a:lstStyle/>
          <a:p>
            <a:r>
              <a:rPr lang="ru-RU" sz="2800" dirty="0">
                <a:solidFill>
                  <a:schemeClr val="bg1"/>
                </a:solidFill>
                <a:latin typeface="Times New Roman" panose="02020603050405020304" pitchFamily="18" charset="0"/>
                <a:cs typeface="Times New Roman" panose="02020603050405020304" pitchFamily="18" charset="0"/>
              </a:rPr>
              <a:t>Постоји симболика броја 7. Чудовиште има 7 глава на 7 вратова. Капетан има 70 гусара и 72 ране. У </a:t>
            </a:r>
            <a:r>
              <a:rPr lang="ru-RU" sz="2800" dirty="0" smtClean="0">
                <a:solidFill>
                  <a:schemeClr val="bg1"/>
                </a:solidFill>
                <a:latin typeface="Times New Roman" panose="02020603050405020304" pitchFamily="18" charset="0"/>
                <a:cs typeface="Times New Roman" panose="02020603050405020304" pitchFamily="18" charset="0"/>
              </a:rPr>
              <a:t>обје </a:t>
            </a:r>
            <a:r>
              <a:rPr lang="ru-RU" sz="2800" dirty="0">
                <a:solidFill>
                  <a:schemeClr val="bg1"/>
                </a:solidFill>
                <a:latin typeface="Times New Roman" panose="02020603050405020304" pitchFamily="18" charset="0"/>
                <a:cs typeface="Times New Roman" panose="02020603050405020304" pitchFamily="18" charset="0"/>
              </a:rPr>
              <a:t>руке носи по 7 малих ајкула. Био је 27. дан пловидбе када је до посаде дошла флаша са поруком. Брзоговорећи човјек каже да је његов брод 17. по реду које је чудовиште потопило. Као збир три и три смокве наводи се 7 као рјешење. Чудовиште каже да у његовим главама има 7 пута више памети него у капетановој, а капетан је морао да смисли 7 питања да би посјекао свих 7 глава чудовишту, али чули смо само прва три питања.</a:t>
            </a:r>
            <a:endParaRPr lang="sr-Cyrl-RS" sz="2800" dirty="0">
              <a:solidFill>
                <a:schemeClr val="bg1"/>
              </a:solidFill>
              <a:latin typeface="Times New Roman" panose="02020603050405020304" pitchFamily="18" charset="0"/>
              <a:cs typeface="Times New Roman" panose="02020603050405020304" pitchFamily="18" charset="0"/>
            </a:endParaRPr>
          </a:p>
        </p:txBody>
      </p:sp>
      <p:pic>
        <p:nvPicPr>
          <p:cNvPr id="6" name="Picture 5">
            <a:extLst>
              <a:ext uri="{FF2B5EF4-FFF2-40B4-BE49-F238E27FC236}">
                <a16:creationId xmlns:a16="http://schemas.microsoft.com/office/drawing/2014/main" id="{9DFC284A-4D5C-4311-92D5-49645B1DFF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5277" y="3992324"/>
            <a:ext cx="5261444" cy="2648144"/>
          </a:xfrm>
          <a:prstGeom prst="rect">
            <a:avLst/>
          </a:prstGeom>
        </p:spPr>
      </p:pic>
    </p:spTree>
    <p:extLst>
      <p:ext uri="{BB962C8B-B14F-4D97-AF65-F5344CB8AC3E}">
        <p14:creationId xmlns:p14="http://schemas.microsoft.com/office/powerpoint/2010/main" val="4251083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DC70138-DF34-48EB-BE25-4419FF51BA05}"/>
              </a:ext>
            </a:extLst>
          </p:cNvPr>
          <p:cNvSpPr txBox="1"/>
          <p:nvPr/>
        </p:nvSpPr>
        <p:spPr>
          <a:xfrm>
            <a:off x="349101" y="2439404"/>
            <a:ext cx="8029353" cy="1692771"/>
          </a:xfrm>
          <a:prstGeom prst="rect">
            <a:avLst/>
          </a:prstGeom>
          <a:noFill/>
        </p:spPr>
        <p:txBody>
          <a:bodyPr wrap="square">
            <a:spAutoFit/>
          </a:bodyPr>
          <a:lstStyle/>
          <a:p>
            <a:r>
              <a:rPr lang="sr-Cyrl-RS" sz="2800" u="sng" dirty="0">
                <a:solidFill>
                  <a:schemeClr val="bg1"/>
                </a:solidFill>
                <a:latin typeface="Times New Roman" panose="02020603050405020304" pitchFamily="18" charset="0"/>
                <a:cs typeface="Times New Roman" panose="02020603050405020304" pitchFamily="18" charset="0"/>
              </a:rPr>
              <a:t>ЗАДАТАК ЗА САМОСТАЛАН РАД</a:t>
            </a:r>
          </a:p>
          <a:p>
            <a:r>
              <a:rPr lang="sr-Cyrl-RS" sz="2400" dirty="0" smtClean="0">
                <a:solidFill>
                  <a:schemeClr val="bg1"/>
                </a:solidFill>
                <a:latin typeface="Times New Roman" panose="02020603050405020304" pitchFamily="18" charset="0"/>
                <a:cs typeface="Times New Roman" panose="02020603050405020304" pitchFamily="18" charset="0"/>
              </a:rPr>
              <a:t>Одредите </a:t>
            </a:r>
            <a:r>
              <a:rPr lang="sr-Cyrl-RS" sz="2400" dirty="0">
                <a:solidFill>
                  <a:schemeClr val="bg1"/>
                </a:solidFill>
                <a:latin typeface="Times New Roman" panose="02020603050405020304" pitchFamily="18" charset="0"/>
                <a:cs typeface="Times New Roman" panose="02020603050405020304" pitchFamily="18" charset="0"/>
              </a:rPr>
              <a:t>наслове </a:t>
            </a:r>
            <a:r>
              <a:rPr lang="sr-Cyrl-RS" sz="2400" dirty="0" smtClean="0">
                <a:solidFill>
                  <a:schemeClr val="bg1"/>
                </a:solidFill>
                <a:latin typeface="Times New Roman" panose="02020603050405020304" pitchFamily="18" charset="0"/>
                <a:cs typeface="Times New Roman" panose="02020603050405020304" pitchFamily="18" charset="0"/>
              </a:rPr>
              <a:t>д</a:t>
            </a:r>
            <a:r>
              <a:rPr lang="sr-Cyrl-RS" sz="2400" dirty="0">
                <a:solidFill>
                  <a:schemeClr val="bg1"/>
                </a:solidFill>
                <a:latin typeface="Times New Roman" panose="02020603050405020304" pitchFamily="18" charset="0"/>
                <a:cs typeface="Times New Roman" panose="02020603050405020304" pitchFamily="18" charset="0"/>
              </a:rPr>
              <a:t>и</a:t>
            </a:r>
            <a:r>
              <a:rPr lang="sr-Cyrl-RS" sz="2400" dirty="0" smtClean="0">
                <a:solidFill>
                  <a:schemeClr val="bg1"/>
                </a:solidFill>
                <a:latin typeface="Times New Roman" panose="02020603050405020304" pitchFamily="18" charset="0"/>
                <a:cs typeface="Times New Roman" panose="02020603050405020304" pitchFamily="18" charset="0"/>
              </a:rPr>
              <a:t>јеловима </a:t>
            </a:r>
            <a:r>
              <a:rPr lang="sr-Cyrl-RS" sz="2400" dirty="0">
                <a:solidFill>
                  <a:schemeClr val="bg1"/>
                </a:solidFill>
                <a:latin typeface="Times New Roman" panose="02020603050405020304" pitchFamily="18" charset="0"/>
                <a:cs typeface="Times New Roman" panose="02020603050405020304" pitchFamily="18" charset="0"/>
              </a:rPr>
              <a:t>приче</a:t>
            </a:r>
          </a:p>
          <a:p>
            <a:r>
              <a:rPr lang="sr-Cyrl-RS" sz="2400" dirty="0">
                <a:solidFill>
                  <a:schemeClr val="bg1"/>
                </a:solidFill>
                <a:latin typeface="Times New Roman" panose="02020603050405020304" pitchFamily="18" charset="0"/>
                <a:cs typeface="Times New Roman" panose="02020603050405020304" pitchFamily="18" charset="0"/>
              </a:rPr>
              <a:t> а затим </a:t>
            </a:r>
            <a:r>
              <a:rPr lang="sr-Cyrl-RS" sz="2400" dirty="0" smtClean="0">
                <a:solidFill>
                  <a:schemeClr val="bg1"/>
                </a:solidFill>
                <a:latin typeface="Times New Roman" panose="02020603050405020304" pitchFamily="18" charset="0"/>
                <a:cs typeface="Times New Roman" panose="02020603050405020304" pitchFamily="18" charset="0"/>
              </a:rPr>
              <a:t>илуструјте </a:t>
            </a:r>
            <a:r>
              <a:rPr lang="sr-Cyrl-RS" sz="2400" dirty="0">
                <a:solidFill>
                  <a:schemeClr val="bg1"/>
                </a:solidFill>
                <a:latin typeface="Times New Roman" panose="02020603050405020304" pitchFamily="18" charset="0"/>
                <a:cs typeface="Times New Roman" panose="02020603050405020304" pitchFamily="18" charset="0"/>
              </a:rPr>
              <a:t>најзанимљивији</a:t>
            </a:r>
          </a:p>
          <a:p>
            <a:r>
              <a:rPr lang="sr-Cyrl-RS" sz="2400" dirty="0">
                <a:solidFill>
                  <a:schemeClr val="bg1"/>
                </a:solidFill>
                <a:latin typeface="Times New Roman" panose="02020603050405020304" pitchFamily="18" charset="0"/>
                <a:cs typeface="Times New Roman" panose="02020603050405020304" pitchFamily="18" charset="0"/>
              </a:rPr>
              <a:t> дио.</a:t>
            </a:r>
          </a:p>
        </p:txBody>
      </p:sp>
      <p:pic>
        <p:nvPicPr>
          <p:cNvPr id="3" name="Picture 2">
            <a:extLst>
              <a:ext uri="{FF2B5EF4-FFF2-40B4-BE49-F238E27FC236}">
                <a16:creationId xmlns:a16="http://schemas.microsoft.com/office/drawing/2014/main" id="{24B59ABE-6D9A-475B-B73B-7517CF858F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2831" y="0"/>
            <a:ext cx="5699169" cy="6858000"/>
          </a:xfrm>
          <a:prstGeom prst="rect">
            <a:avLst/>
          </a:prstGeom>
        </p:spPr>
      </p:pic>
    </p:spTree>
    <p:extLst>
      <p:ext uri="{BB962C8B-B14F-4D97-AF65-F5344CB8AC3E}">
        <p14:creationId xmlns:p14="http://schemas.microsoft.com/office/powerpoint/2010/main" val="977720514"/>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Metropolitan</Template>
  <TotalTime>326</TotalTime>
  <Words>495</Words>
  <Application>Microsoft Office PowerPoint</Application>
  <PresentationFormat>Widescreen</PresentationFormat>
  <Paragraphs>34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 Light</vt:lpstr>
      <vt:lpstr>Times New Roman</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RUFI</dc:creator>
  <cp:lastModifiedBy>Nada</cp:lastModifiedBy>
  <cp:revision>40</cp:revision>
  <dcterms:created xsi:type="dcterms:W3CDTF">2021-01-12T22:05:56Z</dcterms:created>
  <dcterms:modified xsi:type="dcterms:W3CDTF">2021-01-18T21:52:45Z</dcterms:modified>
</cp:coreProperties>
</file>