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9" r:id="rId3"/>
    <p:sldId id="264" r:id="rId4"/>
    <p:sldId id="265" r:id="rId5"/>
    <p:sldId id="266" r:id="rId6"/>
    <p:sldId id="267" r:id="rId7"/>
    <p:sldId id="269" r:id="rId8"/>
    <p:sldId id="268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9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48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79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3250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94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247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11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95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1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59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57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4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00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73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11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6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9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181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96768" y="1756811"/>
            <a:ext cx="6778752" cy="1411224"/>
          </a:xfrm>
        </p:spPr>
        <p:txBody>
          <a:bodyPr/>
          <a:lstStyle/>
          <a:p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Четвороугао</a:t>
            </a:r>
            <a:endParaRPr lang="sr-Latn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0208" y="3168035"/>
            <a:ext cx="5779008" cy="501757"/>
          </a:xfrm>
        </p:spPr>
        <p:txBody>
          <a:bodyPr>
            <a:noAutofit/>
          </a:bodyPr>
          <a:lstStyle/>
          <a:p>
            <a:r>
              <a:rPr lang="sr-Cyrl-B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Углови</a:t>
            </a:r>
            <a:r>
              <a:rPr lang="sr-Cyrl-B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четвороугла</a:t>
            </a:r>
          </a:p>
          <a:p>
            <a:r>
              <a:rPr lang="sr-Cyrl-B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br>
              <a:rPr lang="sr-Cyrl-B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</a:t>
            </a:r>
            <a:r>
              <a:rPr lang="sr-Cyrl-B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ОБРАДА-</a:t>
            </a:r>
            <a:endParaRPr lang="sr-Latn-R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000" b="1" i="1" dirty="0"/>
          </a:p>
          <a:p>
            <a:r>
              <a:rPr lang="sr-Cyrl-BA" sz="2000" b="1" i="1" dirty="0" smtClean="0"/>
              <a:t>                       </a:t>
            </a:r>
            <a:endParaRPr lang="sr-Latn-RS" sz="20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705344" y="4852416"/>
            <a:ext cx="4340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Наставник: Маријана </a:t>
            </a:r>
            <a:r>
              <a:rPr lang="sr-Cyrl-B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Горановић</a:t>
            </a:r>
            <a:endParaRPr lang="sr-Cyrl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ЈУ ОШ ’</a:t>
            </a:r>
            <a:r>
              <a:rPr lang="sr-Cyrl-B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’Ђура Јакшић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’’ </a:t>
            </a:r>
            <a:r>
              <a:rPr lang="sr-Cyrl-B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Подновље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56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3312" y="841248"/>
            <a:ext cx="8946541" cy="5407151"/>
          </a:xfrm>
        </p:spPr>
        <p:txBody>
          <a:bodyPr/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Угао у коме је садржан четвороугао је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унутрашњи угао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четвороугла, а његов упоредни угао је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спољашњи угао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четвороугла.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846" y="1855964"/>
            <a:ext cx="5445532" cy="26306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03312" y="4849212"/>
                <a:ext cx="726159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r>
                      <a:rPr lang="sr-Latn-R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 </m:t>
                    </m:r>
                  </m:oMath>
                </a14:m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унутрашњи углови четвороугла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R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RS" sz="2000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sr-Latn-R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sr-Cyrl-B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Cyrl-BA" sz="20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sr-Cyrl-B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Cyrl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sr-Cyrl-B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Cyrl-BA" sz="20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Cyrl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sr-Cyrl-B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Cyrl-BA" sz="20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Cyrl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sr-Cyrl-B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Cyrl-BA" sz="20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спољашњи углови четвороугла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312" y="4849212"/>
                <a:ext cx="7261594" cy="707886"/>
              </a:xfrm>
              <a:prstGeom prst="rect">
                <a:avLst/>
              </a:prstGeom>
              <a:blipFill rotWithShape="0">
                <a:blip r:embed="rId3"/>
                <a:stretch>
                  <a:fillRect t="-4274" b="-13675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03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280" y="809334"/>
            <a:ext cx="8946541" cy="4195481"/>
          </a:xfrm>
        </p:spPr>
        <p:txBody>
          <a:bodyPr/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Колики је збир унутрашњих углова четвороугла?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92" y="1464108"/>
            <a:ext cx="4468975" cy="33517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449568" y="1781836"/>
                <a:ext cx="5437632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  </a:t>
                </a:r>
                <a:r>
                  <a:rPr lang="sr-Latn-R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дијагонала четвороугла</a:t>
                </a:r>
              </a:p>
              <a:p>
                <a:pPr marL="342900" indent="-342900">
                  <a:buFontTx/>
                  <a:buChar char="-"/>
                </a:pP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sr-Latn-R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sr-Latn-R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CDA</a:t>
                </a:r>
                <a:endParaRPr lang="sr-Cyrl-B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Tx/>
                  <a:buChar char="-"/>
                </a:pP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Збир унутрашњих углова троугла је 180</a:t>
                </a:r>
                <a:r>
                  <a:rPr lang="sr-Latn-R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̊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  <a:b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sr-Cyrl-B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  Па је збир унутрашњих углова четвороугла:</a:t>
                </a:r>
              </a:p>
              <a:p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180</a:t>
                </a:r>
                <a:r>
                  <a:rPr lang="sr-Latn-R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̊</a:t>
                </a:r>
                <a:r>
                  <a:rPr lang="sr-Cyrl-B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sr-Cyrl-B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</a:t>
                </a:r>
                <a:r>
                  <a:rPr lang="sr-Latn-R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̊</a:t>
                </a:r>
                <a:r>
                  <a:rPr lang="sr-Cyrl-B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360</a:t>
                </a:r>
                <a:r>
                  <a:rPr lang="sr-Latn-R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̊</a:t>
                </a:r>
                <a:r>
                  <a:rPr lang="sr-Cyrl-B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sr-Cyrl-B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Tx/>
                  <a:buChar char="-"/>
                </a:pPr>
                <a:endParaRPr lang="sr-Cyrl-BA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Tx/>
                  <a:buChar char="-"/>
                </a:pP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Записано формулом:</a:t>
                </a:r>
              </a:p>
              <a:p>
                <a:r>
                  <a:rPr lang="sr-Cyrl-BA" sz="2000" dirty="0" smtClean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sr-Cyrl-BA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 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𝛽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sr-Cyrl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360</m:t>
                        </m:r>
                      </m:e>
                      <m:sup>
                        <m:r>
                          <a:rPr lang="sr-Cyrl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sr-Cyrl-BA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Tx/>
                  <a:buChar char="-"/>
                </a:pPr>
                <a:endParaRPr lang="sr-Cyrl-BA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9568" y="1781836"/>
                <a:ext cx="5437632" cy="3170099"/>
              </a:xfrm>
              <a:prstGeom prst="rect">
                <a:avLst/>
              </a:prstGeom>
              <a:blipFill rotWithShape="0">
                <a:blip r:embed="rId3"/>
                <a:stretch>
                  <a:fillRect l="-1121" t="-962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75360" y="5522976"/>
                <a:ext cx="89245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sr-Cyrl-BA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Збир унутрашњих углова сваког четвороугла износи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𝟑𝟔𝟎</m:t>
                        </m:r>
                      </m:e>
                      <m:sup>
                        <m:r>
                          <a:rPr lang="sr-Cyrl-BA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sr-Latn-R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" y="5522976"/>
                <a:ext cx="8924544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615" t="-7576" b="-25758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030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521" y="677164"/>
            <a:ext cx="8946541" cy="5224271"/>
          </a:xfrm>
        </p:spPr>
        <p:txBody>
          <a:bodyPr/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Колики је збир спољашњих углова четвороугла?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079" y="1445349"/>
            <a:ext cx="5423172" cy="261989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864096" y="1769230"/>
                <a:ext cx="4913376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Збир унутрашњег и њему одговарајућег спољашњег угла је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18</m:t>
                        </m:r>
                        <m:r>
                          <a:rPr lang="sr-Cyrl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sr-Cyrl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  <m:r>
                      <a:rPr lang="sr-Cyrl-BA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sr-Cyrl-B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sr-Cyrl-BA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sr-Latn-R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sr-Cyrl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sr-Cyrl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sr-Cyrl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18</m:t>
                        </m:r>
                        <m:r>
                          <a:rPr lang="sr-Cyrl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sr-Cyrl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sr-Cyrl-BA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𝛽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sr-Cyrl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sr-Cyrl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sr-Cyrl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sr-Cyrl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180</m:t>
                        </m:r>
                      </m:e>
                      <m:sup>
                        <m:r>
                          <a:rPr lang="sr-Cyrl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Latn-R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endParaRPr lang="sr-Cyrl-B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r-Latn-R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 </m:t>
                    </m:r>
                    <m:sSub>
                      <m:sSubPr>
                        <m:ctrlPr>
                          <a:rPr lang="sr-Cyrl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sr-Cyrl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𝛾</m:t>
                        </m:r>
                      </m:e>
                      <m:sub>
                        <m:r>
                          <a:rPr lang="sr-Cyrl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180</m:t>
                        </m:r>
                      </m:e>
                      <m:sup>
                        <m:r>
                          <a:rPr lang="sr-Cyrl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endParaRPr lang="sr-Cyrl-B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r-Latn-R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 </m:t>
                    </m:r>
                    <m:sSub>
                      <m:sSubPr>
                        <m:ctrlPr>
                          <a:rPr lang="sr-Cyrl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sr-Cyrl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𝛿</m:t>
                        </m:r>
                      </m:e>
                      <m:sub>
                        <m:r>
                          <a:rPr lang="sr-Cyrl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180</m:t>
                        </m:r>
                      </m:e>
                      <m:sup>
                        <m:r>
                          <a:rPr lang="sr-Cyrl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endParaRPr lang="sr-Latn-R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096" y="1769230"/>
                <a:ext cx="4913376" cy="2246769"/>
              </a:xfrm>
              <a:prstGeom prst="rect">
                <a:avLst/>
              </a:prstGeom>
              <a:blipFill rotWithShape="0">
                <a:blip r:embed="rId3"/>
                <a:stretch>
                  <a:fillRect l="-1241" t="-1355" b="-3794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Brace 6"/>
          <p:cNvSpPr/>
          <p:nvPr/>
        </p:nvSpPr>
        <p:spPr>
          <a:xfrm>
            <a:off x="8631936" y="2804160"/>
            <a:ext cx="512064" cy="103632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020780" y="4326382"/>
                <a:ext cx="10756692" cy="383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sr-Latn-R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sr-Latn-R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sr-Cyrl-BA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sr-Latn-R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+(</a:t>
                </a:r>
                <a14:m>
                  <m:oMath xmlns:m="http://schemas.openxmlformats.org/officeDocument/2006/math">
                    <m:r>
                      <a:rPr lang="sr-Cyrl-BA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𝛽</m:t>
                    </m:r>
                    <m:r>
                      <a:rPr lang="sr-Cyrl-BA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sr-Cyrl-B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)+ (</a:t>
                </a:r>
                <a14:m>
                  <m:oMath xmlns:m="http://schemas.openxmlformats.org/officeDocument/2006/math">
                    <m:r>
                      <a:rPr lang="sr-Latn-R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sr-Cyrl-BA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 </m:t>
                    </m:r>
                    <m:sSub>
                      <m:sSub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𝛾</m:t>
                        </m:r>
                      </m:e>
                      <m:sub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sr-Latn-R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(</a:t>
                </a:r>
                <a14:m>
                  <m:oMath xmlns:m="http://schemas.openxmlformats.org/officeDocument/2006/math">
                    <m:r>
                      <a:rPr lang="sr-Latn-R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sr-Cyrl-BA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 </m:t>
                    </m:r>
                    <m:sSub>
                      <m:sSub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𝛿</m:t>
                        </m:r>
                      </m:e>
                      <m:sub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sr-Cyrl-BA" dirty="0" smtClean="0"/>
                  <a:t>4 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180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  <m:r>
                      <a:rPr lang="sr-Latn-R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sr-Latn-R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Latn-R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72</m:t>
                        </m:r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  <m:r>
                      <a:rPr lang="sr-Latn-R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     −</m:t>
                    </m:r>
                    <m:r>
                      <a:rPr lang="sr-Cyrl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збир спољашњих и унутрашњих углова</m:t>
                    </m:r>
                  </m:oMath>
                </a14:m>
                <a:endParaRPr lang="sr-Latn-R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780" y="4326382"/>
                <a:ext cx="10756692" cy="383867"/>
              </a:xfrm>
              <a:prstGeom prst="rect">
                <a:avLst/>
              </a:prstGeom>
              <a:blipFill rotWithShape="0">
                <a:blip r:embed="rId4"/>
                <a:stretch>
                  <a:fillRect l="-170" t="-11111" b="-20635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72947" y="5838092"/>
                <a:ext cx="7958989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r-Cyrl-BA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Збир спољашњих </a:t>
                </a:r>
                <a:r>
                  <a:rPr lang="sr-Cyrl-BA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углова сваког четвороугла износи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𝟑𝟔𝟎</m:t>
                        </m:r>
                      </m:e>
                      <m:sup>
                        <m:r>
                          <a:rPr lang="sr-Cyrl-BA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sr-Latn-R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sr-Latn-R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947" y="5838092"/>
                <a:ext cx="7958989" cy="677108"/>
              </a:xfrm>
              <a:prstGeom prst="rect">
                <a:avLst/>
              </a:prstGeom>
              <a:blipFill rotWithShape="0">
                <a:blip r:embed="rId5"/>
                <a:stretch>
                  <a:fillRect l="-689" t="-5405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Arrow 1"/>
          <p:cNvSpPr/>
          <p:nvPr/>
        </p:nvSpPr>
        <p:spPr>
          <a:xfrm>
            <a:off x="9258300" y="3200400"/>
            <a:ext cx="791553" cy="177800"/>
          </a:xfrm>
          <a:prstGeom prst="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Oval 5"/>
          <p:cNvSpPr/>
          <p:nvPr/>
        </p:nvSpPr>
        <p:spPr>
          <a:xfrm>
            <a:off x="6235700" y="4326382"/>
            <a:ext cx="749300" cy="383867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358900" y="4821449"/>
                <a:ext cx="5397500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Cyrl-B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Latn-R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72</m:t>
                        </m:r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dirty="0" smtClean="0"/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360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360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dirty="0" smtClean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sr-Cyrl-BA" sz="200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спољашњи углови</a:t>
                </a:r>
              </a:p>
              <a:p>
                <a:r>
                  <a:rPr lang="sr-Cyrl-BA" dirty="0" smtClean="0"/>
                  <a:t>        </a:t>
                </a:r>
                <a:br>
                  <a:rPr lang="sr-Cyrl-BA" dirty="0" smtClean="0"/>
                </a:br>
                <a:r>
                  <a:rPr lang="sr-Cyrl-BA" dirty="0" smtClean="0"/>
                  <a:t>      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унутрашњи</a:t>
                </a:r>
                <a:r>
                  <a:rPr lang="sr-Cyrl-BA" dirty="0" smtClean="0"/>
                  <a:t>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углови</a:t>
                </a:r>
                <a:endParaRPr lang="sr-Latn-R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900" y="4821449"/>
                <a:ext cx="5397500" cy="984885"/>
              </a:xfrm>
              <a:prstGeom prst="rect">
                <a:avLst/>
              </a:prstGeom>
              <a:blipFill rotWithShape="0">
                <a:blip r:embed="rId6"/>
                <a:stretch>
                  <a:fillRect t="-3727" b="-10559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2038350" y="4853207"/>
            <a:ext cx="596900" cy="33485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Oval 11"/>
          <p:cNvSpPr/>
          <p:nvPr/>
        </p:nvSpPr>
        <p:spPr>
          <a:xfrm>
            <a:off x="2754430" y="4853207"/>
            <a:ext cx="603268" cy="33485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54990" y="5156995"/>
            <a:ext cx="12700" cy="355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397053" y="4992346"/>
            <a:ext cx="325302" cy="52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88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57008" y="845910"/>
                <a:ext cx="8946541" cy="5055018"/>
              </a:xfrm>
            </p:spPr>
            <p:txBody>
              <a:bodyPr>
                <a:normAutofit/>
              </a:bodyPr>
              <a:lstStyle/>
              <a:p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Задатак 584. страна 67.(збирка задатака)</a:t>
                </a:r>
              </a:p>
              <a:p>
                <a:pPr marL="0" indent="0">
                  <a:buNone/>
                </a:pPr>
                <a:r>
                  <a:rPr lang="sr-Cyrl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а)  Израчунај четврти угао четвороугла ако су остала три угла:</a:t>
                </a:r>
              </a:p>
              <a:p>
                <a:pPr marL="0" indent="0">
                  <a:buNone/>
                </a:pP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85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? </a:t>
                </a:r>
              </a:p>
              <a:p>
                <a:pPr marL="0" indent="0">
                  <a:buNone/>
                </a:pP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360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endParaRPr lang="sr-Cyrl-BA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70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85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360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endParaRPr lang="sr-Cyrl-BA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255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sr-Cyrl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360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endParaRPr lang="sr-Cyrl-BA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sr-Cyrl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360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255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endParaRPr lang="sr-Cyrl-BA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Cyrl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о</m:t>
                        </m:r>
                      </m:sup>
                    </m:sSup>
                  </m:oMath>
                </a14:m>
                <a:endParaRPr lang="sr-Cyrl-BA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sr-Latn-R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7008" y="845910"/>
                <a:ext cx="8946541" cy="5055018"/>
              </a:xfrm>
              <a:blipFill rotWithShape="0">
                <a:blip r:embed="rId2"/>
                <a:stretch>
                  <a:fillRect l="-749" t="-724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950976" y="2633472"/>
            <a:ext cx="1158240" cy="12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50976" y="4779264"/>
            <a:ext cx="1438656" cy="4267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9992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96048" y="614262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2.</a:t>
            </a:r>
            <a:b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Одреди све непознате углове четвороугла на слици: 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70" y="1539184"/>
            <a:ext cx="4207355" cy="28750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25312" y="1274489"/>
                <a:ext cx="429158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Cyrl-BA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</m:oMathPara>
                </a14:m>
                <a:endParaRPr lang="sr-Cyrl-BA" b="0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R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112</m:t>
                          </m:r>
                        </m:e>
                        <m:sup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Cyrl-BA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</m:oMathPara>
                </a14:m>
                <a:endParaRPr lang="sr-Cyrl-BA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Cyrl-BA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112</m:t>
                          </m:r>
                        </m:e>
                        <m:sup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</m:oMathPara>
                </a14:m>
                <a:endParaRPr lang="sr-Cyrl-BA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Cyrl-BA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</m:oMathPara>
                </a14:m>
                <a:endParaRPr lang="sr-Latn-R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312" y="1274489"/>
                <a:ext cx="4291584" cy="12003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5925312" y="2182368"/>
            <a:ext cx="1170432" cy="29245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580717" y="1258651"/>
                <a:ext cx="2523744" cy="1216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</m:oMathPara>
                </a14:m>
                <a:endParaRPr lang="sr-Cyrl-BA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sr-Cyrl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sr-Cyrl-B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84</m:t>
                          </m:r>
                        </m:e>
                        <m:sup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</m:oMathPara>
                </a14:m>
                <a:endParaRPr lang="sr-Cyrl-BA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sr-Cyrl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84</m:t>
                          </m:r>
                        </m:e>
                        <m:sup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</m:oMathPara>
                </a14:m>
                <a:endParaRPr lang="sr-Cyrl-BA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sr-Cyrl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96</m:t>
                          </m:r>
                        </m:e>
                        <m:sup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</m:oMathPara>
                </a14:m>
                <a:endParaRPr lang="sr-Cyrl-BA" dirty="0" smtClean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0717" y="1258651"/>
                <a:ext cx="2523744" cy="121616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8580717" y="2182368"/>
            <a:ext cx="1014387" cy="29245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815584" y="2782532"/>
                <a:ext cx="256032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sr-Cyrl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Cyrl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</m:oMathPara>
                </a14:m>
                <a:endParaRPr lang="sr-Cyrl-BA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Cyrl-B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52</m:t>
                          </m:r>
                        </m:e>
                        <m:sup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Cyrl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  <m:oMath xmlns:m="http://schemas.openxmlformats.org/officeDocument/2006/math">
                      <m:sSub>
                        <m:sSub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Cyrl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52</m:t>
                          </m:r>
                        </m:e>
                        <m:sup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  <m:oMath xmlns:m="http://schemas.openxmlformats.org/officeDocument/2006/math">
                      <m:sSub>
                        <m:sSub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Cyrl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</m:oMathPara>
                </a14:m>
                <a:endParaRPr lang="sr-Cyrl-BA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5584" y="2782532"/>
                <a:ext cx="2560320" cy="1200329"/>
              </a:xfrm>
              <a:prstGeom prst="rect">
                <a:avLst/>
              </a:prstGeom>
              <a:blipFill rotWithShape="0">
                <a:blip r:embed="rId5"/>
                <a:stretch>
                  <a:fillRect b="-1523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5815584" y="3694176"/>
            <a:ext cx="1280160" cy="288685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96048" y="4901184"/>
                <a:ext cx="3237040" cy="2098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sr-Latn-R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</m:oMathPara>
                </a14:m>
                <a:r>
                  <a:rPr lang="sr-Cyrl-BA" dirty="0" smtClean="0"/>
                  <a:t/>
                </a:r>
                <a:br>
                  <a:rPr lang="sr-Cyrl-BA" dirty="0" smtClean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sr-Latn-R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112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dirty="0" smtClean="0"/>
                  <a:t> + </a:t>
                </a:r>
                <a14:m>
                  <m:oMath xmlns:m="http://schemas.openxmlformats.org/officeDocument/2006/math">
                    <m:r>
                      <a:rPr lang="sr-Cyrl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sr-Cyrl-BA" dirty="0" smtClean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52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dirty="0" smtClean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96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360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dirty="0" smtClean="0"/>
                  <a:t/>
                </a:r>
                <a:br>
                  <a:rPr lang="sr-Cyrl-BA" dirty="0" smtClean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sr-Latn-R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260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dirty="0"/>
                  <a:t> + </a:t>
                </a:r>
                <a14:m>
                  <m:oMath xmlns:m="http://schemas.openxmlformats.org/officeDocument/2006/math">
                    <m:r>
                      <a:rPr lang="sr-Cyrl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sr-Cyrl-BA" dirty="0"/>
                  <a:t> </a:t>
                </a:r>
                <a:r>
                  <a:rPr lang="sr-Cyrl-BA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360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dirty="0"/>
                  <a:t/>
                </a:r>
                <a:br>
                  <a:rPr lang="sr-Cyrl-BA" dirty="0"/>
                </a:br>
                <a14:m>
                  <m:oMath xmlns:m="http://schemas.openxmlformats.org/officeDocument/2006/math">
                    <m:r>
                      <a:rPr lang="sr-Cyrl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sr-Cyrl-BA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360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о</m:t>
                        </m:r>
                      </m:sup>
                    </m:sSup>
                    <m:r>
                      <a:rPr lang="sr-Cyrl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sr-Latn-R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260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о</m:t>
                        </m:r>
                      </m:sup>
                    </m:sSup>
                  </m:oMath>
                </a14:m>
                <a:endParaRPr lang="sr-Cyrl-BA" dirty="0" smtClean="0"/>
              </a:p>
              <a:p>
                <a:pPr algn="r"/>
                <a14:m>
                  <m:oMath xmlns:m="http://schemas.openxmlformats.org/officeDocument/2006/math">
                    <m:r>
                      <a:rPr lang="sr-Cyrl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sr-Cyrl-BA" dirty="0"/>
                  <a:t> </a:t>
                </a:r>
                <a:r>
                  <a:rPr lang="sr-Cyrl-BA" dirty="0" smtClean="0"/>
                  <a:t>=</a:t>
                </a:r>
                <a:r>
                  <a:rPr lang="sr-Cyrl-BA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e>
                      <m:sup>
                        <m:r>
                          <a:rPr lang="sr-Cyrl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dirty="0"/>
                  <a:t/>
                </a:r>
                <a:br>
                  <a:rPr lang="sr-Cyrl-BA" dirty="0"/>
                </a:br>
                <a:r>
                  <a:rPr lang="sr-Cyrl-BA" dirty="0"/>
                  <a:t/>
                </a:r>
                <a:br>
                  <a:rPr lang="sr-Cyrl-BA" dirty="0"/>
                </a:br>
                <a:endParaRPr lang="sr-Latn-R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48" y="4901184"/>
                <a:ext cx="3237040" cy="209813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3011424" y="6071616"/>
            <a:ext cx="1121664" cy="353568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925312" y="4901184"/>
                <a:ext cx="24505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</m:oMathPara>
                </a14:m>
                <a:r>
                  <a:rPr lang="sr-Cyrl-BA" dirty="0" smtClean="0"/>
                  <a:t/>
                </a:r>
                <a:br>
                  <a:rPr lang="sr-Cyrl-BA" dirty="0" smtClean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Cyrl-BA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Cyrl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sr-Latn-RS" dirty="0" smtClean="0">
                    <a:ea typeface="Cambria Math" panose="02040503050406030204" pitchFamily="18" charset="0"/>
                  </a:rPr>
                  <a:t/>
                </a:r>
                <a:br>
                  <a:rPr lang="sr-Latn-RS" dirty="0" smtClean="0">
                    <a:ea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D6F51988-F5FF-4B6E-9D74-423AB128847A}" type="mathplaceholder">
                        <a:rPr lang="sr-Latn-R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Type equation here.</a:t>
                      </a:fld>
                    </m:oMath>
                    <m:oMath xmlns:m="http://schemas.openxmlformats.org/officeDocument/2006/math">
                      <m:sSub>
                        <m:sSub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Cyrl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𝑏𝑑</m:t>
                      </m:r>
                      <m:sSub>
                        <m:sSubPr>
                          <m:ctrlPr>
                            <a:rPr lang="sr-Latn-R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/>
                        <m:sub/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Cyrl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  <m:oMath xmlns:m="http://schemas.openxmlformats.org/officeDocument/2006/math">
                      <m:sSub>
                        <m:sSub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Cyrl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</m:oMathPara>
                </a14:m>
                <a:endParaRPr lang="sr-Latn-R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312" y="4901184"/>
                <a:ext cx="2450592" cy="646331"/>
              </a:xfrm>
              <a:prstGeom prst="rect">
                <a:avLst/>
              </a:prstGeom>
              <a:blipFill rotWithShape="0">
                <a:blip r:embed="rId7"/>
                <a:stretch>
                  <a:fillRect b="-14151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925312" y="5547515"/>
                <a:ext cx="2450592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R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sr-Latn-R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  <m:sup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  <m:oMath xmlns:m="http://schemas.openxmlformats.org/officeDocument/2006/math">
                      <m:sSub>
                        <m:sSubPr>
                          <m:ctrlPr>
                            <a:rPr lang="sr-Latn-R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R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</m:e>
                        <m:sup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sr-Latn-R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312" y="5547515"/>
                <a:ext cx="2450592" cy="669992"/>
              </a:xfrm>
              <a:prstGeom prst="rect">
                <a:avLst/>
              </a:prstGeom>
              <a:blipFill rotWithShape="0">
                <a:blip r:embed="rId8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027822" y="5895474"/>
            <a:ext cx="1203158" cy="322033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16424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082842"/>
            <a:ext cx="8946541" cy="5165557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3.</a:t>
            </a:r>
            <a:b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Одреди величине углова на слици: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311" y="2046369"/>
            <a:ext cx="3829635" cy="27822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15789" y="2502568"/>
                <a:ext cx="4752474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sr-Latn-R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</m:t>
                          </m:r>
                        </m:e>
                        <m:sup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e>
                        <m:sup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</m:oMathPara>
                </a14:m>
                <a:endParaRPr lang="sr-Cyrl-BA" dirty="0" smtClean="0"/>
              </a:p>
              <a:p>
                <a:pPr/>
                <a:r>
                  <a:rPr lang="sr-Cyrl-BA" dirty="0" smtClean="0"/>
                  <a:t/>
                </a:r>
                <a:br>
                  <a:rPr lang="sr-Cyrl-BA" dirty="0" smtClean="0"/>
                </a:br>
                <a:r>
                  <a:rPr lang="sr-Cyrl-BA" dirty="0" smtClean="0"/>
                  <a:t/>
                </a:r>
                <a:br>
                  <a:rPr lang="sr-Cyrl-BA" dirty="0" smtClean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Cyrl-BA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sr-Cyrl-BA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sr-Cyrl-BA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330</m:t>
                          </m:r>
                        </m:e>
                        <m:sup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sr-Cyrl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330</m:t>
                          </m:r>
                        </m:e>
                        <m:sup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  <m:oMath xmlns:m="http://schemas.openxmlformats.org/officeDocument/2006/math">
                      <m:r>
                        <a:rPr lang="sr-Cyrl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66</m:t>
                          </m:r>
                        </m:e>
                        <m:sup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</m:oMathPara>
                </a14:m>
                <a:endParaRPr lang="sr-Latn-R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5789" y="2502568"/>
                <a:ext cx="4752474" cy="258532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6641432" y="2779295"/>
            <a:ext cx="866273" cy="433137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Oval 6"/>
          <p:cNvSpPr/>
          <p:nvPr/>
        </p:nvSpPr>
        <p:spPr>
          <a:xfrm>
            <a:off x="7676148" y="2779295"/>
            <a:ext cx="1046747" cy="433137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Oval 7"/>
          <p:cNvSpPr/>
          <p:nvPr/>
        </p:nvSpPr>
        <p:spPr>
          <a:xfrm>
            <a:off x="8879305" y="2779295"/>
            <a:ext cx="830179" cy="433137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6918158" y="3212432"/>
            <a:ext cx="589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sr-Latn-RS" dirty="0"/>
          </a:p>
        </p:txBody>
      </p:sp>
      <p:sp>
        <p:nvSpPr>
          <p:cNvPr id="10" name="TextBox 9"/>
          <p:cNvSpPr txBox="1"/>
          <p:nvPr/>
        </p:nvSpPr>
        <p:spPr>
          <a:xfrm>
            <a:off x="8061158" y="3212432"/>
            <a:ext cx="577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γ</a:t>
            </a:r>
            <a:endParaRPr lang="sr-Latn-RS" dirty="0"/>
          </a:p>
        </p:txBody>
      </p:sp>
      <p:sp>
        <p:nvSpPr>
          <p:cNvPr id="11" name="TextBox 10"/>
          <p:cNvSpPr txBox="1"/>
          <p:nvPr/>
        </p:nvSpPr>
        <p:spPr>
          <a:xfrm>
            <a:off x="9107905" y="3212432"/>
            <a:ext cx="433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endParaRPr lang="sr-Latn-R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82843" y="5411994"/>
                <a:ext cx="6593305" cy="104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</m:t>
                          </m:r>
                        </m:e>
                        <m:sup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66</m:t>
                          </m:r>
                        </m:e>
                        <m:sup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</m:t>
                          </m:r>
                        </m:e>
                        <m:sup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106</m:t>
                          </m:r>
                        </m:e>
                        <m:sup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sr-Cyrl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𝛾</m:t>
                      </m:r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66</m:t>
                          </m:r>
                        </m:e>
                        <m:sup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132</m:t>
                          </m:r>
                        </m:e>
                        <m:sup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102</m:t>
                          </m:r>
                        </m:e>
                        <m:sup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о</m:t>
                          </m:r>
                        </m:sup>
                      </m:sSup>
                    </m:oMath>
                  </m:oMathPara>
                </a14:m>
                <a:endParaRPr lang="sr-Cyrl-BA" sz="2000" b="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𝛿</m:t>
                      </m:r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  <m:sup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66</m:t>
                          </m:r>
                        </m:e>
                        <m:sup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  <m:sup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о</m:t>
                          </m:r>
                        </m:sup>
                      </m:sSup>
                      <m:r>
                        <a:rPr lang="sr-Cyrl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86</m:t>
                          </m:r>
                        </m:e>
                        <m:sup>
                          <m:r>
                            <a:rPr lang="sr-Cyrl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о</m:t>
                          </m:r>
                        </m:sup>
                      </m:sSup>
                    </m:oMath>
                  </m:oMathPara>
                </a14:m>
                <a:endParaRPr lang="sr-Latn-R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843" y="5411994"/>
                <a:ext cx="6593305" cy="1042017"/>
              </a:xfrm>
              <a:prstGeom prst="rect">
                <a:avLst/>
              </a:prstGeom>
              <a:blipFill rotWithShape="0">
                <a:blip r:embed="rId4"/>
                <a:stretch>
                  <a:fillRect l="-463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5106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9292" y="2558245"/>
            <a:ext cx="6777372" cy="2085945"/>
          </a:xfrm>
        </p:spPr>
        <p:txBody>
          <a:bodyPr/>
          <a:lstStyle/>
          <a:p>
            <a:pPr marL="0" indent="0">
              <a:buNone/>
            </a:pPr>
            <a:r>
              <a:rPr lang="sr-Cyrl-B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Домаћа задаћа:</a:t>
            </a:r>
          </a:p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задаци: 584. б) в) г) д) </a:t>
            </a:r>
            <a:b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587. </a:t>
            </a:r>
            <a:b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591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бирка задатака, страна 67.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028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3217" y="2955127"/>
            <a:ext cx="4956112" cy="946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Хвала  на пажњи. </a:t>
            </a:r>
            <a:endParaRPr lang="sr-Latn-R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9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702</TotalTime>
  <Words>192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Cambria Math</vt:lpstr>
      <vt:lpstr>Century Gothic</vt:lpstr>
      <vt:lpstr>Times New Roman</vt:lpstr>
      <vt:lpstr>Wingdings 3</vt:lpstr>
      <vt:lpstr>Ion</vt:lpstr>
      <vt:lpstr>Четвороугао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Четвороугао</dc:title>
  <dc:creator>PC</dc:creator>
  <cp:lastModifiedBy>PC</cp:lastModifiedBy>
  <cp:revision>39</cp:revision>
  <dcterms:created xsi:type="dcterms:W3CDTF">2021-01-12T14:39:15Z</dcterms:created>
  <dcterms:modified xsi:type="dcterms:W3CDTF">2021-01-15T10:28:02Z</dcterms:modified>
</cp:coreProperties>
</file>