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B643B6-B2F9-457C-ABC4-E8FF0B81EE19}"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290280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643B6-B2F9-457C-ABC4-E8FF0B81EE19}"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356952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643B6-B2F9-457C-ABC4-E8FF0B81EE19}"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386946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643B6-B2F9-457C-ABC4-E8FF0B81EE19}"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90146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643B6-B2F9-457C-ABC4-E8FF0B81EE19}"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190272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B643B6-B2F9-457C-ABC4-E8FF0B81EE19}"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105284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B643B6-B2F9-457C-ABC4-E8FF0B81EE19}"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3239271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B643B6-B2F9-457C-ABC4-E8FF0B81EE19}"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358637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643B6-B2F9-457C-ABC4-E8FF0B81EE19}"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97855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643B6-B2F9-457C-ABC4-E8FF0B81EE19}"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233992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643B6-B2F9-457C-ABC4-E8FF0B81EE19}"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68487-FDCB-4FBE-AE5A-66A325D384B4}" type="slidenum">
              <a:rPr lang="en-US" smtClean="0"/>
              <a:t>‹#›</a:t>
            </a:fld>
            <a:endParaRPr lang="en-US"/>
          </a:p>
        </p:txBody>
      </p:sp>
    </p:spTree>
    <p:extLst>
      <p:ext uri="{BB962C8B-B14F-4D97-AF65-F5344CB8AC3E}">
        <p14:creationId xmlns:p14="http://schemas.microsoft.com/office/powerpoint/2010/main" val="346153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643B6-B2F9-457C-ABC4-E8FF0B81EE19}" type="datetimeFigureOut">
              <a:rPr lang="en-US" smtClean="0"/>
              <a:t>1/22/2021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68487-FDCB-4FBE-AE5A-66A325D384B4}" type="slidenum">
              <a:rPr lang="en-US" smtClean="0"/>
              <a:t>‹#›</a:t>
            </a:fld>
            <a:endParaRPr lang="en-US"/>
          </a:p>
        </p:txBody>
      </p:sp>
    </p:spTree>
    <p:extLst>
      <p:ext uri="{BB962C8B-B14F-4D97-AF65-F5344CB8AC3E}">
        <p14:creationId xmlns:p14="http://schemas.microsoft.com/office/powerpoint/2010/main" val="298203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2914650" y="528638"/>
            <a:ext cx="6895606" cy="2308324"/>
          </a:xfrm>
          <a:prstGeom prst="rect">
            <a:avLst/>
          </a:prstGeom>
          <a:noFill/>
        </p:spPr>
        <p:txBody>
          <a:bodyPr wrap="none" rtlCol="0">
            <a:spAutoFit/>
          </a:bodyPr>
          <a:lstStyle/>
          <a:p>
            <a:pPr algn="ctr"/>
            <a:r>
              <a:rPr lang="sr-Cyrl-BA" sz="3600" b="1" dirty="0" smtClean="0"/>
              <a:t>Српски језик, 3 разред</a:t>
            </a:r>
          </a:p>
          <a:p>
            <a:pPr algn="ctr"/>
            <a:r>
              <a:rPr lang="sr-Cyrl-BA" sz="3600" dirty="0" smtClean="0">
                <a:solidFill>
                  <a:schemeClr val="bg1"/>
                </a:solidFill>
                <a:latin typeface="Arial" panose="020B0604020202020204" pitchFamily="34" charset="0"/>
                <a:cs typeface="Arial" panose="020B0604020202020204" pitchFamily="34" charset="0"/>
              </a:rPr>
              <a:t> </a:t>
            </a:r>
            <a:r>
              <a:rPr lang="sr-Cyrl-BA" sz="3600" b="1" dirty="0" smtClean="0">
                <a:solidFill>
                  <a:schemeClr val="tx2">
                    <a:lumMod val="50000"/>
                  </a:schemeClr>
                </a:solidFill>
                <a:cs typeface="Arial" panose="020B0604020202020204" pitchFamily="34" charset="0"/>
              </a:rPr>
              <a:t>ВЈЕЖБА УСМЕНОГ ИЗРАЖАВАЊА</a:t>
            </a:r>
            <a:endParaRPr lang="sr-Cyrl-BA" sz="3600" b="1" dirty="0">
              <a:solidFill>
                <a:schemeClr val="tx2">
                  <a:lumMod val="50000"/>
                </a:schemeClr>
              </a:solidFill>
            </a:endParaRPr>
          </a:p>
          <a:p>
            <a:pPr algn="ctr"/>
            <a:endParaRPr lang="sr-Cyrl-BA" sz="3600" b="1" dirty="0">
              <a:solidFill>
                <a:schemeClr val="accent1">
                  <a:lumMod val="50000"/>
                </a:schemeClr>
              </a:solidFill>
            </a:endParaRPr>
          </a:p>
          <a:p>
            <a:pPr algn="ctr"/>
            <a:r>
              <a:rPr lang="sr-Cyrl-BA" sz="3600" b="1" dirty="0" smtClean="0"/>
              <a:t>ОПИСИВАЊЕ ПРЕДМЕТА / БИЋА </a:t>
            </a:r>
            <a:endParaRPr lang="en-US" sz="3600" b="1" dirty="0"/>
          </a:p>
        </p:txBody>
      </p:sp>
    </p:spTree>
    <p:extLst>
      <p:ext uri="{BB962C8B-B14F-4D97-AF65-F5344CB8AC3E}">
        <p14:creationId xmlns:p14="http://schemas.microsoft.com/office/powerpoint/2010/main" val="2230159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8"/>
            <a:ext cx="12192000" cy="6858000"/>
          </a:xfrm>
          <a:prstGeom prst="rect">
            <a:avLst/>
          </a:prstGeom>
        </p:spPr>
      </p:pic>
      <p:sp>
        <p:nvSpPr>
          <p:cNvPr id="6" name="TextBox 5"/>
          <p:cNvSpPr txBox="1"/>
          <p:nvPr/>
        </p:nvSpPr>
        <p:spPr>
          <a:xfrm>
            <a:off x="5068526" y="405394"/>
            <a:ext cx="2491388" cy="584775"/>
          </a:xfrm>
          <a:prstGeom prst="rect">
            <a:avLst/>
          </a:prstGeom>
          <a:noFill/>
        </p:spPr>
        <p:txBody>
          <a:bodyPr wrap="none" rtlCol="0">
            <a:spAutoFit/>
          </a:bodyPr>
          <a:lstStyle/>
          <a:p>
            <a:r>
              <a:rPr lang="sr-Cyrl-BA" sz="3200" b="1" dirty="0" smtClean="0">
                <a:latin typeface="Calibri" panose="020F0502020204030204" pitchFamily="34" charset="0"/>
                <a:cs typeface="Arial" panose="020B0604020202020204" pitchFamily="34" charset="0"/>
              </a:rPr>
              <a:t>ОПИСИВАЊ</a:t>
            </a:r>
            <a:r>
              <a:rPr lang="sr-Cyrl-BA" sz="2800" b="1" dirty="0" smtClean="0">
                <a:latin typeface="Calibri" panose="020F0502020204030204" pitchFamily="34" charset="0"/>
                <a:cs typeface="Arial" panose="020B0604020202020204" pitchFamily="34" charset="0"/>
              </a:rPr>
              <a:t>Е</a:t>
            </a:r>
            <a:endParaRPr lang="en-US" dirty="0"/>
          </a:p>
        </p:txBody>
      </p:sp>
      <p:sp>
        <p:nvSpPr>
          <p:cNvPr id="7" name="TextBox 6"/>
          <p:cNvSpPr txBox="1"/>
          <p:nvPr/>
        </p:nvSpPr>
        <p:spPr>
          <a:xfrm>
            <a:off x="563410" y="1718220"/>
            <a:ext cx="10215745" cy="1384995"/>
          </a:xfrm>
          <a:prstGeom prst="rect">
            <a:avLst/>
          </a:prstGeom>
          <a:noFill/>
        </p:spPr>
        <p:txBody>
          <a:bodyPr wrap="none" rtlCol="0">
            <a:spAutoFit/>
          </a:bodyPr>
          <a:lstStyle/>
          <a:p>
            <a:r>
              <a:rPr lang="sr-Latn-BA" sz="2400" dirty="0" smtClean="0">
                <a:latin typeface="Arial" panose="020B0604020202020204" pitchFamily="34" charset="0"/>
                <a:cs typeface="Arial" panose="020B0604020202020204" pitchFamily="34" charset="0"/>
              </a:rPr>
              <a:t> </a:t>
            </a:r>
            <a:r>
              <a:rPr lang="sr-Cyrl-BA" sz="2800" dirty="0" smtClean="0">
                <a:latin typeface="Arial" panose="020B0604020202020204" pitchFamily="34" charset="0"/>
                <a:cs typeface="Arial" panose="020B0604020202020204" pitchFamily="34" charset="0"/>
              </a:rPr>
              <a:t>Описивати   се  може   </a:t>
            </a:r>
            <a:r>
              <a:rPr lang="sr-Cyrl-BA" sz="2800" dirty="0" smtClean="0">
                <a:latin typeface="Arial" panose="020B0604020202020204" pitchFamily="34" charset="0"/>
                <a:cs typeface="Arial" panose="020B0604020202020204" pitchFamily="34" charset="0"/>
              </a:rPr>
              <a:t>све </a:t>
            </a:r>
            <a:r>
              <a:rPr lang="sr-Cyrl-BA" sz="2800" dirty="0" smtClean="0">
                <a:latin typeface="Arial" panose="020B0604020202020204" pitchFamily="34" charset="0"/>
                <a:cs typeface="Arial" panose="020B0604020202020204" pitchFamily="34" charset="0"/>
              </a:rPr>
              <a:t> што  постоји</a:t>
            </a:r>
            <a:r>
              <a:rPr lang="sr-Cyrl-BA" sz="2800" dirty="0" smtClean="0">
                <a:latin typeface="Arial" panose="020B0604020202020204" pitchFamily="34" charset="0"/>
                <a:cs typeface="Arial" panose="020B0604020202020204" pitchFamily="34" charset="0"/>
              </a:rPr>
              <a:t>: </a:t>
            </a:r>
            <a:r>
              <a:rPr lang="sr-Cyrl-BA" sz="2800" dirty="0" smtClean="0">
                <a:latin typeface="Arial" panose="020B0604020202020204" pitchFamily="34" charset="0"/>
                <a:cs typeface="Arial" panose="020B0604020202020204" pitchFamily="34" charset="0"/>
              </a:rPr>
              <a:t> људи</a:t>
            </a:r>
            <a:r>
              <a:rPr lang="sr-Cyrl-BA" sz="2800" dirty="0" smtClean="0">
                <a:latin typeface="Arial" panose="020B0604020202020204" pitchFamily="34" charset="0"/>
                <a:cs typeface="Arial" panose="020B0604020202020204" pitchFamily="34" charset="0"/>
              </a:rPr>
              <a:t>, </a:t>
            </a:r>
            <a:r>
              <a:rPr lang="sr-Cyrl-BA" sz="2800" dirty="0" smtClean="0">
                <a:latin typeface="Arial" panose="020B0604020202020204" pitchFamily="34" charset="0"/>
                <a:cs typeface="Arial" panose="020B0604020202020204" pitchFamily="34" charset="0"/>
              </a:rPr>
              <a:t> животиње,</a:t>
            </a:r>
            <a:endParaRPr lang="sr-Latn-BA" sz="2800" dirty="0" smtClean="0">
              <a:latin typeface="Arial" panose="020B0604020202020204" pitchFamily="34" charset="0"/>
              <a:cs typeface="Arial" panose="020B0604020202020204" pitchFamily="34" charset="0"/>
            </a:endParaRPr>
          </a:p>
          <a:p>
            <a:r>
              <a:rPr lang="sr-Cyrl-BA" sz="2800" dirty="0" smtClean="0">
                <a:latin typeface="Arial" panose="020B0604020202020204" pitchFamily="34" charset="0"/>
                <a:cs typeface="Arial" panose="020B0604020202020204" pitchFamily="34" charset="0"/>
              </a:rPr>
              <a:t> </a:t>
            </a:r>
            <a:r>
              <a:rPr lang="sr-Cyrl-BA" sz="2800" dirty="0" smtClean="0">
                <a:latin typeface="Arial" panose="020B0604020202020204" pitchFamily="34" charset="0"/>
                <a:cs typeface="Arial" panose="020B0604020202020204" pitchFamily="34" charset="0"/>
              </a:rPr>
              <a:t>биљке, </a:t>
            </a:r>
            <a:r>
              <a:rPr lang="sr-Cyrl-BA" sz="2800" dirty="0" smtClean="0">
                <a:latin typeface="Arial" panose="020B0604020202020204" pitchFamily="34" charset="0"/>
                <a:cs typeface="Arial" panose="020B0604020202020204" pitchFamily="34" charset="0"/>
              </a:rPr>
              <a:t>предмети,природне појаве. За успјешно описивање</a:t>
            </a:r>
            <a:endParaRPr lang="sr-Latn-BA" sz="2800" dirty="0" smtClean="0">
              <a:latin typeface="Arial" panose="020B0604020202020204" pitchFamily="34" charset="0"/>
              <a:cs typeface="Arial" panose="020B0604020202020204" pitchFamily="34" charset="0"/>
            </a:endParaRPr>
          </a:p>
          <a:p>
            <a:r>
              <a:rPr lang="sr-Cyrl-BA" sz="2800" dirty="0" smtClean="0">
                <a:latin typeface="Arial" panose="020B0604020202020204" pitchFamily="34" charset="0"/>
                <a:cs typeface="Arial" panose="020B0604020202020204" pitchFamily="34" charset="0"/>
              </a:rPr>
              <a:t> неопходно је пажљиво посматрати.</a:t>
            </a:r>
            <a:endParaRPr lang="sr-Cyrl-BA" sz="2800" dirty="0" smtClean="0">
              <a:latin typeface="Arial" panose="020B0604020202020204" pitchFamily="34" charset="0"/>
              <a:cs typeface="Arial" panose="020B0604020202020204" pitchFamily="34" charset="0"/>
            </a:endParaRPr>
          </a:p>
        </p:txBody>
      </p:sp>
      <p:sp>
        <p:nvSpPr>
          <p:cNvPr id="8" name="TextBox 7"/>
          <p:cNvSpPr txBox="1"/>
          <p:nvPr/>
        </p:nvSpPr>
        <p:spPr>
          <a:xfrm>
            <a:off x="689548" y="3429000"/>
            <a:ext cx="5722977" cy="1384995"/>
          </a:xfrm>
          <a:prstGeom prst="rect">
            <a:avLst/>
          </a:prstGeom>
          <a:noFill/>
        </p:spPr>
        <p:txBody>
          <a:bodyPr wrap="none" rtlCol="0">
            <a:spAutoFit/>
          </a:bodyPr>
          <a:lstStyle/>
          <a:p>
            <a:pPr algn="just"/>
            <a:r>
              <a:rPr lang="sr-Cyrl-BA" sz="2800" dirty="0" smtClean="0">
                <a:latin typeface="Arial" panose="020B0604020202020204" pitchFamily="34" charset="0"/>
                <a:cs typeface="Arial" panose="020B0604020202020204" pitchFamily="34" charset="0"/>
              </a:rPr>
              <a:t>Описујемо баку са слике према </a:t>
            </a:r>
            <a:endParaRPr lang="sr-Latn-BA" sz="2800" dirty="0" smtClean="0">
              <a:latin typeface="Arial" panose="020B0604020202020204" pitchFamily="34" charset="0"/>
              <a:cs typeface="Arial" panose="020B0604020202020204" pitchFamily="34" charset="0"/>
            </a:endParaRPr>
          </a:p>
          <a:p>
            <a:pPr algn="just"/>
            <a:r>
              <a:rPr lang="sr-Cyrl-BA" sz="2800" dirty="0">
                <a:latin typeface="Arial" panose="020B0604020202020204" pitchFamily="34" charset="0"/>
                <a:cs typeface="Arial" panose="020B0604020202020204" pitchFamily="34" charset="0"/>
              </a:rPr>
              <a:t>п</a:t>
            </a:r>
            <a:r>
              <a:rPr lang="sr-Cyrl-BA" sz="2800" dirty="0" smtClean="0">
                <a:latin typeface="Arial" panose="020B0604020202020204" pitchFamily="34" charset="0"/>
                <a:cs typeface="Arial" panose="020B0604020202020204" pitchFamily="34" charset="0"/>
              </a:rPr>
              <a:t>лану  описивања,  а    можемо </a:t>
            </a:r>
            <a:endParaRPr lang="sr-Latn-BA" sz="2800" dirty="0" smtClean="0">
              <a:latin typeface="Arial" panose="020B0604020202020204" pitchFamily="34" charset="0"/>
              <a:cs typeface="Arial" panose="020B0604020202020204" pitchFamily="34" charset="0"/>
            </a:endParaRPr>
          </a:p>
          <a:p>
            <a:pPr algn="just"/>
            <a:r>
              <a:rPr lang="sr-Cyrl-BA" sz="2800" dirty="0" smtClean="0">
                <a:latin typeface="Arial" panose="020B0604020202020204" pitchFamily="34" charset="0"/>
                <a:cs typeface="Arial" panose="020B0604020202020204" pitchFamily="34" charset="0"/>
              </a:rPr>
              <a:t>замислити  </a:t>
            </a:r>
            <a:r>
              <a:rPr lang="sr-Cyrl-BA" sz="2800" dirty="0" smtClean="0">
                <a:latin typeface="Arial" panose="020B0604020202020204" pitchFamily="34" charset="0"/>
                <a:cs typeface="Arial" panose="020B0604020202020204" pitchFamily="34" charset="0"/>
              </a:rPr>
              <a:t>своју или нечију баку.</a:t>
            </a:r>
            <a:endParaRPr lang="en-US" sz="2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4025" y="2914650"/>
            <a:ext cx="2771775" cy="3519487"/>
          </a:xfrm>
          <a:prstGeom prst="rect">
            <a:avLst/>
          </a:prstGeom>
        </p:spPr>
      </p:pic>
    </p:spTree>
    <p:extLst>
      <p:ext uri="{BB962C8B-B14F-4D97-AF65-F5344CB8AC3E}">
        <p14:creationId xmlns:p14="http://schemas.microsoft.com/office/powerpoint/2010/main" val="161138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6218017" y="528638"/>
            <a:ext cx="288861" cy="646331"/>
          </a:xfrm>
          <a:prstGeom prst="rect">
            <a:avLst/>
          </a:prstGeom>
          <a:noFill/>
        </p:spPr>
        <p:txBody>
          <a:bodyPr wrap="none" rtlCol="0">
            <a:spAutoFit/>
          </a:bodyPr>
          <a:lstStyle/>
          <a:p>
            <a:pPr algn="ctr"/>
            <a:r>
              <a:rPr lang="sr-Cyrl-BA" sz="3600" b="1" dirty="0" smtClean="0">
                <a:solidFill>
                  <a:schemeClr val="accent1">
                    <a:lumMod val="50000"/>
                  </a:schemeClr>
                </a:solidFill>
              </a:rPr>
              <a:t> </a:t>
            </a:r>
            <a:endParaRPr lang="en-US" sz="3600" b="1" dirty="0">
              <a:solidFill>
                <a:schemeClr val="accent1">
                  <a:lumMod val="50000"/>
                </a:schemeClr>
              </a:solidFill>
            </a:endParaRPr>
          </a:p>
        </p:txBody>
      </p:sp>
      <p:sp>
        <p:nvSpPr>
          <p:cNvPr id="6" name="TextBox 5"/>
          <p:cNvSpPr txBox="1"/>
          <p:nvPr/>
        </p:nvSpPr>
        <p:spPr>
          <a:xfrm>
            <a:off x="2471738" y="291496"/>
            <a:ext cx="4958152" cy="523220"/>
          </a:xfrm>
          <a:prstGeom prst="rect">
            <a:avLst/>
          </a:prstGeom>
          <a:noFill/>
        </p:spPr>
        <p:txBody>
          <a:bodyPr wrap="none" rtlCol="0">
            <a:spAutoFit/>
          </a:bodyPr>
          <a:lstStyle/>
          <a:p>
            <a:r>
              <a:rPr lang="sr-Cyrl-BA" sz="2800" b="1" dirty="0" smtClean="0">
                <a:latin typeface="Arial" panose="020B0604020202020204" pitchFamily="34" charset="0"/>
                <a:cs typeface="Arial" panose="020B0604020202020204" pitchFamily="34" charset="0"/>
              </a:rPr>
              <a:t>ПЛАН ОПИСИВАЊА БИЋА</a:t>
            </a:r>
            <a:endParaRPr lang="en-US" sz="2800" b="1" dirty="0"/>
          </a:p>
        </p:txBody>
      </p:sp>
      <p:sp>
        <p:nvSpPr>
          <p:cNvPr id="7" name="TextBox 6"/>
          <p:cNvSpPr txBox="1"/>
          <p:nvPr/>
        </p:nvSpPr>
        <p:spPr>
          <a:xfrm>
            <a:off x="857250" y="1285875"/>
            <a:ext cx="4970400" cy="523220"/>
          </a:xfrm>
          <a:prstGeom prst="rect">
            <a:avLst/>
          </a:prstGeom>
          <a:noFill/>
        </p:spPr>
        <p:txBody>
          <a:bodyPr wrap="none" rtlCol="0">
            <a:spAutoFit/>
          </a:bodyPr>
          <a:lstStyle/>
          <a:p>
            <a:r>
              <a:rPr lang="sr-Cyrl-BA" sz="2800" b="1" dirty="0" smtClean="0">
                <a:latin typeface="Arial" panose="020B0604020202020204" pitchFamily="34" charset="0"/>
                <a:cs typeface="Arial" panose="020B0604020202020204" pitchFamily="34" charset="0"/>
              </a:rPr>
              <a:t>Опис </a:t>
            </a:r>
            <a:r>
              <a:rPr lang="sr-Cyrl-BA" sz="2800" b="1" dirty="0" smtClean="0">
                <a:latin typeface="Arial" panose="020B0604020202020204" pitchFamily="34" charset="0"/>
                <a:cs typeface="Arial" panose="020B0604020202020204" pitchFamily="34" charset="0"/>
              </a:rPr>
              <a:t>спољашњег</a:t>
            </a:r>
            <a:r>
              <a:rPr lang="sr-Cyrl-BA" sz="2800" b="1" dirty="0" smtClean="0">
                <a:latin typeface="Arial" panose="020B0604020202020204" pitchFamily="34" charset="0"/>
                <a:cs typeface="Arial" panose="020B0604020202020204" pitchFamily="34" charset="0"/>
              </a:rPr>
              <a:t> </a:t>
            </a:r>
            <a:r>
              <a:rPr lang="sr-Cyrl-BA" sz="2800" b="1" dirty="0" smtClean="0">
                <a:latin typeface="Arial" panose="020B0604020202020204" pitchFamily="34" charset="0"/>
                <a:cs typeface="Arial" panose="020B0604020202020204" pitchFamily="34" charset="0"/>
              </a:rPr>
              <a:t>изгледа:</a:t>
            </a:r>
            <a:endParaRPr lang="en-US" sz="2800" b="1" dirty="0">
              <a:latin typeface="Arial" panose="020B0604020202020204" pitchFamily="34" charset="0"/>
              <a:cs typeface="Arial" panose="020B0604020202020204" pitchFamily="34" charset="0"/>
            </a:endParaRPr>
          </a:p>
        </p:txBody>
      </p:sp>
      <p:sp>
        <p:nvSpPr>
          <p:cNvPr id="8" name="TextBox 7"/>
          <p:cNvSpPr txBox="1"/>
          <p:nvPr/>
        </p:nvSpPr>
        <p:spPr>
          <a:xfrm>
            <a:off x="885825" y="1971675"/>
            <a:ext cx="6710748" cy="830997"/>
          </a:xfrm>
          <a:prstGeom prst="rect">
            <a:avLst/>
          </a:prstGeom>
          <a:noFill/>
        </p:spPr>
        <p:txBody>
          <a:bodyPr wrap="none" rtlCol="0">
            <a:spAutoFit/>
          </a:bodyPr>
          <a:lstStyle/>
          <a:p>
            <a:r>
              <a:rPr lang="sr-Cyrl-BA" sz="2400" dirty="0" smtClean="0">
                <a:latin typeface="Arial" panose="020B0604020202020204" pitchFamily="34" charset="0"/>
                <a:cs typeface="Arial" panose="020B0604020202020204" pitchFamily="34" charset="0"/>
              </a:rPr>
              <a:t>Изглед главе: боја очију,  дужина и боја косе, </a:t>
            </a:r>
            <a:endParaRPr lang="sr-Cyrl-BA" sz="2400" dirty="0" smtClean="0">
              <a:latin typeface="Arial" panose="020B0604020202020204" pitchFamily="34" charset="0"/>
              <a:cs typeface="Arial" panose="020B0604020202020204" pitchFamily="34" charset="0"/>
            </a:endParaRPr>
          </a:p>
          <a:p>
            <a:r>
              <a:rPr lang="sr-Cyrl-BA" sz="2400" dirty="0" smtClean="0">
                <a:latin typeface="Arial" panose="020B0604020202020204" pitchFamily="34" charset="0"/>
                <a:cs typeface="Arial" panose="020B0604020202020204" pitchFamily="34" charset="0"/>
              </a:rPr>
              <a:t>опис </a:t>
            </a:r>
            <a:r>
              <a:rPr lang="sr-Cyrl-BA" sz="2400" dirty="0" smtClean="0">
                <a:latin typeface="Arial" panose="020B0604020202020204" pitchFamily="34" charset="0"/>
                <a:cs typeface="Arial" panose="020B0604020202020204" pitchFamily="34" charset="0"/>
              </a:rPr>
              <a:t>облика лица, </a:t>
            </a:r>
            <a:r>
              <a:rPr lang="sr-Cyrl-BA" sz="2400" dirty="0" smtClean="0">
                <a:latin typeface="Arial" panose="020B0604020202020204" pitchFamily="34" charset="0"/>
                <a:cs typeface="Arial" panose="020B0604020202020204" pitchFamily="34" charset="0"/>
              </a:rPr>
              <a:t>носа</a:t>
            </a:r>
            <a:r>
              <a:rPr lang="sr-Cyrl-BA" sz="2400" dirty="0" smtClean="0">
                <a:latin typeface="Arial" panose="020B0604020202020204" pitchFamily="34" charset="0"/>
                <a:cs typeface="Arial" panose="020B0604020202020204" pitchFamily="34" charset="0"/>
              </a:rPr>
              <a:t>, усана, браде.</a:t>
            </a:r>
            <a:endParaRPr lang="en-US" sz="2400" dirty="0">
              <a:latin typeface="Arial" panose="020B0604020202020204" pitchFamily="34" charset="0"/>
              <a:cs typeface="Arial" panose="020B0604020202020204" pitchFamily="34" charset="0"/>
            </a:endParaRPr>
          </a:p>
        </p:txBody>
      </p:sp>
      <p:sp>
        <p:nvSpPr>
          <p:cNvPr id="9" name="TextBox 8"/>
          <p:cNvSpPr txBox="1"/>
          <p:nvPr/>
        </p:nvSpPr>
        <p:spPr>
          <a:xfrm>
            <a:off x="885825" y="3041214"/>
            <a:ext cx="6563463" cy="461665"/>
          </a:xfrm>
          <a:prstGeom prst="rect">
            <a:avLst/>
          </a:prstGeom>
          <a:noFill/>
        </p:spPr>
        <p:txBody>
          <a:bodyPr wrap="none" rtlCol="0">
            <a:spAutoFit/>
          </a:bodyPr>
          <a:lstStyle/>
          <a:p>
            <a:r>
              <a:rPr lang="sr-Cyrl-BA" sz="2400" dirty="0" smtClean="0">
                <a:latin typeface="Arial" panose="020B0604020202020204" pitchFamily="34" charset="0"/>
                <a:cs typeface="Arial" panose="020B0604020202020204" pitchFamily="34" charset="0"/>
              </a:rPr>
              <a:t>Изглед тијела: висина, тежина, облик, грађа.</a:t>
            </a:r>
            <a:endParaRPr lang="en-US" sz="2400" dirty="0">
              <a:latin typeface="Arial" panose="020B0604020202020204" pitchFamily="34" charset="0"/>
              <a:cs typeface="Arial" panose="020B0604020202020204" pitchFamily="34" charset="0"/>
            </a:endParaRPr>
          </a:p>
        </p:txBody>
      </p:sp>
      <p:sp>
        <p:nvSpPr>
          <p:cNvPr id="10" name="TextBox 9"/>
          <p:cNvSpPr txBox="1"/>
          <p:nvPr/>
        </p:nvSpPr>
        <p:spPr>
          <a:xfrm>
            <a:off x="885825" y="3710524"/>
            <a:ext cx="10458450" cy="830997"/>
          </a:xfrm>
          <a:prstGeom prst="rect">
            <a:avLst/>
          </a:prstGeom>
          <a:noFill/>
        </p:spPr>
        <p:txBody>
          <a:bodyPr wrap="square" rtlCol="0">
            <a:spAutoFit/>
          </a:bodyPr>
          <a:lstStyle/>
          <a:p>
            <a:r>
              <a:rPr lang="sr-Cyrl-BA" sz="2400" b="1" dirty="0" smtClean="0">
                <a:latin typeface="Arial" panose="020B0604020202020204" pitchFamily="34" charset="0"/>
                <a:cs typeface="Arial" panose="020B0604020202020204" pitchFamily="34" charset="0"/>
              </a:rPr>
              <a:t>Неке друге особине бића које описујемо:</a:t>
            </a:r>
            <a:endParaRPr lang="sr-Cyrl-BA" sz="2400" b="1" dirty="0">
              <a:latin typeface="Arial" panose="020B0604020202020204" pitchFamily="34" charset="0"/>
              <a:cs typeface="Arial" panose="020B0604020202020204" pitchFamily="34" charset="0"/>
            </a:endParaRPr>
          </a:p>
          <a:p>
            <a:r>
              <a:rPr lang="sr-Cyrl-BA" sz="2400" dirty="0" smtClean="0">
                <a:latin typeface="Arial" panose="020B0604020202020204" pitchFamily="34" charset="0"/>
                <a:cs typeface="Arial" panose="020B0604020202020204" pitchFamily="34" charset="0"/>
              </a:rPr>
              <a:t>понашање</a:t>
            </a:r>
            <a:r>
              <a:rPr lang="sr-Cyrl-BA" sz="2400" dirty="0" smtClean="0">
                <a:latin typeface="Arial" panose="020B0604020202020204" pitchFamily="34" charset="0"/>
                <a:cs typeface="Arial" panose="020B0604020202020204" pitchFamily="34" charset="0"/>
              </a:rPr>
              <a:t>, карактер, темперамент, склоности, </a:t>
            </a:r>
            <a:r>
              <a:rPr lang="sr-Cyrl-BA" sz="2400" dirty="0" smtClean="0">
                <a:latin typeface="Arial" panose="020B0604020202020204" pitchFamily="34" charset="0"/>
                <a:cs typeface="Arial" panose="020B0604020202020204" pitchFamily="34" charset="0"/>
              </a:rPr>
              <a:t>интересовања.</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778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2914650" y="528638"/>
            <a:ext cx="288862" cy="646331"/>
          </a:xfrm>
          <a:prstGeom prst="rect">
            <a:avLst/>
          </a:prstGeom>
          <a:noFill/>
        </p:spPr>
        <p:txBody>
          <a:bodyPr wrap="none" rtlCol="0">
            <a:spAutoFit/>
          </a:bodyPr>
          <a:lstStyle/>
          <a:p>
            <a:r>
              <a:rPr lang="sr-Cyrl-BA" sz="3600" b="1" dirty="0" smtClean="0">
                <a:solidFill>
                  <a:schemeClr val="accent1">
                    <a:lumMod val="50000"/>
                  </a:schemeClr>
                </a:solidFill>
              </a:rPr>
              <a:t> </a:t>
            </a:r>
            <a:endParaRPr lang="en-US" sz="3600" b="1" dirty="0">
              <a:solidFill>
                <a:schemeClr val="accent1">
                  <a:lumMod val="50000"/>
                </a:schemeClr>
              </a:solidFill>
            </a:endParaRPr>
          </a:p>
        </p:txBody>
      </p:sp>
      <p:sp>
        <p:nvSpPr>
          <p:cNvPr id="6" name="TextBox 5"/>
          <p:cNvSpPr txBox="1"/>
          <p:nvPr/>
        </p:nvSpPr>
        <p:spPr>
          <a:xfrm>
            <a:off x="2759043" y="389335"/>
            <a:ext cx="6835076" cy="523220"/>
          </a:xfrm>
          <a:prstGeom prst="rect">
            <a:avLst/>
          </a:prstGeom>
          <a:noFill/>
        </p:spPr>
        <p:txBody>
          <a:bodyPr wrap="none" rtlCol="0">
            <a:spAutoFit/>
          </a:bodyPr>
          <a:lstStyle/>
          <a:p>
            <a:r>
              <a:rPr lang="sr-Cyrl-BA" sz="2800" b="1" dirty="0" smtClean="0">
                <a:latin typeface="Arial" panose="020B0604020202020204" pitchFamily="34" charset="0"/>
                <a:cs typeface="Arial" panose="020B0604020202020204" pitchFamily="34" charset="0"/>
              </a:rPr>
              <a:t>Један примјер описа бића: Моја бака</a:t>
            </a:r>
            <a:endParaRPr lang="en-US" sz="2800" b="1" dirty="0">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9400" y="3509964"/>
            <a:ext cx="1676400" cy="2924174"/>
          </a:xfrm>
          <a:prstGeom prst="rect">
            <a:avLst/>
          </a:prstGeom>
        </p:spPr>
      </p:pic>
      <p:sp>
        <p:nvSpPr>
          <p:cNvPr id="10" name="TextBox 9"/>
          <p:cNvSpPr txBox="1"/>
          <p:nvPr/>
        </p:nvSpPr>
        <p:spPr>
          <a:xfrm>
            <a:off x="2243138" y="1817172"/>
            <a:ext cx="3729037" cy="369332"/>
          </a:xfrm>
          <a:prstGeom prst="rect">
            <a:avLst/>
          </a:prstGeom>
          <a:noFill/>
        </p:spPr>
        <p:txBody>
          <a:bodyPr wrap="square" rtlCol="0">
            <a:spAutoFit/>
          </a:bodyPr>
          <a:lstStyle/>
          <a:p>
            <a:r>
              <a:rPr lang="sr-Cyrl-BA" dirty="0" smtClean="0"/>
              <a:t>  </a:t>
            </a:r>
            <a:endParaRPr lang="en-US" dirty="0"/>
          </a:p>
        </p:txBody>
      </p:sp>
      <p:sp>
        <p:nvSpPr>
          <p:cNvPr id="11" name="TextBox 10"/>
          <p:cNvSpPr txBox="1"/>
          <p:nvPr/>
        </p:nvSpPr>
        <p:spPr>
          <a:xfrm>
            <a:off x="857250" y="1276708"/>
            <a:ext cx="9505949" cy="3416320"/>
          </a:xfrm>
          <a:prstGeom prst="rect">
            <a:avLst/>
          </a:prstGeom>
          <a:noFill/>
        </p:spPr>
        <p:txBody>
          <a:bodyPr wrap="square" rtlCol="0">
            <a:spAutoFit/>
          </a:bodyPr>
          <a:lstStyle/>
          <a:p>
            <a:pPr indent="457200" algn="just"/>
            <a:r>
              <a:rPr lang="sr-Cyrl-BA" sz="2400" dirty="0" smtClean="0">
                <a:latin typeface="Arial" panose="020B0604020202020204" pitchFamily="34" charset="0"/>
                <a:cs typeface="Arial" panose="020B0604020202020204" pitchFamily="34" charset="0"/>
              </a:rPr>
              <a:t>Моја бака је веома лијепа. Волим је највише на свијету.Има 75 година. Очи су јој тамно смеђе и крупне. Носи наочале. Има мали нос и браду. Одавно има сиједу косу али врло сјајну. Мала је. Топло се облачи. Воли да шета. Тата каже да више волим њу од њега. Није истина. Волим их једнако. Бака Мира прави дивне палачинке са домаћим пекмезом од јагода.  Ништа јој није тешко. Она никада не жури, све ради полако. Говори ми лијепе ријечи. Често излазимо у парк. Бака прича са другарицом а ја се љуљам на љуљашци. Често сам код баке када нисам у школи.</a:t>
            </a:r>
            <a:r>
              <a:rPr lang="sr-Cyrl-BA" dirty="0" smtClean="0">
                <a:solidFill>
                  <a:schemeClr val="bg1"/>
                </a:solidFill>
                <a:latin typeface="Arial" panose="020B0604020202020204" pitchFamily="34" charset="0"/>
                <a:cs typeface="Arial" panose="020B0604020202020204" pitchFamily="34" charset="0"/>
              </a:rPr>
              <a:t>.</a:t>
            </a:r>
            <a:endParaRPr lang="sr-Cyrl-BA"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799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2914650" y="528638"/>
            <a:ext cx="288862" cy="646331"/>
          </a:xfrm>
          <a:prstGeom prst="rect">
            <a:avLst/>
          </a:prstGeom>
          <a:noFill/>
        </p:spPr>
        <p:txBody>
          <a:bodyPr wrap="none" rtlCol="0">
            <a:spAutoFit/>
          </a:bodyPr>
          <a:lstStyle/>
          <a:p>
            <a:r>
              <a:rPr lang="sr-Cyrl-BA" sz="3600" b="1" dirty="0" smtClean="0">
                <a:solidFill>
                  <a:schemeClr val="accent1">
                    <a:lumMod val="50000"/>
                  </a:schemeClr>
                </a:solidFill>
              </a:rPr>
              <a:t> </a:t>
            </a:r>
            <a:endParaRPr lang="en-US" sz="3600" b="1" dirty="0">
              <a:solidFill>
                <a:schemeClr val="accent1">
                  <a:lumMod val="50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5943" y="977929"/>
            <a:ext cx="2901682" cy="4379884"/>
          </a:xfrm>
          <a:prstGeom prst="rect">
            <a:avLst/>
          </a:prstGeom>
        </p:spPr>
      </p:pic>
      <p:sp>
        <p:nvSpPr>
          <p:cNvPr id="8" name="TextBox 7"/>
          <p:cNvSpPr txBox="1"/>
          <p:nvPr/>
        </p:nvSpPr>
        <p:spPr>
          <a:xfrm>
            <a:off x="767564" y="381318"/>
            <a:ext cx="9116278" cy="523220"/>
          </a:xfrm>
          <a:prstGeom prst="rect">
            <a:avLst/>
          </a:prstGeom>
          <a:noFill/>
        </p:spPr>
        <p:txBody>
          <a:bodyPr wrap="none" rtlCol="0">
            <a:spAutoFit/>
          </a:bodyPr>
          <a:lstStyle/>
          <a:p>
            <a:pPr algn="ctr"/>
            <a:r>
              <a:rPr lang="sr-Cyrl-BA" sz="2800" b="1" dirty="0" smtClean="0"/>
              <a:t> </a:t>
            </a:r>
            <a:r>
              <a:rPr lang="sr-Cyrl-BA" sz="2800" b="1" dirty="0" smtClean="0">
                <a:latin typeface="Arial" panose="020B0604020202020204" pitchFamily="34" charset="0"/>
                <a:cs typeface="Arial" panose="020B0604020202020204" pitchFamily="34" charset="0"/>
              </a:rPr>
              <a:t>Описивати можемо и предмете, нпр. ђачку торбу</a:t>
            </a:r>
            <a:r>
              <a:rPr lang="sr-Cyrl-BA" sz="2800" b="1" dirty="0" smtClean="0"/>
              <a:t>.</a:t>
            </a:r>
          </a:p>
        </p:txBody>
      </p:sp>
      <p:sp>
        <p:nvSpPr>
          <p:cNvPr id="9" name="TextBox 8"/>
          <p:cNvSpPr txBox="1"/>
          <p:nvPr/>
        </p:nvSpPr>
        <p:spPr>
          <a:xfrm>
            <a:off x="714375" y="1343025"/>
            <a:ext cx="7310399" cy="830997"/>
          </a:xfrm>
          <a:prstGeom prst="rect">
            <a:avLst/>
          </a:prstGeom>
          <a:noFill/>
        </p:spPr>
        <p:txBody>
          <a:bodyPr wrap="none" rtlCol="0">
            <a:spAutoFit/>
          </a:bodyPr>
          <a:lstStyle/>
          <a:p>
            <a:r>
              <a:rPr lang="sr-Cyrl-BA" sz="2400" b="1" dirty="0" smtClean="0">
                <a:latin typeface="Arial" panose="020B0604020202020204" pitchFamily="34" charset="0"/>
                <a:cs typeface="Arial" panose="020B0604020202020204" pitchFamily="34" charset="0"/>
              </a:rPr>
              <a:t>ЗАДАТАК ЗА САМОСТАЛАН РАД</a:t>
            </a:r>
          </a:p>
          <a:p>
            <a:r>
              <a:rPr lang="sr-Cyrl-BA" sz="2400" dirty="0" smtClean="0">
                <a:latin typeface="Arial" panose="020B0604020202020204" pitchFamily="34" charset="0"/>
                <a:cs typeface="Arial" panose="020B0604020202020204" pitchFamily="34" charset="0"/>
              </a:rPr>
              <a:t>Опиши своју ђачку торбу према сљедећем плану</a:t>
            </a:r>
            <a:r>
              <a:rPr lang="sr-Cyrl-BA" sz="2400" dirty="0" smtClean="0"/>
              <a:t>:</a:t>
            </a:r>
            <a:endParaRPr lang="en-US" sz="2400" dirty="0"/>
          </a:p>
        </p:txBody>
      </p:sp>
      <p:sp>
        <p:nvSpPr>
          <p:cNvPr id="11" name="TextBox 10"/>
          <p:cNvSpPr txBox="1"/>
          <p:nvPr/>
        </p:nvSpPr>
        <p:spPr>
          <a:xfrm>
            <a:off x="857250" y="2111633"/>
            <a:ext cx="1448410" cy="461665"/>
          </a:xfrm>
          <a:prstGeom prst="rect">
            <a:avLst/>
          </a:prstGeom>
          <a:noFill/>
        </p:spPr>
        <p:txBody>
          <a:bodyPr wrap="none" rtlCol="0">
            <a:spAutoFit/>
          </a:bodyPr>
          <a:lstStyle/>
          <a:p>
            <a:r>
              <a:rPr lang="sr-Cyrl-BA" sz="2400" dirty="0">
                <a:latin typeface="Arial" panose="020B0604020202020204" pitchFamily="34" charset="0"/>
                <a:cs typeface="Arial" panose="020B0604020202020204" pitchFamily="34" charset="0"/>
              </a:rPr>
              <a:t>а</a:t>
            </a:r>
            <a:r>
              <a:rPr lang="sr-Cyrl-BA" sz="2400" dirty="0" smtClean="0">
                <a:latin typeface="Arial" panose="020B0604020202020204" pitchFamily="34" charset="0"/>
                <a:cs typeface="Arial" panose="020B0604020202020204" pitchFamily="34" charset="0"/>
              </a:rPr>
              <a:t>) облик;</a:t>
            </a:r>
            <a:endParaRPr lang="en-US" sz="2400" dirty="0">
              <a:latin typeface="Arial" panose="020B0604020202020204" pitchFamily="34" charset="0"/>
              <a:cs typeface="Arial" panose="020B0604020202020204" pitchFamily="34" charset="0"/>
            </a:endParaRPr>
          </a:p>
        </p:txBody>
      </p:sp>
      <p:sp>
        <p:nvSpPr>
          <p:cNvPr id="12" name="TextBox 11"/>
          <p:cNvSpPr txBox="1"/>
          <p:nvPr/>
        </p:nvSpPr>
        <p:spPr>
          <a:xfrm>
            <a:off x="842963" y="2927053"/>
            <a:ext cx="1370888" cy="461665"/>
          </a:xfrm>
          <a:prstGeom prst="rect">
            <a:avLst/>
          </a:prstGeom>
          <a:noFill/>
        </p:spPr>
        <p:txBody>
          <a:bodyPr wrap="none" rtlCol="0">
            <a:spAutoFit/>
          </a:bodyPr>
          <a:lstStyle/>
          <a:p>
            <a:r>
              <a:rPr lang="sr-Cyrl-BA" sz="2400" dirty="0" smtClean="0">
                <a:latin typeface="Arial" panose="020B0604020202020204" pitchFamily="34" charset="0"/>
                <a:cs typeface="Arial" panose="020B0604020202020204" pitchFamily="34" charset="0"/>
              </a:rPr>
              <a:t>  б)</a:t>
            </a:r>
            <a:r>
              <a:rPr lang="sr-Cyrl-BA" dirty="0" smtClean="0">
                <a:latin typeface="Arial" panose="020B0604020202020204" pitchFamily="34" charset="0"/>
                <a:cs typeface="Arial" panose="020B0604020202020204" pitchFamily="34" charset="0"/>
              </a:rPr>
              <a:t> </a:t>
            </a:r>
            <a:r>
              <a:rPr lang="sr-Cyrl-BA" sz="2400" dirty="0" smtClean="0">
                <a:latin typeface="Arial" panose="020B0604020202020204" pitchFamily="34" charset="0"/>
                <a:cs typeface="Arial" panose="020B0604020202020204" pitchFamily="34" charset="0"/>
              </a:rPr>
              <a:t>боја;</a:t>
            </a:r>
            <a:endParaRPr lang="en-US" dirty="0">
              <a:latin typeface="Arial" panose="020B0604020202020204" pitchFamily="34" charset="0"/>
              <a:cs typeface="Arial" panose="020B0604020202020204" pitchFamily="34" charset="0"/>
            </a:endParaRPr>
          </a:p>
        </p:txBody>
      </p:sp>
      <p:sp>
        <p:nvSpPr>
          <p:cNvPr id="13" name="TextBox 12"/>
          <p:cNvSpPr txBox="1"/>
          <p:nvPr/>
        </p:nvSpPr>
        <p:spPr>
          <a:xfrm>
            <a:off x="1014413" y="3602038"/>
            <a:ext cx="4225003" cy="461665"/>
          </a:xfrm>
          <a:prstGeom prst="rect">
            <a:avLst/>
          </a:prstGeom>
          <a:noFill/>
        </p:spPr>
        <p:txBody>
          <a:bodyPr wrap="none" rtlCol="0">
            <a:spAutoFit/>
          </a:bodyPr>
          <a:lstStyle/>
          <a:p>
            <a:r>
              <a:rPr lang="sr-Cyrl-BA" sz="2400" dirty="0" smtClean="0">
                <a:latin typeface="Arial" panose="020B0604020202020204" pitchFamily="34" charset="0"/>
                <a:cs typeface="Arial" panose="020B0604020202020204" pitchFamily="34" charset="0"/>
              </a:rPr>
              <a:t> в) украси на њој (детаљи);  </a:t>
            </a:r>
            <a:endParaRPr lang="en-US" sz="2400" dirty="0">
              <a:latin typeface="Arial" panose="020B0604020202020204" pitchFamily="34" charset="0"/>
              <a:cs typeface="Arial" panose="020B0604020202020204" pitchFamily="34" charset="0"/>
            </a:endParaRPr>
          </a:p>
        </p:txBody>
      </p:sp>
      <p:sp>
        <p:nvSpPr>
          <p:cNvPr id="15" name="TextBox 14"/>
          <p:cNvSpPr txBox="1"/>
          <p:nvPr/>
        </p:nvSpPr>
        <p:spPr>
          <a:xfrm>
            <a:off x="1170569" y="4429919"/>
            <a:ext cx="2304349" cy="461665"/>
          </a:xfrm>
          <a:prstGeom prst="rect">
            <a:avLst/>
          </a:prstGeom>
          <a:noFill/>
        </p:spPr>
        <p:txBody>
          <a:bodyPr wrap="none" rtlCol="0">
            <a:spAutoFit/>
          </a:bodyPr>
          <a:lstStyle/>
          <a:p>
            <a:r>
              <a:rPr lang="sr-Cyrl-BA" sz="2400" dirty="0" smtClean="0">
                <a:latin typeface="Arial" panose="020B0604020202020204" pitchFamily="34" charset="0"/>
                <a:cs typeface="Arial" panose="020B0604020202020204" pitchFamily="34" charset="0"/>
              </a:rPr>
              <a:t> г) чему служи</a:t>
            </a:r>
            <a:r>
              <a:rPr lang="sr-Cyrl-BA" sz="2400" dirty="0" smtClean="0"/>
              <a:t>;</a:t>
            </a:r>
            <a:endParaRPr lang="en-US" sz="2400" dirty="0"/>
          </a:p>
        </p:txBody>
      </p:sp>
      <p:sp>
        <p:nvSpPr>
          <p:cNvPr id="16" name="TextBox 15"/>
          <p:cNvSpPr txBox="1"/>
          <p:nvPr/>
        </p:nvSpPr>
        <p:spPr>
          <a:xfrm>
            <a:off x="1170569" y="5257800"/>
            <a:ext cx="2802690" cy="461665"/>
          </a:xfrm>
          <a:prstGeom prst="rect">
            <a:avLst/>
          </a:prstGeom>
          <a:noFill/>
        </p:spPr>
        <p:txBody>
          <a:bodyPr wrap="none" rtlCol="0">
            <a:spAutoFit/>
          </a:bodyPr>
          <a:lstStyle/>
          <a:p>
            <a:r>
              <a:rPr lang="sr-Cyrl-BA" sz="2400" dirty="0" smtClean="0"/>
              <a:t>    </a:t>
            </a:r>
            <a:r>
              <a:rPr lang="sr-Cyrl-BA" sz="2400" dirty="0" smtClean="0">
                <a:latin typeface="Arial" panose="020B0604020202020204" pitchFamily="34" charset="0"/>
                <a:cs typeface="Arial" panose="020B0604020202020204" pitchFamily="34" charset="0"/>
              </a:rPr>
              <a:t>д) </a:t>
            </a:r>
            <a:r>
              <a:rPr lang="sr-Cyrl-BA" sz="2400" dirty="0" smtClean="0">
                <a:latin typeface="Arial" panose="020B0604020202020204" pitchFamily="34" charset="0"/>
                <a:cs typeface="Arial" panose="020B0604020202020204" pitchFamily="34" charset="0"/>
              </a:rPr>
              <a:t>како је чувам.</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585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P spid="15"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299</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27</cp:revision>
  <dcterms:created xsi:type="dcterms:W3CDTF">2021-01-21T14:56:17Z</dcterms:created>
  <dcterms:modified xsi:type="dcterms:W3CDTF">2021-01-22T17:30:32Z</dcterms:modified>
</cp:coreProperties>
</file>