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82" r:id="rId3"/>
    <p:sldId id="284" r:id="rId4"/>
    <p:sldId id="286" r:id="rId5"/>
    <p:sldId id="287" r:id="rId6"/>
    <p:sldId id="288" r:id="rId7"/>
    <p:sldId id="289" r:id="rId8"/>
    <p:sldId id="298" r:id="rId9"/>
    <p:sldId id="29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0C"/>
    <a:srgbClr val="F6E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4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8995-CDCA-4D27-85C7-EF95EBF56A83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FA0A-3CA2-4E77-B202-8850AC7C0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12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image" Target="../media/image16.jpeg"/><Relationship Id="rId4" Type="http://schemas.openxmlformats.org/officeDocument/2006/relationships/image" Target="../media/image23.png"/><Relationship Id="rId9" Type="http://schemas.openxmlformats.org/officeDocument/2006/relationships/image" Target="../media/image11.jpeg"/><Relationship Id="rId14" Type="http://schemas.openxmlformats.org/officeDocument/2006/relationships/image" Target="http://www.bbc.co.uk/oxford/content/images/2006/06/20/solar_04_420x28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http://cobbers.com/wp-content/uploads/2006/10/venturi-car-1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http://www.bbc.co.uk/oxford/content/images/2006/06/20/solar_04_420x284.jpg" TargetMode="External"/><Relationship Id="rId4" Type="http://schemas.openxmlformats.org/officeDocument/2006/relationships/image" Target="../media/image20.jpeg"/><Relationship Id="rId9" Type="http://schemas.openxmlformats.org/officeDocument/2006/relationships/image" Target="http://images.google.hr/url?q=http://www.totalportal.hr/firedesk/Hrvatska/satelit3.jpg&amp;usg=AFQjCNGmU-Ntu7LuecaqAwqVUzu1cnNU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42491"/>
            <a:ext cx="76233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друштво, 3. </a:t>
            </a:r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endParaRPr lang="sr-Latn-B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B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Cyrl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 Основни услови за живот на земљи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075057"/>
            <a:ext cx="1954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00"/>
            <a:ext cx="9144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7585" y="-8023"/>
            <a:ext cx="6375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ln w="12700">
                  <a:solidFill>
                    <a:schemeClr val="accent5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СУНЧЕВА СВЈЕТЛОСТ И ТОПЛОТА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66" y="932383"/>
            <a:ext cx="1043750" cy="81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04781" y="569897"/>
            <a:ext cx="3323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b="1" u="sng" dirty="0"/>
              <a:t>ЖИВИМ БИЋИМА ОМОГУЋАВА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12987"/>
            <a:ext cx="66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/>
              <a:t>РАСТ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2630" y="2132904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/>
              <a:t>РАЗВОЈ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-49977" y="271152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/>
              <a:t>БИЉКЕ ПОМОЋУ СУНЧЕВЕ СВЈЕТЛОСТИ </a:t>
            </a:r>
            <a:endParaRPr lang="sr-Cyrl-CS" b="1" dirty="0" smtClean="0"/>
          </a:p>
          <a:p>
            <a:r>
              <a:rPr lang="sr-Cyrl-CS" b="1" dirty="0" smtClean="0"/>
              <a:t>САМЕ </a:t>
            </a:r>
            <a:r>
              <a:rPr lang="sr-Cyrl-CS" b="1" dirty="0"/>
              <a:t>СТВАРАЈУ ХРАНУ</a:t>
            </a:r>
            <a:endParaRPr lang="en-US" dirty="0"/>
          </a:p>
        </p:txBody>
      </p:sp>
      <p:pic>
        <p:nvPicPr>
          <p:cNvPr id="12" name="Picture 6" descr="http://zumeriserly.files.wordpress.com/2013/09/ay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4119" y="1029843"/>
            <a:ext cx="904175" cy="638937"/>
          </a:xfrm>
          <a:prstGeom prst="rect">
            <a:avLst/>
          </a:prstGeom>
          <a:noFill/>
        </p:spPr>
      </p:pic>
      <p:pic>
        <p:nvPicPr>
          <p:cNvPr id="13" name="Picture 2" descr="https://encrypted-tbn0.gstatic.com/images?q=tbn:ANd9GcRgLlsiWOonpuhNmTf8FV7FMNWCZLC54UVCzvPol064s6BCHw6eaA"/>
          <p:cNvPicPr>
            <a:picLocks noChangeAspect="1" noChangeArrowheads="1"/>
          </p:cNvPicPr>
          <p:nvPr/>
        </p:nvPicPr>
        <p:blipFill>
          <a:blip r:embed="rId6"/>
          <a:srcRect t="4278"/>
          <a:stretch>
            <a:fillRect/>
          </a:stretch>
        </p:blipFill>
        <p:spPr bwMode="auto">
          <a:xfrm>
            <a:off x="2986611" y="1676743"/>
            <a:ext cx="1030616" cy="6858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658236" y="1882319"/>
            <a:ext cx="72646" cy="750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74060" y="1029843"/>
            <a:ext cx="18821" cy="417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8827" y="1768439"/>
            <a:ext cx="80620" cy="356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85" y="2461287"/>
            <a:ext cx="2085975" cy="2190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299" y="3521845"/>
            <a:ext cx="17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u="sng" dirty="0"/>
              <a:t>СЈЕНКА И ДУГА  </a:t>
            </a:r>
            <a:endParaRPr lang="en-US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252" y="4721677"/>
            <a:ext cx="3105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>
                <a:latin typeface="Arial" panose="020B0604020202020204" pitchFamily="34" charset="0"/>
                <a:cs typeface="Arial" panose="020B0604020202020204" pitchFamily="34" charset="0"/>
              </a:rPr>
              <a:t>СУНЧЕВИ ЗРАЦИ СЕ КРЕЋУ </a:t>
            </a:r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ПРАВО. КАДА </a:t>
            </a:r>
            <a:r>
              <a:rPr lang="sr-Cyrl-CS" sz="1400" b="1" dirty="0">
                <a:latin typeface="Arial" panose="020B0604020202020204" pitchFamily="34" charset="0"/>
                <a:cs typeface="Arial" panose="020B0604020202020204" pitchFamily="34" charset="0"/>
              </a:rPr>
              <a:t>НАИЂУ </a:t>
            </a:r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  <a:p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НЕПРОВИДАН МАТЕРИЈАЛ                                                                                                                                                       </a:t>
            </a:r>
          </a:p>
          <a:p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НАСТАНЕ СЈЕНКА.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381" y="5725831"/>
            <a:ext cx="2105200" cy="8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977816" y="4777794"/>
            <a:ext cx="3097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ПРЕЛАМАЊЕ СУНЧЕВИХ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ЗРАКА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КРОЗ КАПИ ВОДЕ ОМОГУЋАВА 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ВИДИМО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ДУГУ.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2616" y="907193"/>
            <a:ext cx="213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u="sng" dirty="0"/>
              <a:t>ИЗВОР СВЈЕТЛОСТИ</a:t>
            </a:r>
            <a:endParaRPr lang="en-US" b="1" u="sng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1676400"/>
            <a:ext cx="914400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64833" y="174666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/>
              <a:t>ОБДАНИЦА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62988" y="1787459"/>
            <a:ext cx="87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НОЋ</a:t>
            </a:r>
            <a:r>
              <a:rPr lang="sr-Cyrl-BA" b="1" dirty="0" smtClean="0"/>
              <a:t> 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58091" y="3382337"/>
            <a:ext cx="210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u="sng" dirty="0"/>
              <a:t>ИЗВОР </a:t>
            </a:r>
            <a:r>
              <a:rPr lang="sr-Cyrl-CS" b="1" u="sng" dirty="0" smtClean="0"/>
              <a:t>ТОПЛОТЕ И</a:t>
            </a:r>
          </a:p>
          <a:p>
            <a:r>
              <a:rPr lang="sr-Cyrl-CS" b="1" u="sng" dirty="0" smtClean="0"/>
              <a:t>СОЛАРНЕ ЕНЕРГИЈЕ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395424" y="4328098"/>
            <a:ext cx="121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ПРОЉЕЋЕ</a:t>
            </a:r>
            <a:r>
              <a:rPr lang="sr-Cyrl-CS" b="1" dirty="0" smtClean="0"/>
              <a:t> 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47180" y="4565564"/>
            <a:ext cx="8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ЉЕТО</a:t>
            </a:r>
            <a:r>
              <a:rPr lang="sr-Cyrl-CS" b="1" dirty="0" smtClean="0"/>
              <a:t> 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 flipV="1">
            <a:off x="3123681" y="3589475"/>
            <a:ext cx="822999" cy="821561"/>
          </a:xfrm>
          <a:custGeom>
            <a:avLst/>
            <a:gdLst>
              <a:gd name="connsiteX0" fmla="*/ 537210 w 537210"/>
              <a:gd name="connsiteY0" fmla="*/ 0 h 531495"/>
              <a:gd name="connsiteX1" fmla="*/ 297180 w 537210"/>
              <a:gd name="connsiteY1" fmla="*/ 445770 h 531495"/>
              <a:gd name="connsiteX2" fmla="*/ 0 w 537210"/>
              <a:gd name="connsiteY2" fmla="*/ 514350 h 531495"/>
              <a:gd name="connsiteX3" fmla="*/ 0 w 537210"/>
              <a:gd name="connsiteY3" fmla="*/ 514350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" h="531495">
                <a:moveTo>
                  <a:pt x="537210" y="0"/>
                </a:moveTo>
                <a:cubicBezTo>
                  <a:pt x="461962" y="180022"/>
                  <a:pt x="386715" y="360045"/>
                  <a:pt x="297180" y="445770"/>
                </a:cubicBezTo>
                <a:cubicBezTo>
                  <a:pt x="207645" y="531495"/>
                  <a:pt x="0" y="514350"/>
                  <a:pt x="0" y="514350"/>
                </a:cubicBezTo>
                <a:lnTo>
                  <a:pt x="0" y="51435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8" descr="rainbo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6943" y="5711946"/>
            <a:ext cx="1955760" cy="859425"/>
          </a:xfrm>
          <a:prstGeom prst="rect">
            <a:avLst/>
          </a:prstGeom>
          <a:noFill/>
        </p:spPr>
      </p:pic>
      <p:sp>
        <p:nvSpPr>
          <p:cNvPr id="38" name="Freeform 37"/>
          <p:cNvSpPr/>
          <p:nvPr/>
        </p:nvSpPr>
        <p:spPr>
          <a:xfrm flipH="1" flipV="1">
            <a:off x="6395424" y="3608873"/>
            <a:ext cx="690260" cy="802164"/>
          </a:xfrm>
          <a:custGeom>
            <a:avLst/>
            <a:gdLst>
              <a:gd name="connsiteX0" fmla="*/ 537210 w 537210"/>
              <a:gd name="connsiteY0" fmla="*/ 0 h 531495"/>
              <a:gd name="connsiteX1" fmla="*/ 297180 w 537210"/>
              <a:gd name="connsiteY1" fmla="*/ 445770 h 531495"/>
              <a:gd name="connsiteX2" fmla="*/ 0 w 537210"/>
              <a:gd name="connsiteY2" fmla="*/ 514350 h 531495"/>
              <a:gd name="connsiteX3" fmla="*/ 0 w 537210"/>
              <a:gd name="connsiteY3" fmla="*/ 514350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" h="531495">
                <a:moveTo>
                  <a:pt x="537210" y="0"/>
                </a:moveTo>
                <a:cubicBezTo>
                  <a:pt x="461962" y="180022"/>
                  <a:pt x="386715" y="360045"/>
                  <a:pt x="297180" y="445770"/>
                </a:cubicBezTo>
                <a:cubicBezTo>
                  <a:pt x="207645" y="531495"/>
                  <a:pt x="0" y="514350"/>
                  <a:pt x="0" y="514350"/>
                </a:cubicBezTo>
                <a:lnTo>
                  <a:pt x="0" y="51435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695825" y="1169670"/>
            <a:ext cx="1293495" cy="1165860"/>
          </a:xfrm>
          <a:custGeom>
            <a:avLst/>
            <a:gdLst>
              <a:gd name="connsiteX0" fmla="*/ 47625 w 1293495"/>
              <a:gd name="connsiteY0" fmla="*/ 1165860 h 1165860"/>
              <a:gd name="connsiteX1" fmla="*/ 207645 w 1293495"/>
              <a:gd name="connsiteY1" fmla="*/ 445770 h 1165860"/>
              <a:gd name="connsiteX2" fmla="*/ 1293495 w 1293495"/>
              <a:gd name="connsiteY2" fmla="*/ 0 h 1165860"/>
              <a:gd name="connsiteX3" fmla="*/ 1293495 w 1293495"/>
              <a:gd name="connsiteY3" fmla="*/ 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495" h="1165860">
                <a:moveTo>
                  <a:pt x="47625" y="1165860"/>
                </a:moveTo>
                <a:cubicBezTo>
                  <a:pt x="23812" y="902970"/>
                  <a:pt x="0" y="640080"/>
                  <a:pt x="207645" y="445770"/>
                </a:cubicBezTo>
                <a:cubicBezTo>
                  <a:pt x="415290" y="251460"/>
                  <a:pt x="1293495" y="0"/>
                  <a:pt x="1293495" y="0"/>
                </a:cubicBezTo>
                <a:lnTo>
                  <a:pt x="1293495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166110" y="994410"/>
            <a:ext cx="1383030" cy="1348740"/>
          </a:xfrm>
          <a:custGeom>
            <a:avLst/>
            <a:gdLst>
              <a:gd name="connsiteX0" fmla="*/ 1383030 w 1383030"/>
              <a:gd name="connsiteY0" fmla="*/ 1348740 h 1348740"/>
              <a:gd name="connsiteX1" fmla="*/ 1120140 w 1383030"/>
              <a:gd name="connsiteY1" fmla="*/ 411480 h 1348740"/>
              <a:gd name="connsiteX2" fmla="*/ 0 w 1383030"/>
              <a:gd name="connsiteY2" fmla="*/ 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3030" h="1348740">
                <a:moveTo>
                  <a:pt x="1383030" y="1348740"/>
                </a:moveTo>
                <a:cubicBezTo>
                  <a:pt x="1366837" y="992505"/>
                  <a:pt x="1350645" y="636270"/>
                  <a:pt x="1120140" y="411480"/>
                </a:cubicBezTo>
                <a:cubicBezTo>
                  <a:pt x="889635" y="186690"/>
                  <a:pt x="444817" y="93345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365336" y="4028668"/>
            <a:ext cx="102264" cy="27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694659" y="4144368"/>
            <a:ext cx="53692" cy="368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 flipV="1">
            <a:off x="6222961" y="4678256"/>
            <a:ext cx="488794" cy="610800"/>
          </a:xfrm>
          <a:custGeom>
            <a:avLst/>
            <a:gdLst>
              <a:gd name="connsiteX0" fmla="*/ 537210 w 537210"/>
              <a:gd name="connsiteY0" fmla="*/ 0 h 531495"/>
              <a:gd name="connsiteX1" fmla="*/ 297180 w 537210"/>
              <a:gd name="connsiteY1" fmla="*/ 445770 h 531495"/>
              <a:gd name="connsiteX2" fmla="*/ 0 w 537210"/>
              <a:gd name="connsiteY2" fmla="*/ 514350 h 531495"/>
              <a:gd name="connsiteX3" fmla="*/ 0 w 537210"/>
              <a:gd name="connsiteY3" fmla="*/ 514350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" h="531495">
                <a:moveTo>
                  <a:pt x="537210" y="0"/>
                </a:moveTo>
                <a:cubicBezTo>
                  <a:pt x="461962" y="180022"/>
                  <a:pt x="386715" y="360045"/>
                  <a:pt x="297180" y="445770"/>
                </a:cubicBezTo>
                <a:cubicBezTo>
                  <a:pt x="207645" y="531495"/>
                  <a:pt x="0" y="514350"/>
                  <a:pt x="0" y="514350"/>
                </a:cubicBezTo>
                <a:lnTo>
                  <a:pt x="0" y="51435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075459" y="5515558"/>
            <a:ext cx="233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ЗАШТИТА ОД СУНЦА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35" y="5915486"/>
            <a:ext cx="914400" cy="838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44" y="5946736"/>
            <a:ext cx="985412" cy="81400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466435" y="5969933"/>
            <a:ext cx="161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Пијемо течност</a:t>
            </a:r>
          </a:p>
          <a:p>
            <a:r>
              <a:rPr lang="sr-Cyrl-B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Носимо наочале и капу.</a:t>
            </a:r>
          </a:p>
          <a:p>
            <a:r>
              <a:rPr lang="sr-Cyrl-B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Користимо креме.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166110" y="1148522"/>
            <a:ext cx="192335" cy="296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 descr="http://www.bbc.co.uk/oxford/content/images/2006/06/20/solar_04_420x284.jpg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37" y="4092817"/>
            <a:ext cx="980460" cy="102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668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624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981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Радној свесци на страни 37. уради 1, 2. и 3. задатак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"/>
            <a:ext cx="91664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362700"/>
            <a:ext cx="5343525" cy="49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9964" y="1568036"/>
            <a:ext cx="158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Сунце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490" y="305379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96" y="5779353"/>
            <a:ext cx="32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Земљиште или тло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037" y="277619"/>
            <a:ext cx="7183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Основни услови за живот на земљи су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152" y="4415278"/>
            <a:ext cx="7177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Ваздух 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7" y="3833897"/>
            <a:ext cx="3496688" cy="2821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08629"/>
            <a:ext cx="3350954" cy="25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-10399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00"/>
            <a:ext cx="9144000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7624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Наша планета Земља је предивно мјесто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којем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живимо захваљујући Сунцу,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ваздуху, води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и земљишту.</a:t>
            </a:r>
          </a:p>
          <a:p>
            <a:pPr algn="ctr"/>
            <a:endParaRPr lang="sr-Cyrl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563" y="1429115"/>
            <a:ext cx="3352107" cy="2225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46" y="4038600"/>
            <a:ext cx="3428653" cy="2233879"/>
          </a:xfrm>
          <a:prstGeom prst="rect">
            <a:avLst/>
          </a:prstGeom>
        </p:spPr>
      </p:pic>
      <p:sp>
        <p:nvSpPr>
          <p:cNvPr id="9" name="Oval 6" descr="Iceberg"/>
          <p:cNvSpPr>
            <a:spLocks noChangeArrowheads="1"/>
          </p:cNvSpPr>
          <p:nvPr/>
        </p:nvSpPr>
        <p:spPr bwMode="auto">
          <a:xfrm>
            <a:off x="108594" y="2168806"/>
            <a:ext cx="2233612" cy="20161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0" name="Oval 8" descr="Sunset30"/>
          <p:cNvSpPr>
            <a:spLocks noChangeArrowheads="1"/>
          </p:cNvSpPr>
          <p:nvPr/>
        </p:nvSpPr>
        <p:spPr bwMode="auto">
          <a:xfrm>
            <a:off x="6797311" y="2110774"/>
            <a:ext cx="2233612" cy="20161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62700"/>
            <a:ext cx="9144000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9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 сунчеве свјетлости и топлоте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 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било живота на земљи.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Сунчева св</a:t>
            </a:r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етлост и топлота неопходни су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свим живим бићима</a:t>
            </a:r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" y="1828799"/>
            <a:ext cx="3429000" cy="2123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799"/>
            <a:ext cx="3581400" cy="2101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0" y="4267201"/>
            <a:ext cx="4191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362700"/>
            <a:ext cx="68580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28600"/>
            <a:ext cx="892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 </a:t>
            </a:r>
            <a:r>
              <a:rPr lang="sr-Cyrl-B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КАО ИЗВОР СВЈЕТЛОСТИ И </a:t>
            </a:r>
            <a:r>
              <a:rPr lang="sr-Cyrl-B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ТОПЛОТЕ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8042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Без Сунчеве свјетлости наша планета била би мрачна. Захваљујући Сунчевој свјетлости можемо јасно да видимо облик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величину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боју онога што нас окружује.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 много лакше сналазимо, 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и живот је љепши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занимљивији</a:t>
            </a:r>
            <a:r>
              <a:rPr lang="sr-Latn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3406588"/>
            <a:ext cx="4343400" cy="32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4800600"/>
            <a:ext cx="171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Обданица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80060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Ноћ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4285" y="56920"/>
            <a:ext cx="6475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ШТА СУНЧЕВА СВЈЕТЛОСТ И </a:t>
            </a:r>
            <a:r>
              <a:rPr lang="sr-Cyrl-C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ТОПЛОТА</a:t>
            </a:r>
            <a:endParaRPr lang="sr-Latn-BA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C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ОМОГУЋАВАЈУ ЖИВИМ </a:t>
            </a:r>
            <a:r>
              <a:rPr lang="sr-Cyrl-C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БИЋИМА</a:t>
            </a:r>
            <a:r>
              <a:rPr lang="sr-Latn-B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encrypted-tbn0.gstatic.com/images?q=tbn:ANd9GcRgLlsiWOonpuhNmTf8FV7FMNWCZLC54UVCzvPol064s6BCHw6eaA"/>
          <p:cNvPicPr>
            <a:picLocks noChangeAspect="1" noChangeArrowheads="1"/>
          </p:cNvPicPr>
          <p:nvPr/>
        </p:nvPicPr>
        <p:blipFill>
          <a:blip r:embed="rId4"/>
          <a:srcRect t="4278"/>
          <a:stretch>
            <a:fillRect/>
          </a:stretch>
        </p:blipFill>
        <p:spPr bwMode="auto">
          <a:xfrm>
            <a:off x="228600" y="1595700"/>
            <a:ext cx="3733799" cy="3204900"/>
          </a:xfrm>
          <a:prstGeom prst="rect">
            <a:avLst/>
          </a:prstGeom>
          <a:noFill/>
        </p:spPr>
      </p:pic>
      <p:pic>
        <p:nvPicPr>
          <p:cNvPr id="12" name="Picture 6" descr="http://zumeriserly.files.wordpress.com/2013/09/ay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029620"/>
            <a:ext cx="2895600" cy="1599360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592997"/>
            <a:ext cx="3657600" cy="31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581400" y="1066294"/>
            <a:ext cx="22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 и развој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0747" y="4853970"/>
            <a:ext cx="2528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Биљке помоћу </a:t>
            </a:r>
          </a:p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Сунчеве</a:t>
            </a:r>
          </a:p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свјетлости </a:t>
            </a:r>
          </a:p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саме  стварају </a:t>
            </a:r>
          </a:p>
          <a:p>
            <a:pPr algn="ctr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храну.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668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118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2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28600"/>
            <a:ext cx="2876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Сјенка и дуга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143000"/>
            <a:ext cx="4419601" cy="40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rainb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3791" y="1173053"/>
            <a:ext cx="4419599" cy="40444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367654"/>
            <a:ext cx="4285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Сунчеви зраци обасјавају људе 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током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дана 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ствара сјенка 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испред</a:t>
            </a:r>
          </a:p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нас. Најкраћа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је у подне.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211" y="5427702"/>
            <a:ext cx="4259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Сунчеви зраци се пробијају кроз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блаке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пролазе кроз кишне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капи,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стварајући дугу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10" y="152400"/>
            <a:ext cx="797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Утицај и заштита од Сунца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793" y="67160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Правилно излагање сунчевим зрацима има повољан утицај на раст и развој човјека, нарочито костију. Сунце нам доноси добро расположење и снабдијева организам витаминима. Умјерено излагање Сунцу љети у јутарњем и касно поподневном периоду јача организам човјека.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" y="2876881"/>
            <a:ext cx="3096186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76880"/>
            <a:ext cx="2814918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60" y="4686300"/>
            <a:ext cx="2654776" cy="21600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47095" y="2967335"/>
            <a:ext cx="2596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Треба да пијемо доста течности: воде, сокова и других напитака.</a:t>
            </a:r>
            <a:endParaRPr lang="sr-Cyrl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10" y="5181600"/>
            <a:ext cx="309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штетног </a:t>
            </a:r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зрачења </a:t>
            </a:r>
          </a:p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Сунца штитимо се </a:t>
            </a:r>
          </a:p>
          <a:p>
            <a:pPr algn="ctr"/>
            <a:r>
              <a:rPr lang="sr-Cyrl-BA" b="1" dirty="0">
                <a:latin typeface="Arial" panose="020B0604020202020204" pitchFamily="34" charset="0"/>
                <a:cs typeface="Arial" panose="020B0604020202020204" pitchFamily="34" charset="0"/>
              </a:rPr>
              <a:t>одговарајућим </a:t>
            </a:r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кремама.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8559" y="5217459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би се заштитили од штетног Сунчевог зрачења носимо заштитне  наочале и  </a:t>
            </a:r>
          </a:p>
          <a:p>
            <a:pPr algn="ctr"/>
            <a:r>
              <a:rPr lang="sr-Cyrl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одговарајућу капу.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" y="6351032"/>
            <a:ext cx="7243763" cy="49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863" y="133931"/>
            <a:ext cx="6336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Количина Сунчеве свјетлости и топлоте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ије увијек иста у нашим крајевима.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863" y="1080595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Највише је има љети а најмање зими. </a:t>
            </a:r>
          </a:p>
          <a:p>
            <a:r>
              <a:rPr lang="sr-Cyrl-B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прољеће и јесен је има умјерено.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084" y="1998516"/>
            <a:ext cx="728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/>
              <a:t>Како можемо искористити Сунчеву енергију?</a:t>
            </a:r>
            <a:endParaRPr lang="en-US" sz="2800" b="1" dirty="0"/>
          </a:p>
        </p:txBody>
      </p:sp>
      <p:pic>
        <p:nvPicPr>
          <p:cNvPr id="10" name="Picture 5" descr="http://www.bbc.co.uk/oxford/content/images/2006/06/20/solar_04_420x284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" y="2485583"/>
            <a:ext cx="266541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obbers.com/wp-content/uploads/2006/10/venturi-car-1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10" y="2508250"/>
            <a:ext cx="280828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images.google.hr/url?q=http://www.totalportal.hr/firedesk/Hrvatska/satelit3.jpg&amp;usg=AFQjCNGmU-Ntu7LuecaqAwqVUzu1cnNUfw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287" y="4777660"/>
            <a:ext cx="2707209" cy="18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2376" y="4863438"/>
            <a:ext cx="5209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/>
              <a:t>Људи су почели употребљавати</a:t>
            </a:r>
          </a:p>
          <a:p>
            <a:pPr algn="ctr"/>
            <a:r>
              <a:rPr lang="sr-Cyrl-BA" sz="2400" b="1" dirty="0" smtClean="0"/>
              <a:t>соларне плоче користећи Сунчеву свјетлост и топлоту  да  сачувају планету од загађења.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0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2542</TotalTime>
  <Words>404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Microsoft account</cp:lastModifiedBy>
  <cp:revision>340</cp:revision>
  <dcterms:created xsi:type="dcterms:W3CDTF">2006-08-16T00:00:00Z</dcterms:created>
  <dcterms:modified xsi:type="dcterms:W3CDTF">2021-01-25T17:54:47Z</dcterms:modified>
</cp:coreProperties>
</file>