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0" r:id="rId5"/>
    <p:sldId id="263" r:id="rId6"/>
    <p:sldId id="266" r:id="rId7"/>
    <p:sldId id="26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7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8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7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9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2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0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6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6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1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E2D81-B94B-4092-9EB4-B2A56FF7F6DE}" type="datetimeFigureOut">
              <a:rPr lang="en-US" smtClean="0"/>
              <a:pPr/>
              <a:t>24.01.2021.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3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95486"/>
            <a:ext cx="8424936" cy="4536504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+mn-lt"/>
              </a:rPr>
              <a:t>    </a:t>
            </a:r>
            <a:r>
              <a:rPr lang="sr-Cyrl-RS" sz="4800" dirty="0" smtClean="0">
                <a:latin typeface="+mn-lt"/>
              </a:rPr>
              <a:t/>
            </a:r>
            <a:br>
              <a:rPr lang="sr-Cyrl-RS" sz="4800" dirty="0" smtClean="0">
                <a:latin typeface="+mn-lt"/>
              </a:rPr>
            </a:br>
            <a:r>
              <a:rPr lang="sr-Cyrl-BA" smtClean="0">
                <a:latin typeface="Times New Roman" pitchFamily="18" charset="0"/>
                <a:cs typeface="Times New Roman" pitchFamily="18" charset="0"/>
              </a:rPr>
              <a:t>Дијељење вишецифреног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броја једноцифреним бројем</a:t>
            </a: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880" y="4083918"/>
            <a:ext cx="5544616" cy="576064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sr-Cyrl-R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5. </a:t>
            </a:r>
            <a:r>
              <a:rPr lang="sr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РАЗРЕД</a:t>
            </a:r>
            <a:r>
              <a:rPr lang="sr-Cyrl-RS" sz="5400" dirty="0"/>
              <a:t/>
            </a:r>
            <a:br>
              <a:rPr lang="sr-Cyrl-RS" sz="5400" dirty="0"/>
            </a:br>
            <a:endParaRPr lang="sr-Cyrl-RS" sz="3600" dirty="0" smtClean="0"/>
          </a:p>
          <a:p>
            <a:r>
              <a:rPr lang="sr-Cyrl-RS" sz="2800" dirty="0" smtClean="0"/>
              <a:t/>
            </a:r>
            <a:br>
              <a:rPr lang="sr-Cyrl-RS" sz="2800" dirty="0" smtClean="0"/>
            </a:br>
            <a:endParaRPr lang="en-US" sz="2800" dirty="0"/>
          </a:p>
        </p:txBody>
      </p:sp>
      <p:pic>
        <p:nvPicPr>
          <p:cNvPr id="4" name="Slika 7">
            <a:extLst>
              <a:ext uri="{FF2B5EF4-FFF2-40B4-BE49-F238E27FC236}">
                <a16:creationId xmlns:a16="http://schemas.microsoft.com/office/drawing/2014/main" xmlns="" id="{23BDC313-48D6-44C4-A5EA-137A64C2A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161" y="123478"/>
            <a:ext cx="2306120" cy="1861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5488"/>
            <a:ext cx="8784976" cy="468051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 поновимо: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вишецифрени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број се дијели једноцифреним тако што почињемо дијелити од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класе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хиљада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према јединицама.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Провјеру вршимо тако што количник помножимо са дјелиоцем и добијемо дјељеник, ако има остатка онда се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сабере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 производом који смо добили.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Остатак не смије никада бити једнак или мањи од дјелиоца.</a:t>
            </a:r>
          </a:p>
          <a:p>
            <a:pPr marL="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19806" y="315674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7544" y="2231005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89083" y="314781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88203" y="2278827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696640" y="3141129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23478"/>
            <a:ext cx="8712968" cy="7920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sr-Cyrl-B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количник бројева 652 734 и 8, затим изврши провјеру.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</a:p>
          <a:p>
            <a:pPr marL="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8064" y="208704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5449" y="153402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11560" y="915566"/>
            <a:ext cx="1750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652734 : 8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93286" y="91556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53045" y="91556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53126" y="357986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9592" y="228371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203807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83768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89721" y="177966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62360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99592" y="153402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4152" y="213970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99592" y="203807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24173" y="253681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7761" y="1764853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7931" y="1101973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1560" y="120359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193083" y="91556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2403634" y="2571750"/>
            <a:ext cx="1008112" cy="8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266634" y="3693499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104003" y="314781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71600" y="2643758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44153" y="213970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77761" y="1635646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184083" y="25421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649270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22225" y="277296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07723" y="2651236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152822" y="304618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301989" y="304618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793286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331640" y="327702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137812" y="3231834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723658" y="1557513"/>
            <a:ext cx="3884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ПРОВЈЕРА:  81 591 </a:t>
            </a:r>
            <a:r>
              <a:rPr lang="sr-Cyrl-BA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· 8 </a:t>
            </a:r>
            <a:r>
              <a:rPr lang="en-US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+ 6 =</a:t>
            </a:r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400379" y="2198255"/>
            <a:ext cx="1332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81591 </a:t>
            </a:r>
            <a:r>
              <a:rPr lang="en-US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· 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007142" y="24997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837865" y="24997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707574" y="24997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69136" y="24981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252967" y="249656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392395" y="1573616"/>
            <a:ext cx="19159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52 728 + 6 =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236296" y="1573615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52 734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18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10" grpId="0"/>
      <p:bldP spid="13" grpId="0"/>
      <p:bldP spid="14" grpId="0"/>
      <p:bldP spid="15" grpId="0"/>
      <p:bldP spid="18" grpId="0"/>
      <p:bldP spid="20" grpId="0"/>
      <p:bldP spid="21" grpId="0"/>
      <p:bldP spid="24" grpId="0"/>
      <p:bldP spid="25" grpId="0"/>
      <p:bldP spid="26" grpId="0"/>
      <p:bldP spid="28" grpId="0"/>
      <p:bldP spid="29" grpId="0"/>
      <p:bldP spid="41" grpId="0"/>
      <p:bldP spid="44" grpId="0"/>
      <p:bldP spid="45" grpId="0"/>
      <p:bldP spid="46" grpId="0"/>
      <p:bldP spid="58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99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Који број је 4 пута мањи од збира бројева 26 358 и 3 674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sr-Cyrl-BA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7" y="722364"/>
            <a:ext cx="3274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(26 358 + 3 67</a:t>
            </a: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4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51" name="Straight Connector 2050"/>
          <p:cNvCxnSpPr/>
          <p:nvPr/>
        </p:nvCxnSpPr>
        <p:spPr>
          <a:xfrm flipV="1">
            <a:off x="393286" y="1928162"/>
            <a:ext cx="864096" cy="91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Rectangle 2057"/>
          <p:cNvSpPr/>
          <p:nvPr/>
        </p:nvSpPr>
        <p:spPr>
          <a:xfrm>
            <a:off x="1801013" y="2935955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082274" y="3579862"/>
            <a:ext cx="3335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9" name="Rectangle 2078"/>
          <p:cNvSpPr/>
          <p:nvPr/>
        </p:nvSpPr>
        <p:spPr>
          <a:xfrm>
            <a:off x="2145214" y="35078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408" y="1205281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26358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147562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49457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367</a:t>
            </a:r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9209" y="185167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1546" y="185166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1560" y="18516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8907" y="185007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3528" y="185167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75656" y="1263745"/>
            <a:ext cx="1596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3003</a:t>
            </a:r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 =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47612" y="721716"/>
            <a:ext cx="1596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3003</a:t>
            </a:r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 =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03291" y="126374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75656" y="149163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32027" y="1379788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921485" y="2930966"/>
            <a:ext cx="3335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748701" y="2386345"/>
            <a:ext cx="3335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555090" y="1900736"/>
            <a:ext cx="3335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41158" y="177966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91428" y="17780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Rectangle 2058"/>
          <p:cNvSpPr/>
          <p:nvPr/>
        </p:nvSpPr>
        <p:spPr>
          <a:xfrm>
            <a:off x="1637539" y="201049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4" name="Rectangle 2073"/>
          <p:cNvSpPr/>
          <p:nvPr/>
        </p:nvSpPr>
        <p:spPr>
          <a:xfrm>
            <a:off x="3059832" y="127560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75656" y="1841453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85174" y="228371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29190" y="228371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3848" y="127560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29190" y="252323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62100" y="2427734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45338" y="285978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123728" y="285978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47864" y="127977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1325" y="311819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788024" y="721715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7 508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38055" y="1366305"/>
            <a:ext cx="318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ПРОВЈЕРА:     7508 </a:t>
            </a:r>
            <a:r>
              <a:rPr lang="sr-Cyrl-RS" sz="2400" smtClean="0">
                <a:latin typeface="Calibri"/>
                <a:cs typeface="Times New Roman" pitchFamily="18" charset="0"/>
              </a:rPr>
              <a:t>· 4</a:t>
            </a:r>
            <a:r>
              <a:rPr lang="sr-Cyrl-RS" smtClean="0"/>
              <a:t>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686791" y="1778072"/>
            <a:ext cx="973441" cy="65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73511" y="17200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04234" y="17076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4957" y="17076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11791" y="172541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1142" y="3867894"/>
            <a:ext cx="1768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ОДГОВОР: 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47856" y="3867893"/>
            <a:ext cx="7188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Cyrl-B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Cyrl-B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рој 7 508 је 4 пута мањи од збира бројева </a:t>
            </a:r>
          </a:p>
          <a:p>
            <a:pPr lvl="0"/>
            <a:r>
              <a:rPr lang="sr-Cyrl-BA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26 358 и  3 674.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58" grpId="0"/>
      <p:bldP spid="2079" grpId="0"/>
      <p:bldP spid="3" grpId="0"/>
      <p:bldP spid="6" grpId="0"/>
      <p:bldP spid="7" grpId="0"/>
      <p:bldP spid="10" grpId="0"/>
      <p:bldP spid="11" grpId="0"/>
      <p:bldP spid="16" grpId="0"/>
      <p:bldP spid="18" grpId="0"/>
      <p:bldP spid="20" grpId="0"/>
      <p:bldP spid="21" grpId="0"/>
      <p:bldP spid="22" grpId="0"/>
      <p:bldP spid="24" grpId="0"/>
      <p:bldP spid="25" grpId="0"/>
      <p:bldP spid="27" grpId="0"/>
      <p:bldP spid="28" grpId="0"/>
      <p:bldP spid="30" grpId="0"/>
      <p:bldP spid="2059" grpId="0"/>
      <p:bldP spid="2074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13" grpId="0"/>
      <p:bldP spid="14" grpId="0"/>
      <p:bldP spid="15" grpId="0"/>
      <p:bldP spid="17" grpId="0"/>
      <p:bldP spid="19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9503"/>
            <a:ext cx="8640960" cy="5760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Израчунај количник бројева 326 542 и 4 те изврши провјеру.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27560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972" y="930374"/>
            <a:ext cx="175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326542 : 4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091353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2222" y="2768468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47603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64795" y="343933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7189" y="285978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15616" y="319020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78326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6624" y="206769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5468" y="2159775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95736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49720" y="319020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1166" y="230199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21078" y="261414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9296" y="177149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1166" y="17648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39772" y="91556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90010" y="26214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55576" y="206769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80926" y="153402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17022" y="153402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63133" y="120359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870495" y="9303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288972" y="1635646"/>
            <a:ext cx="3608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176820" y="2609083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89369" y="3850198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7387" y="3248878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41363" y="2715766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43398" y="2139702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554778" y="1404813"/>
            <a:ext cx="3730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ПРОВЈЕРА: 81 635 </a:t>
            </a:r>
            <a:r>
              <a:rPr lang="sr-Cyrl-BA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· 4</a:t>
            </a:r>
            <a:r>
              <a:rPr lang="en-US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+ 2 =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876256" y="1377231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326 542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67744" y="24997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0598" y="249974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90570" y="374616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116148" y="1392039"/>
            <a:ext cx="19159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326 540 + 2 =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087456" y="2184155"/>
            <a:ext cx="1332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81635 </a:t>
            </a:r>
            <a:r>
              <a:rPr lang="en-US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· 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31739" y="3311627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411760" y="24997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706695" y="24997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534290" y="24997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9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10" grpId="0"/>
      <p:bldP spid="18" grpId="0"/>
      <p:bldP spid="22" grpId="0"/>
      <p:bldP spid="23" grpId="0"/>
      <p:bldP spid="32" grpId="0"/>
      <p:bldP spid="33" grpId="0"/>
      <p:bldP spid="34" grpId="0"/>
      <p:bldP spid="35" grpId="0"/>
      <p:bldP spid="36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71" grpId="0"/>
      <p:bldP spid="73" grpId="0"/>
      <p:bldP spid="78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5488"/>
            <a:ext cx="8712968" cy="122413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19806" y="315674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7544" y="2231005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89083" y="314781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88203" y="2278827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696640" y="3141129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23478"/>
            <a:ext cx="8533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 једном млину се самеље 16 581 тон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пшеничног брашна, а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раженог 3 пута мање него пшеничног. 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Колико тона раженог брашна се самеље у том млину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621" y="1419622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16581 </a:t>
            </a: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 =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35200" y="141962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729154" y="167803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525" y="1650454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529733" y="1908869"/>
            <a:ext cx="720080" cy="76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31413" y="3841673"/>
            <a:ext cx="32913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71145" y="3268026"/>
            <a:ext cx="32913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06578" y="2704120"/>
            <a:ext cx="32913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0808" y="2067694"/>
            <a:ext cx="32913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3043" y="20001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9908" y="199248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04477" y="141962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9592" y="229621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5062" y="2110085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65094" y="263319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34371" y="263319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55776" y="141962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34371" y="28485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52320" y="2806361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34371" y="315674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03648" y="314781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699792" y="141962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49759" y="340622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90742" y="3276709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78000" y="379588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43568" y="1538507"/>
            <a:ext cx="3290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ПРОВЈЕРА:       5527 </a:t>
            </a:r>
            <a:r>
              <a:rPr lang="sr-Cyrl-BA" sz="240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· 3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11259" y="185167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0496" y="185167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572794" y="18740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249628" y="185167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5861" y="4257551"/>
            <a:ext cx="1691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ОДГОВОР: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9712" y="4258395"/>
            <a:ext cx="7147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R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 том млину се самеље 5 527 тона раженог брашна.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53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3" grpId="0"/>
      <p:bldP spid="14" grpId="0"/>
      <p:bldP spid="15" grpId="0"/>
      <p:bldP spid="16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39" grpId="0"/>
      <p:bldP spid="4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95486"/>
            <a:ext cx="8424936" cy="4536504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n-lt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b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  <a:b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уџбенику на страни 121. ријешите 128</a:t>
            </a: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, 130.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 132. задатак!</a:t>
            </a:r>
            <a:br>
              <a:rPr lang="sr-Cyrl-B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У складу са својим тренутним нивоом знања ријешите по један од понуђених задатака а ко жели може све три да уради!</a:t>
            </a:r>
            <a:br>
              <a:rPr lang="sr-Cyrl-B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br>
              <a:rPr lang="sr-Cyrl-B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Срећно!</a:t>
            </a:r>
            <a:r>
              <a:rPr lang="bs-Latn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s-Latn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8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1667</TotalTime>
  <Words>376</Words>
  <Application>Microsoft Office PowerPoint</Application>
  <PresentationFormat>On-screen Show (16:9)</PresentationFormat>
  <Paragraphs>171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 Дијељење вишецифреног броја једноцифреним бројем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Задаци за самосталан рад:   У уџбенику на страни 121. ријешите 128, 130. и 132. задатак!     У складу са својим тренутним нивоом знања ријешите по један од понуђених задатака а ко жели може све три да уради!                                                                               Срећно!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“ НИЈЕ НА ОДМЕТ БИТИ МАГАРАЦ “</dc:title>
  <dc:creator>WIN7</dc:creator>
  <cp:lastModifiedBy>Neko</cp:lastModifiedBy>
  <cp:revision>167</cp:revision>
  <dcterms:created xsi:type="dcterms:W3CDTF">2020-05-25T13:12:27Z</dcterms:created>
  <dcterms:modified xsi:type="dcterms:W3CDTF">2021-01-24T13:02:01Z</dcterms:modified>
</cp:coreProperties>
</file>