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  <p:sldMasterId id="2147483780" r:id="rId2"/>
  </p:sldMasterIdLst>
  <p:sldIdLst>
    <p:sldId id="256" r:id="rId3"/>
    <p:sldId id="260" r:id="rId4"/>
    <p:sldId id="257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95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2/4/2021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75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pPr/>
              <a:t>2/4/2021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131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2/4/2021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86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2/4/2021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47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2/4/2021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41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2/4/2021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56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2/4/2021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549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1662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2/4/2021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18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2/4/2021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9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2/4/2021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79278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9315" y="2220052"/>
            <a:ext cx="9068586" cy="1952703"/>
          </a:xfrm>
        </p:spPr>
        <p:txBody>
          <a:bodyPr/>
          <a:lstStyle/>
          <a:p>
            <a:r>
              <a:rPr lang="sr-Cyrl-BA" dirty="0" smtClean="0"/>
              <a:t>Исак и његова дјеца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629318" y="4290334"/>
            <a:ext cx="4888579" cy="938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800" dirty="0" smtClean="0">
                <a:latin typeface="Century Schoolbook" panose="02040604050505020304" pitchFamily="18" charset="0"/>
              </a:rPr>
              <a:t>Православна в</a:t>
            </a:r>
            <a:r>
              <a:rPr lang="sr-Cyrl-BA" sz="2800" dirty="0" smtClean="0">
                <a:latin typeface="Century Schoolbook" panose="02040604050505020304" pitchFamily="18" charset="0"/>
              </a:rPr>
              <a:t>јеронаука </a:t>
            </a:r>
          </a:p>
          <a:p>
            <a:r>
              <a:rPr lang="sr-Cyrl-BA" sz="2800" dirty="0" smtClean="0">
                <a:latin typeface="Century Schoolbook" panose="02040604050505020304" pitchFamily="18" charset="0"/>
              </a:rPr>
              <a:t>2. разред</a:t>
            </a:r>
            <a:endParaRPr lang="en-US" sz="28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40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1838" y="2182800"/>
            <a:ext cx="4934754" cy="240834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r-Cyrl-BA" sz="2800" dirty="0">
                <a:latin typeface="Century Schoolbook" panose="02040604050505020304" pitchFamily="18" charset="0"/>
              </a:rPr>
              <a:t>Исак је син којег је Аврам добио у старости са својом женом </a:t>
            </a:r>
            <a:r>
              <a:rPr lang="sr-Cyrl-BA" sz="2800" dirty="0" smtClean="0">
                <a:latin typeface="Century Schoolbook" panose="02040604050505020304" pitchFamily="18" charset="0"/>
              </a:rPr>
              <a:t>Саром, </a:t>
            </a:r>
            <a:r>
              <a:rPr lang="sr-Cyrl-BA" sz="2800" dirty="0">
                <a:latin typeface="Century Schoolbook" panose="02040604050505020304" pitchFamily="18" charset="0"/>
              </a:rPr>
              <a:t>због своје доброте и сталних молитви Богу.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210" y="1333247"/>
            <a:ext cx="5715000" cy="4107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88306" y="6112151"/>
            <a:ext cx="512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ПРАВОСЛАВНА ВЈЕРОНАУКА 2.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31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9585" y="727352"/>
            <a:ext cx="5916706" cy="2987731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r-Cyrl-BA" sz="2800" dirty="0" smtClean="0">
                <a:latin typeface="Century Schoolbook" panose="02040604050505020304" pitchFamily="18" charset="0"/>
              </a:rPr>
              <a:t>Молио се Богу да добије пород, а због његове доброте и честитости, Бог га је благословио тиме што му је подарио близанце. Добио је два сина</a:t>
            </a:r>
            <a:r>
              <a:rPr lang="sr-Cyrl-BA" sz="2800" dirty="0">
                <a:latin typeface="Century Schoolbook" panose="02040604050505020304" pitchFamily="18" charset="0"/>
              </a:rPr>
              <a:t> </a:t>
            </a:r>
            <a:r>
              <a:rPr lang="sr-Cyrl-BA" sz="2800" dirty="0" smtClean="0">
                <a:latin typeface="Century Schoolbook" panose="02040604050505020304" pitchFamily="18" charset="0"/>
              </a:rPr>
              <a:t>којим</a:t>
            </a:r>
            <a:r>
              <a:rPr lang="sr-Cyrl-BA" sz="2800" dirty="0">
                <a:latin typeface="Century Schoolbook" panose="02040604050505020304" pitchFamily="18" charset="0"/>
              </a:rPr>
              <a:t>а</a:t>
            </a:r>
            <a:r>
              <a:rPr lang="sr-Cyrl-BA" sz="2800" dirty="0" smtClean="0">
                <a:latin typeface="Century Schoolbook" panose="02040604050505020304" pitchFamily="18" charset="0"/>
              </a:rPr>
              <a:t> је дао имена Исав и Јаков. </a:t>
            </a:r>
            <a:endParaRPr lang="en-US" sz="2800" dirty="0">
              <a:latin typeface="Century Schoolbook" panose="020406040505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192" y="765989"/>
            <a:ext cx="5062596" cy="5544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326" y="3715083"/>
            <a:ext cx="4758744" cy="2379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25045" y="6125949"/>
            <a:ext cx="512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ПРАВОСЛАВНА ВЈЕРОНАУКА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2745" y="1009933"/>
            <a:ext cx="4176215" cy="45310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689" y="682972"/>
            <a:ext cx="7137779" cy="561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ru-RU" sz="2800" dirty="0">
                <a:latin typeface="Century Schoolbook" panose="02040604050505020304" pitchFamily="18" charset="0"/>
              </a:rPr>
              <a:t>Исав је рођен први и требао је да наслиједи старјешинство у дому свог </a:t>
            </a:r>
            <a:r>
              <a:rPr lang="ru-RU" sz="2800" dirty="0" smtClean="0">
                <a:latin typeface="Century Schoolbook" panose="02040604050505020304" pitchFamily="18" charset="0"/>
              </a:rPr>
              <a:t>оца.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ru-RU" sz="2800" dirty="0" smtClean="0">
                <a:latin typeface="Century Schoolbook" panose="02040604050505020304" pitchFamily="18" charset="0"/>
              </a:rPr>
              <a:t>Јаков </a:t>
            </a:r>
            <a:r>
              <a:rPr lang="ru-RU" sz="2800" dirty="0">
                <a:latin typeface="Century Schoolbook" panose="02040604050505020304" pitchFamily="18" charset="0"/>
              </a:rPr>
              <a:t>је рођен као други син и требао је у свему слушати старијег </a:t>
            </a:r>
            <a:r>
              <a:rPr lang="ru-RU" sz="2800" dirty="0" smtClean="0">
                <a:latin typeface="Century Schoolbook" panose="02040604050505020304" pitchFamily="18" charset="0"/>
              </a:rPr>
              <a:t>брата.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ru-RU" sz="2800" dirty="0" smtClean="0">
                <a:latin typeface="Century Schoolbook" panose="02040604050505020304" pitchFamily="18" charset="0"/>
              </a:rPr>
              <a:t>Међутим</a:t>
            </a:r>
            <a:r>
              <a:rPr lang="ru-RU" sz="2800" dirty="0">
                <a:latin typeface="Century Schoolbook" panose="02040604050505020304" pitchFamily="18" charset="0"/>
              </a:rPr>
              <a:t>, Јаков је малим лукавством добио од оца дар првенства. </a:t>
            </a:r>
            <a:endParaRPr lang="ru-RU" sz="2800" dirty="0" smtClean="0">
              <a:latin typeface="Century Schoolbook" panose="020406040505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ru-RU" sz="2800" dirty="0" smtClean="0">
                <a:latin typeface="Century Schoolbook" panose="02040604050505020304" pitchFamily="18" charset="0"/>
              </a:rPr>
              <a:t>Због </a:t>
            </a:r>
            <a:r>
              <a:rPr lang="ru-RU" sz="2800" dirty="0">
                <a:latin typeface="Century Schoolbook" panose="02040604050505020304" pitchFamily="18" charset="0"/>
              </a:rPr>
              <a:t>тога се Исав пуно наљутио на брата који се уплашио и одлучио да побјегне у далеку земљу бојећи се  братове освете</a:t>
            </a:r>
            <a:r>
              <a:rPr lang="ru-RU" sz="2800" dirty="0" smtClean="0">
                <a:latin typeface="Century Schoolbook" panose="02040604050505020304" pitchFamily="18" charset="0"/>
              </a:rPr>
              <a:t>.</a:t>
            </a:r>
            <a:endParaRPr lang="ru-RU" sz="2800" dirty="0">
              <a:latin typeface="Century Schoolbook" panose="020406040505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8306" y="6112151"/>
            <a:ext cx="453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ПРАВОСЛАВНА ВЈЕРОНАУКА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3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330" y="607392"/>
            <a:ext cx="7785846" cy="5549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51330" y="107090"/>
            <a:ext cx="778584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latin typeface="Century Schoolbook" panose="02040604050505020304" pitchFamily="18" charset="0"/>
              </a:rPr>
              <a:t>ЗАДАТАК ЗА </a:t>
            </a:r>
            <a:r>
              <a:rPr lang="sr-Cyrl-RS" sz="2400" smtClean="0">
                <a:latin typeface="Century Schoolbook" panose="02040604050505020304" pitchFamily="18" charset="0"/>
              </a:rPr>
              <a:t>САМОСТАЛНИ РАД:</a:t>
            </a:r>
            <a:endParaRPr lang="en-US" sz="2400" dirty="0">
              <a:latin typeface="Century Schoolbook" panose="020406040505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78470" y="1223827"/>
            <a:ext cx="2501153" cy="388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sr-Cyrl-BA" sz="2800" dirty="0" smtClean="0">
                <a:latin typeface="Century Schoolbook" panose="02040604050505020304" pitchFamily="18" charset="0"/>
              </a:rPr>
              <a:t>Уради задатак </a:t>
            </a:r>
            <a:r>
              <a:rPr lang="sr-Cyrl-BA" sz="2800" dirty="0">
                <a:latin typeface="Century Schoolbook" panose="02040604050505020304" pitchFamily="18" charset="0"/>
              </a:rPr>
              <a:t>на 36. </a:t>
            </a:r>
            <a:r>
              <a:rPr lang="sr-Cyrl-BA" sz="2800" dirty="0" smtClean="0">
                <a:latin typeface="Century Schoolbook" panose="02040604050505020304" pitchFamily="18" charset="0"/>
              </a:rPr>
              <a:t>страни у уџбенику </a:t>
            </a:r>
            <a:r>
              <a:rPr lang="sr-Cyrl-BA" sz="2800" dirty="0">
                <a:latin typeface="Century Schoolbook" panose="02040604050505020304" pitchFamily="18" charset="0"/>
              </a:rPr>
              <a:t>и </a:t>
            </a:r>
            <a:r>
              <a:rPr lang="sr-Cyrl-BA" sz="2800" dirty="0" smtClean="0">
                <a:latin typeface="Century Schoolbook" panose="02040604050505020304" pitchFamily="18" charset="0"/>
              </a:rPr>
              <a:t>обој </a:t>
            </a:r>
            <a:r>
              <a:rPr lang="sr-Cyrl-BA" sz="2800" dirty="0">
                <a:latin typeface="Century Schoolbook" panose="02040604050505020304" pitchFamily="18" charset="0"/>
              </a:rPr>
              <a:t>илустрацију на 37. </a:t>
            </a:r>
            <a:r>
              <a:rPr lang="sr-Cyrl-BA" sz="2800" dirty="0" smtClean="0">
                <a:latin typeface="Century Schoolbook" panose="02040604050505020304" pitchFamily="18" charset="0"/>
              </a:rPr>
              <a:t>страни!</a:t>
            </a:r>
            <a:endParaRPr lang="en-US" sz="2800" dirty="0">
              <a:latin typeface="Century Schoolbook" panose="020406040505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736" y="6249612"/>
            <a:ext cx="460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ПРАВОСЛАВНА ВЈЕРОНАУКА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2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76</TotalTime>
  <Words>175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Century Gothic</vt:lpstr>
      <vt:lpstr>Century Schoolbook</vt:lpstr>
      <vt:lpstr>Garamond</vt:lpstr>
      <vt:lpstr>Times New Roman</vt:lpstr>
      <vt:lpstr>Savon</vt:lpstr>
      <vt:lpstr>1_Savon</vt:lpstr>
      <vt:lpstr>Исак и његова дјеца</vt:lpstr>
      <vt:lpstr>Исак је син којег је Аврам добио у старости са својом женом Саром, због своје доброте и сталних молитви Богу.</vt:lpstr>
      <vt:lpstr>Молио се Богу да добије пород, а због његове доброте и честитости, Бог га је благословио тиме што му је подарио близанце. Добио је два сина којима је дао имена Исав и Јаков.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Исак и његова дјеца</dc:title>
  <dc:creator>Борис Нарић</dc:creator>
  <cp:lastModifiedBy>39. Slavoljub Lukic</cp:lastModifiedBy>
  <cp:revision>15</cp:revision>
  <dcterms:created xsi:type="dcterms:W3CDTF">2021-01-23T18:29:25Z</dcterms:created>
  <dcterms:modified xsi:type="dcterms:W3CDTF">2021-02-04T07:08:43Z</dcterms:modified>
</cp:coreProperties>
</file>