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s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E7130-8EE4-436F-8D40-744BCA77C5B9}" type="datetimeFigureOut">
              <a:rPr lang="sr-Latn-CS" smtClean="0"/>
              <a:pPr/>
              <a:t>31.1.2021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1279F-94AD-4594-A21D-3092F7C8CF4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765869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1279F-94AD-4594-A21D-3092F7C8CF41}" type="slidenum">
              <a:rPr lang="sr-Latn-BA" smtClean="0"/>
              <a:pPr/>
              <a:t>1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872386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1981200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sr-Cyrl-BA" sz="8800" dirty="0" smtClean="0">
                <a:latin typeface="Times New Roman" pitchFamily="18" charset="0"/>
                <a:cs typeface="Times New Roman" pitchFamily="18" charset="0"/>
              </a:rPr>
              <a:t>Земљиште</a:t>
            </a:r>
            <a:r>
              <a:rPr lang="sr-Cyrl-BA" sz="8800" dirty="0" smtClean="0"/>
              <a:t/>
            </a:r>
            <a:br>
              <a:rPr lang="sr-Cyrl-BA" sz="8800" dirty="0" smtClean="0"/>
            </a:br>
            <a:r>
              <a:rPr lang="sr-Cyrl-BA" sz="8800" dirty="0" smtClean="0"/>
              <a:t>(</a:t>
            </a:r>
            <a:r>
              <a:rPr lang="sr-Cyrl-BA" sz="8800" dirty="0" smtClean="0">
                <a:latin typeface="Times New Roman" pitchFamily="18" charset="0"/>
                <a:cs typeface="Times New Roman" pitchFamily="18" charset="0"/>
              </a:rPr>
              <a:t>тло</a:t>
            </a:r>
            <a:r>
              <a:rPr lang="sr-Cyrl-BA" sz="8800" dirty="0" smtClean="0"/>
              <a:t>)</a:t>
            </a:r>
            <a:endParaRPr lang="sr-Latn-BA" sz="8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458200" cy="914400"/>
          </a:xfrm>
        </p:spPr>
        <p:txBody>
          <a:bodyPr/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Природа и друштво</a:t>
            </a:r>
          </a:p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Трећи разред</a:t>
            </a:r>
            <a:endParaRPr lang="sr-Latn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915400" cy="60960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Земљиште или тло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је површински слој земље.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Неопходно је живим бићима: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Извор хране људима и животињама,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                          Станиште и склониште животињама,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Мјесто на којем људи граде разне објекте.</a:t>
            </a:r>
          </a:p>
          <a:p>
            <a:pPr>
              <a:buFont typeface="Wingdings" pitchFamily="2" charset="2"/>
              <a:buChar char="Ø"/>
            </a:pPr>
            <a:endParaRPr lang="sr-Latn-BA" dirty="0"/>
          </a:p>
        </p:txBody>
      </p:sp>
      <p:pic>
        <p:nvPicPr>
          <p:cNvPr id="1027" name="Picture 3" descr="C:\Users\ss\Desktop\imag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00438"/>
            <a:ext cx="2590800" cy="1447800"/>
          </a:xfrm>
          <a:prstGeom prst="rect">
            <a:avLst/>
          </a:prstGeom>
          <a:noFill/>
        </p:spPr>
      </p:pic>
      <p:pic>
        <p:nvPicPr>
          <p:cNvPr id="1029" name="Picture 5" descr="C:\Users\ss\Desktop\profimedia-02604592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2285992"/>
            <a:ext cx="2438400" cy="1371600"/>
          </a:xfrm>
          <a:prstGeom prst="rect">
            <a:avLst/>
          </a:prstGeom>
          <a:noFill/>
        </p:spPr>
      </p:pic>
      <p:pic>
        <p:nvPicPr>
          <p:cNvPr id="1032" name="Picture 8" descr="C:\Users\ss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5000636"/>
            <a:ext cx="2473326" cy="1371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381000"/>
            <a:ext cx="4191000" cy="61722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Обрадиво земљиште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плодно,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људи обрађују ову врсту земљишта ради производње хране,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растресито, задржава влагу,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садржи хранљиве материје за развој биљака.</a:t>
            </a:r>
          </a:p>
          <a:p>
            <a:pPr>
              <a:buFont typeface="Wingdings" pitchFamily="2" charset="2"/>
              <a:buChar char="Ø"/>
            </a:pPr>
            <a:endParaRPr lang="sr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343400" cy="61722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Необрадиво земљиште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мање плодно,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због неплодности људи не обрађују ову врсту земљишта,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погодно за шуме, ливаде и пашњаке</a:t>
            </a:r>
            <a:r>
              <a:rPr lang="sr-Cyrl-BA" dirty="0" smtClean="0"/>
              <a:t>.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857232"/>
          <a:ext cx="8715436" cy="4953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428760"/>
                <a:gridCol w="2734599"/>
                <a:gridCol w="2337499"/>
              </a:tblGrid>
              <a:tr h="1436138">
                <a:tc>
                  <a:txBody>
                    <a:bodyPr/>
                    <a:lstStyle/>
                    <a:p>
                      <a:pPr algn="ctr"/>
                      <a:r>
                        <a:rPr lang="sr-Cyrl-BA" sz="24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ВРСТЕ</a:t>
                      </a:r>
                    </a:p>
                    <a:p>
                      <a:pPr algn="ctr"/>
                      <a:r>
                        <a:rPr lang="sr-Cyrl-BA" sz="24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ЗЕМЉИШТА</a:t>
                      </a:r>
                      <a:endParaRPr lang="sr-Latn-BA" sz="2400" b="0" i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БОЈА</a:t>
                      </a:r>
                      <a:endParaRPr lang="sr-Latn-BA" sz="2400" b="0" i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РАСТРЕСИТОСТ</a:t>
                      </a:r>
                      <a:endParaRPr lang="sr-Latn-BA" sz="2400" b="0" i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ПОГОДНОСТ ЗА ОБРАДУ И ВЛАЖНОСТ</a:t>
                      </a:r>
                      <a:endParaRPr lang="sr-Latn-BA" sz="2400" b="0" i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02542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хумусно земљиште, црница</a:t>
                      </a:r>
                      <a:endParaRPr lang="sr-Latn-BA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црна</a:t>
                      </a:r>
                      <a:endParaRPr lang="sr-Latn-BA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веома добра</a:t>
                      </a:r>
                      <a:endParaRPr lang="sr-Latn-BA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веома</a:t>
                      </a:r>
                      <a:r>
                        <a:rPr lang="sr-Cyrl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добра</a:t>
                      </a:r>
                      <a:endParaRPr lang="sr-Latn-BA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1779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глинуша</a:t>
                      </a:r>
                      <a:endParaRPr lang="sr-Latn-BA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жућкаста</a:t>
                      </a:r>
                      <a:endParaRPr lang="sr-Latn-BA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слаба</a:t>
                      </a:r>
                      <a:endParaRPr lang="sr-Latn-BA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отежана</a:t>
                      </a:r>
                      <a:r>
                        <a:rPr lang="sr-Cyrl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обрада</a:t>
                      </a:r>
                      <a:endParaRPr lang="sr-Latn-BA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02542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пјескуша</a:t>
                      </a:r>
                      <a:endParaRPr lang="sr-Latn-BA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сива</a:t>
                      </a:r>
                      <a:endParaRPr lang="sr-Latn-BA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добра</a:t>
                      </a:r>
                      <a:endParaRPr lang="sr-Latn-BA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потребно стално</a:t>
                      </a:r>
                      <a:r>
                        <a:rPr lang="sr-Cyrl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наводњавање</a:t>
                      </a:r>
                      <a:endParaRPr lang="sr-Latn-BA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7772400" y="5867400"/>
            <a:ext cx="762000" cy="762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7" name="Smiley Face 6"/>
          <p:cNvSpPr/>
          <p:nvPr/>
        </p:nvSpPr>
        <p:spPr>
          <a:xfrm>
            <a:off x="685800" y="5867400"/>
            <a:ext cx="762000" cy="762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172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Начини загађивања земљишта:</a:t>
            </a: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      Неправилно одлагање смећа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sr-Cyrl-BA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                                    Отпадне воде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sr-Cyrl-BA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sr-Cyrl-BA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Неправилна употреба вјештачких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ђубрива и неправилна заштита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 биљака од штеточина</a:t>
            </a:r>
          </a:p>
          <a:p>
            <a:pPr marL="514350" indent="-514350">
              <a:lnSpc>
                <a:spcPct val="150000"/>
              </a:lnSpc>
              <a:buNone/>
            </a:pPr>
            <a:endParaRPr lang="sr-Cyrl-BA" dirty="0" smtClean="0"/>
          </a:p>
          <a:p>
            <a:pPr marL="514350" indent="-514350">
              <a:lnSpc>
                <a:spcPct val="150000"/>
              </a:lnSpc>
              <a:buNone/>
            </a:pPr>
            <a:endParaRPr lang="sr-Latn-BA" sz="2400" dirty="0"/>
          </a:p>
        </p:txBody>
      </p:sp>
      <p:pic>
        <p:nvPicPr>
          <p:cNvPr id="2050" name="Picture 2" descr="C:\Users\ss\Desktop\13875452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655" y="1340768"/>
            <a:ext cx="2376220" cy="1523999"/>
          </a:xfrm>
          <a:prstGeom prst="rect">
            <a:avLst/>
          </a:prstGeom>
          <a:noFill/>
        </p:spPr>
      </p:pic>
      <p:pic>
        <p:nvPicPr>
          <p:cNvPr id="2051" name="Picture 3" descr="C:\Users\ss\Desktop\00422638_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643182"/>
            <a:ext cx="2438400" cy="1600200"/>
          </a:xfrm>
          <a:prstGeom prst="rect">
            <a:avLst/>
          </a:prstGeom>
          <a:noFill/>
        </p:spPr>
      </p:pic>
      <p:pic>
        <p:nvPicPr>
          <p:cNvPr id="2052" name="Picture 4" descr="C:\Users\ss\Desktop\pb-pesticid-660x3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929198"/>
            <a:ext cx="2406316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14356"/>
            <a:ext cx="8143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 smtClean="0"/>
              <a:t>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Загађењем земљишта умањује се производња здраве хране за животиње и људе. Тиме се угрожава живот људи и животиња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net-zero-roadmap-homepage-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786058"/>
            <a:ext cx="7572428" cy="299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78647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r-Cyrl-BA" sz="3800" dirty="0" smtClean="0"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</a:p>
          <a:p>
            <a:pPr>
              <a:buFont typeface="Wingdings" pitchFamily="2" charset="2"/>
              <a:buChar char="Ø"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Ученици који су у могућности нека покушају да изведу оглед о пропусности воде различитих врста земљишта (Уџбеник “Природа и друштво”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ана </a:t>
            </a:r>
            <a:r>
              <a:rPr lang="sr-Cyrl-BA" smtClean="0"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Потребно: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4 саксије са пробушеним дном (да може проћи вода),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посудица испод сваке саксије,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у сваку саксију насути различито земљиште: шљунак, пијесак, хумус и глину,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истовремено залити свако земљиште истом количином воде,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уочити количину воде у посудици и покушати објаснити оглед!</a:t>
            </a:r>
          </a:p>
          <a:p>
            <a:endParaRPr lang="sr-Latn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174</TotalTime>
  <Words>245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Земљиште (тло)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Земљиште (тло)</dc:title>
  <dc:creator>ss</dc:creator>
  <cp:lastModifiedBy>Laptop 002</cp:lastModifiedBy>
  <cp:revision>26</cp:revision>
  <dcterms:created xsi:type="dcterms:W3CDTF">2006-08-16T00:00:00Z</dcterms:created>
  <dcterms:modified xsi:type="dcterms:W3CDTF">2021-01-31T18:34:03Z</dcterms:modified>
</cp:coreProperties>
</file>