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7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749050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959446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52074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290222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3005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50024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44043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96534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6863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19669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324464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0FE53-849B-4BFE-960A-B1E6D8122820}" type="datetimeFigureOut">
              <a:rPr lang="sr-Latn-BA" smtClean="0"/>
              <a:t>4.2.2021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51592-834B-4806-BE04-F06EA3F28173}" type="slidenum">
              <a:rPr lang="sr-Latn-BA" smtClean="0"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208124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646628"/>
            <a:ext cx="9144000" cy="618270"/>
          </a:xfrm>
        </p:spPr>
        <p:txBody>
          <a:bodyPr>
            <a:noAutofit/>
          </a:bodyPr>
          <a:lstStyle/>
          <a:p>
            <a:r>
              <a:rPr lang="sr-Cyrl-BA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НЕЈЕДНАЧИНЕ СА МНОЖЕЊЕМ</a:t>
            </a:r>
            <a:endParaRPr lang="sr-Latn-BA" sz="4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464234"/>
            <a:ext cx="9144000" cy="661181"/>
          </a:xfrm>
        </p:spPr>
        <p:txBody>
          <a:bodyPr>
            <a:normAutofit/>
          </a:bodyPr>
          <a:lstStyle/>
          <a:p>
            <a:r>
              <a:rPr lang="sr-Cyrl-B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Математика – 4. разред</a:t>
            </a:r>
            <a:endParaRPr lang="sr-Latn-B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676400" y="2532893"/>
            <a:ext cx="9144000" cy="73574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B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Утврђивање</a:t>
            </a:r>
            <a:endParaRPr lang="sr-Latn-BA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07" y="3672376"/>
            <a:ext cx="3075986" cy="26116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879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9144000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Подсјетимо се...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3999" y="1066800"/>
            <a:ext cx="957540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Разлика између једначине и неједначине је у томе што: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3999" y="1868772"/>
            <a:ext cx="969259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Једначина </a:t>
            </a:r>
            <a:r>
              <a:rPr lang="sr-Cyrl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има само једно рјешење, те користимо </a:t>
            </a:r>
            <a:endParaRPr lang="sr-Latn-B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знак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једнако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(=) при рјешавању;</a:t>
            </a:r>
            <a:endParaRPr lang="sr-Latn-B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23998" y="3085551"/>
            <a:ext cx="103273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Неј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дначина </a:t>
            </a:r>
            <a:r>
              <a:rPr lang="sr-Cyrl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има више рјешења, те користимо </a:t>
            </a:r>
            <a:endParaRPr lang="sr-Latn-BA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Latn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знакове за </a:t>
            </a:r>
            <a:r>
              <a:rPr lang="sr-Cyrl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неједнакости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је веће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(&gt;)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„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је мање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sr-Cyrl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(&lt;)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r-Cyrl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2" y="5289569"/>
            <a:ext cx="1155836" cy="10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36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2499360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ЗАДАТАК 1.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999" y="933157"/>
            <a:ext cx="957540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Ријеши неједначине: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523999" y="1601373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· 5 &lt; 25</a:t>
            </a:r>
            <a:endParaRPr lang="sr-Latn-B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3999" y="2135946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25 : 5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523999" y="2670519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&lt; 5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1523999" y="3205092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{4, 3, 2, 1, 0}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1524000" y="4006951"/>
            <a:ext cx="3471082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Провјера: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523998" y="4541524"/>
            <a:ext cx="2063264" cy="5345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· 5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20,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1523997" y="5031548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1523997" y="5053822"/>
            <a:ext cx="1880385" cy="512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· 5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10,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311703" y="1579098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Latn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· X &gt; 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endParaRPr lang="sr-Latn-BA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6311703" y="2113671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311703" y="2648244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&gt;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6311703" y="3182817"/>
            <a:ext cx="4618894" cy="55684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1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14, ...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3276598" y="4538011"/>
            <a:ext cx="1493524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3276598" y="5050903"/>
            <a:ext cx="3216814" cy="512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25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6311703" y="4004032"/>
            <a:ext cx="3471082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Провјера: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6311701" y="4538605"/>
            <a:ext cx="2063264" cy="5345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· 10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0,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6311700" y="5028629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6311700" y="5050903"/>
            <a:ext cx="2063265" cy="512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· 11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77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8240139" y="4535092"/>
            <a:ext cx="1493524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0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63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8250104" y="5049147"/>
            <a:ext cx="1493524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77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63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2" y="5289569"/>
            <a:ext cx="1155836" cy="10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64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19" grpId="0"/>
      <p:bldP spid="26" grpId="0"/>
      <p:bldP spid="28" grpId="0"/>
      <p:bldP spid="29" grpId="0"/>
      <p:bldP spid="3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2499360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ЗАДАТАК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999" y="933157"/>
            <a:ext cx="9575409" cy="1191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Ако 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повећамо 6 пута, производ је мањи од 78.</a:t>
            </a:r>
          </a:p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Састави и ријеши неједначину према овом задатку.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523999" y="1999958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· 6 &lt; 78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23999" y="2532186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&lt; 78 : 6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3999" y="3064414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&lt; 13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523999" y="3594297"/>
            <a:ext cx="4215619" cy="1076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12,11,10,9,8,7,...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0}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524000" y="4391466"/>
            <a:ext cx="3471082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Провјера: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23998" y="4926039"/>
            <a:ext cx="2063264" cy="5345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 · 6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72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1523997" y="5416063"/>
            <a:ext cx="2752579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1523997" y="5438337"/>
            <a:ext cx="1880385" cy="51229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 · 6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42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3453702" y="4922526"/>
            <a:ext cx="1493524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72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78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453702" y="5437023"/>
            <a:ext cx="1493524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42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78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2" y="5289569"/>
            <a:ext cx="1155836" cy="10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71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9" grpId="0"/>
      <p:bldP spid="10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2499360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ЗАДАТАК 3.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999" y="933157"/>
            <a:ext cx="9575409" cy="11910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Петострука вриједност неког броја већа је од 125. Који су то бројеви?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523999" y="1999958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· </a:t>
            </a:r>
            <a:r>
              <a:rPr lang="sr-Latn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125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23999" y="2532186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125 : 5</a:t>
            </a: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23999" y="3064414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&gt; 25</a:t>
            </a:r>
          </a:p>
        </p:txBody>
      </p:sp>
      <p:sp>
        <p:nvSpPr>
          <p:cNvPr id="28" name="Title 1"/>
          <p:cNvSpPr txBox="1">
            <a:spLocks/>
          </p:cNvSpPr>
          <p:nvPr/>
        </p:nvSpPr>
        <p:spPr>
          <a:xfrm>
            <a:off x="1523999" y="3594297"/>
            <a:ext cx="4483101" cy="1076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26, 27, 28, 29, 30,...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5739619" y="2531014"/>
            <a:ext cx="1689882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125 : 5 =</a:t>
            </a:r>
          </a:p>
        </p:txBody>
      </p:sp>
      <p:sp>
        <p:nvSpPr>
          <p:cNvPr id="3" name="Right Arrow 2"/>
          <p:cNvSpPr/>
          <p:nvPr/>
        </p:nvSpPr>
        <p:spPr>
          <a:xfrm>
            <a:off x="4881490" y="2597252"/>
            <a:ext cx="661180" cy="310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urved Down Arrow 3"/>
          <p:cNvSpPr/>
          <p:nvPr/>
        </p:nvSpPr>
        <p:spPr>
          <a:xfrm>
            <a:off x="7652825" y="2063263"/>
            <a:ext cx="1772529" cy="405617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>
            <a:off x="9277643" y="2063262"/>
            <a:ext cx="882358" cy="405617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solidFill>
                <a:schemeClr val="tx1"/>
              </a:solidFill>
            </a:endParaRPr>
          </a:p>
        </p:txBody>
      </p:sp>
      <p:sp>
        <p:nvSpPr>
          <p:cNvPr id="14" name="Curved Down Arrow 13"/>
          <p:cNvSpPr>
            <a:spLocks/>
          </p:cNvSpPr>
          <p:nvPr/>
        </p:nvSpPr>
        <p:spPr>
          <a:xfrm rot="10800000" flipH="1">
            <a:off x="8542997" y="2998766"/>
            <a:ext cx="882358" cy="405617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>
            <a:spLocks/>
          </p:cNvSpPr>
          <p:nvPr/>
        </p:nvSpPr>
        <p:spPr>
          <a:xfrm rot="10800000" flipH="1">
            <a:off x="9277644" y="2998764"/>
            <a:ext cx="1587206" cy="405617"/>
          </a:xfrm>
          <a:prstGeom prst="curvedDown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BA">
              <a:solidFill>
                <a:schemeClr val="tx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10907393" y="2542740"/>
            <a:ext cx="935111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 25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202852" y="2530428"/>
            <a:ext cx="2803379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(100 + 25) : 5 =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9787743" y="2529842"/>
            <a:ext cx="1524977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20 +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10297842" y="2529842"/>
            <a:ext cx="1524977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5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524000" y="4391466"/>
            <a:ext cx="3471082" cy="534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Провјера: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3998" y="4926039"/>
            <a:ext cx="2374902" cy="5345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5 · 26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130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3725578" y="4922526"/>
            <a:ext cx="2281522" cy="6283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130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B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125</a:t>
            </a:r>
          </a:p>
          <a:p>
            <a:pPr algn="l"/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1523999" y="5682567"/>
            <a:ext cx="9575409" cy="61956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Одговор: То су сви бројеви који су већи од 25.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2" y="5289569"/>
            <a:ext cx="1155836" cy="10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460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9" grpId="0"/>
      <p:bldP spid="3" grpId="0" animBg="1"/>
      <p:bldP spid="4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7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4000" y="309489"/>
            <a:ext cx="2499360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ЗАДАТАК 4.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999" y="933157"/>
            <a:ext cx="9575409" cy="13739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 је замислила један број. Када га је увећала 8 пута, добила је број мањи од 320. Које бројеве је Ана могла да замисли?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523999" y="2307102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· 8 &lt; 320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1523999" y="2839330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&lt; 320 : 8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1523999" y="3371558"/>
            <a:ext cx="3160544" cy="53222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&lt; 40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1523999" y="3901441"/>
            <a:ext cx="4215619" cy="107617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l-G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ϵ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{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39, 38, 37, 36,...0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}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1523999" y="4665785"/>
            <a:ext cx="1767841" cy="52519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Одговор: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itle 1"/>
          <p:cNvSpPr txBox="1">
            <a:spLocks/>
          </p:cNvSpPr>
          <p:nvPr/>
        </p:nvSpPr>
        <p:spPr>
          <a:xfrm>
            <a:off x="1523999" y="5190980"/>
            <a:ext cx="9575409" cy="5486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Ана је могла замислити све бројеве мање од 40.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922" y="5289569"/>
            <a:ext cx="1155836" cy="1029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32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0" grpId="0"/>
      <p:bldP spid="21" grpId="0"/>
      <p:bldP spid="22" grpId="0"/>
      <p:bldP spid="23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523999" y="309489"/>
            <a:ext cx="6367975" cy="534573"/>
          </a:xfrm>
        </p:spPr>
        <p:txBody>
          <a:bodyPr>
            <a:normAutofit/>
          </a:bodyPr>
          <a:lstStyle/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Задатак за самосталан рад: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523999" y="2041279"/>
            <a:ext cx="9575409" cy="137394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 Радном листу из математике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на 39</a:t>
            </a:r>
            <a:r>
              <a:rPr lang="sr-Latn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страни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BA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урадити 5. задатак. </a:t>
            </a:r>
            <a:endParaRPr lang="sr-Latn-BA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7986" y="3817882"/>
            <a:ext cx="2857750" cy="2739868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154825" y="6499199"/>
            <a:ext cx="5964071" cy="0"/>
          </a:xfrm>
          <a:prstGeom prst="line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372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76000"/>
              </a:schemeClr>
            </a:gs>
            <a:gs pos="55000">
              <a:schemeClr val="accent3">
                <a:lumMod val="80000"/>
                <a:alpha val="93000"/>
              </a:schemeClr>
            </a:gs>
            <a:gs pos="100000">
              <a:schemeClr val="bg2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73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404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Математика – 4. разред</vt:lpstr>
      <vt:lpstr>Подсјетимо се...</vt:lpstr>
      <vt:lpstr>ЗАДАТАК 1.</vt:lpstr>
      <vt:lpstr>ЗАДАТАК 2.</vt:lpstr>
      <vt:lpstr>ЗАДАТАК 3.</vt:lpstr>
      <vt:lpstr>ЗАДАТАК 4.</vt:lpstr>
      <vt:lpstr>Задатак за самосталан рад: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36</cp:revision>
  <dcterms:created xsi:type="dcterms:W3CDTF">2021-01-28T20:04:10Z</dcterms:created>
  <dcterms:modified xsi:type="dcterms:W3CDTF">2021-02-04T08:44:57Z</dcterms:modified>
</cp:coreProperties>
</file>