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63" r:id="rId2"/>
    <p:sldId id="264" r:id="rId3"/>
    <p:sldId id="268" r:id="rId4"/>
    <p:sldId id="271" r:id="rId5"/>
    <p:sldId id="273" r:id="rId6"/>
    <p:sldId id="272" r:id="rId7"/>
    <p:sldId id="274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0E893-F166-4272-B5DE-81BFCF10DC9B}" type="datetimeFigureOut">
              <a:rPr lang="sr-Latn-RS" smtClean="0"/>
              <a:t>3.2.2021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43EAF-9733-457A-9384-2A67C0863E3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5900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8827EE-6738-4C86-A670-3CAF83768BE0}" type="slidenum">
              <a:rPr lang="en-GB" altLang="sr-Latn-RS" sz="1200"/>
              <a:pPr eaLnBrk="1" hangingPunct="1"/>
              <a:t>1</a:t>
            </a:fld>
            <a:endParaRPr lang="en-GB" altLang="sr-Latn-R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648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43EAF-9733-457A-9384-2A67C0863E32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754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43EAF-9733-457A-9384-2A67C0863E32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361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43EAF-9733-457A-9384-2A67C0863E32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058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6" y="1447804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6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8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6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99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2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931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07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8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5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2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2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2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62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4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4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4" y="4827215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6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3" y="4827214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2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2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92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4" y="430217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7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8" y="2861736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5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6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7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7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5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9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4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5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8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7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2" y="2669689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2" y="2892351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4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9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3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2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2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A4EAB6-30EB-47B3-A8CB-F3EA772B0244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6" y="3225301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3" y="295733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61E87-1B1B-43EB-B924-B1B39EE22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3988" y="973540"/>
            <a:ext cx="7191693" cy="3860800"/>
          </a:xfrm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Дијељење  вишецифрених бројева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двоцифреним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бројем</a:t>
            </a:r>
            <a:b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Математика – 5. разред</a:t>
            </a:r>
            <a:b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785812" y="275431"/>
            <a:ext cx="49212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sr-Latn-RS" dirty="0">
                <a:hlinkClick r:id="" action="ppaction://noaction"/>
              </a:rPr>
              <a:t>1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2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3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4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5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6</a:t>
            </a:r>
            <a:endParaRPr lang="en-GB" altLang="sr-Latn-RS" dirty="0"/>
          </a:p>
          <a:p>
            <a:pPr algn="ctr" eaLnBrk="1" hangingPunct="1"/>
            <a:r>
              <a:rPr lang="en-GB" altLang="sr-Latn-RS" dirty="0">
                <a:hlinkClick r:id="rId3" action="ppaction://hlinksldjump"/>
              </a:rPr>
              <a:t>7</a:t>
            </a:r>
            <a:endParaRPr lang="en-GB" altLang="sr-Latn-RS" dirty="0"/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8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9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10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11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12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13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14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15</a:t>
            </a:r>
          </a:p>
          <a:p>
            <a:pPr algn="ctr" eaLnBrk="1" hangingPunct="1"/>
            <a:r>
              <a:rPr lang="en-GB" altLang="sr-Latn-RS" dirty="0">
                <a:hlinkClick r:id="" action="ppaction://noaction"/>
              </a:rPr>
              <a:t>16</a:t>
            </a:r>
            <a:endParaRPr lang="en-GB" altLang="sr-Latn-RS" dirty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048000" y="6096000"/>
            <a:ext cx="696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sr-Latn-RS">
                <a:hlinkClick r:id="" action="ppaction://noaction"/>
              </a:rPr>
              <a:t>17 18 19 20 21 22 23 24 25 26 27 28 29 30 31 32 33 34</a:t>
            </a:r>
            <a:endParaRPr lang="en-GB" altLang="sr-Latn-R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1221720" y="428178"/>
            <a:ext cx="492443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sr-Latn-RS" dirty="0">
                <a:hlinkClick r:id="" action="ppaction://noaction"/>
              </a:rPr>
              <a:t>50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49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48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47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46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45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44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43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42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41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40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39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38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37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36</a:t>
            </a:r>
          </a:p>
          <a:p>
            <a:pPr eaLnBrk="1" hangingPunct="1"/>
            <a:r>
              <a:rPr lang="en-GB" altLang="sr-Latn-RS" dirty="0">
                <a:hlinkClick r:id="" action="ppaction://noaction"/>
              </a:rPr>
              <a:t>35</a:t>
            </a:r>
            <a:endParaRPr lang="en-GB" altLang="sr-Latn-RS" dirty="0"/>
          </a:p>
        </p:txBody>
      </p:sp>
    </p:spTree>
    <p:extLst>
      <p:ext uri="{BB962C8B-B14F-4D97-AF65-F5344CB8AC3E}">
        <p14:creationId xmlns:p14="http://schemas.microsoft.com/office/powerpoint/2010/main" val="3415624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F13AD41-1953-48AD-B17B-8C2DC9202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8400" y="270839"/>
            <a:ext cx="6417287" cy="1217606"/>
          </a:xfrm>
        </p:spPr>
        <p:txBody>
          <a:bodyPr>
            <a:noAutofit/>
          </a:bodyPr>
          <a:lstStyle/>
          <a:p>
            <a:r>
              <a:rPr lang="ru-RU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дијељење вишецифрених бројева </a:t>
            </a:r>
            <a:endParaRPr lang="sr-Latn-RS" sz="24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објашњено је на претходним часовима.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6D5946B-0B13-4A50-A115-E40E465C959B}"/>
              </a:ext>
            </a:extLst>
          </p:cNvPr>
          <p:cNvSpPr txBox="1"/>
          <p:nvPr/>
        </p:nvSpPr>
        <p:spPr>
          <a:xfrm flipH="1">
            <a:off x="3772654" y="2099874"/>
            <a:ext cx="38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A9A4CD95-C44E-4AA5-9B90-1DE74D680AD1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17AB319-9923-4BD5-8655-F59EE408755F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2786D7A7-51BC-427F-BCFC-23610EE1814A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51F636AE-1A39-4C49-A8A9-11EF71B1CFF3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9C7876B-171F-4DE7-8C66-E271F62E7535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536B299-886F-46BF-A727-512432A21BF0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D60D4248-E401-44EA-BB24-1F4C5C5D08C2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63E8F66-81C6-45AC-AE5B-C8FB5146E5A1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0BC06E08-B07E-4B12-B3DD-064765C23ED3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C707008-9CE5-4B4C-B380-FB1909FF30C2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2A7A08D3-9D95-4F5E-9EFC-51654567DA08}"/>
              </a:ext>
            </a:extLst>
          </p:cNvPr>
          <p:cNvSpPr/>
          <p:nvPr/>
        </p:nvSpPr>
        <p:spPr>
          <a:xfrm>
            <a:off x="8018591" y="3826418"/>
            <a:ext cx="45719" cy="5627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BCDB0F0-FD18-40C1-930B-330B538B66A7}"/>
              </a:ext>
            </a:extLst>
          </p:cNvPr>
          <p:cNvSpPr/>
          <p:nvPr/>
        </p:nvSpPr>
        <p:spPr>
          <a:xfrm>
            <a:off x="4616328" y="897907"/>
            <a:ext cx="7090403" cy="58181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ОБРАЗЛОЖЕЊЕ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56:36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приближно је 1. У количнику пишемо цифру 1. 1•6=6, пишемо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испод 6. 1•3=3, пишемо 3 испод 5. Подвучемо и одузимамо.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6-6=0, пишемо 0, 5-3=2, пишемо 2. Дописујемо остатку 8 и наставамо са дијељењем.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208:36 приближно је 5. У количнику пишемо цифру 5.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5•6=30,пишемо 0, памтимо 3. 5•3=15 и 3, што смо памтили је 18, пишемо 18. Подвучемо и одузимамо и добићемо остатак 28.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Дописујемо остатку 8 и наставамо са дијељењем.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288:36 је 8. У количнику пишемо цифру 8.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8•6=48, пишемо 8, а памтимо 4.</a:t>
            </a:r>
          </a:p>
          <a:p>
            <a:pPr algn="ctr"/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8•3=24 и 4, што смо памтили је 28. пишемо 28. Одузмемо и видјећемо да остатка нема.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932" y="1054468"/>
            <a:ext cx="77412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Израчунаћемо количник бројева 5688 и 36.</a:t>
            </a:r>
            <a:b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C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7731" y="2071648"/>
            <a:ext cx="2346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5688 : 36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1003" y="188546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43252" y="2194758"/>
            <a:ext cx="46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79713" y="188546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•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915256" y="192848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  <p:sp>
        <p:nvSpPr>
          <p:cNvPr id="63" name="TextBox 62"/>
          <p:cNvSpPr txBox="1"/>
          <p:nvPr/>
        </p:nvSpPr>
        <p:spPr>
          <a:xfrm>
            <a:off x="2347389" y="3166054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35667" y="284269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79453" y="209820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132041" y="318713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18189" y="3170926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23945" y="361375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02909" y="209635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530702" y="3605378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6713" y="4340077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sr-Latn-RS" sz="3200" dirty="0"/>
          </a:p>
        </p:txBody>
      </p:sp>
      <p:sp>
        <p:nvSpPr>
          <p:cNvPr id="22" name="Rectangle 21"/>
          <p:cNvSpPr/>
          <p:nvPr/>
        </p:nvSpPr>
        <p:spPr>
          <a:xfrm>
            <a:off x="2762119" y="4331847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3200" dirty="0"/>
          </a:p>
        </p:txBody>
      </p:sp>
      <p:sp>
        <p:nvSpPr>
          <p:cNvPr id="23" name="Rectangle 22"/>
          <p:cNvSpPr/>
          <p:nvPr/>
        </p:nvSpPr>
        <p:spPr>
          <a:xfrm>
            <a:off x="2047902" y="1925181"/>
            <a:ext cx="961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endParaRPr lang="sr-Latn-RS" sz="4800" dirty="0"/>
          </a:p>
        </p:txBody>
      </p:sp>
      <p:sp>
        <p:nvSpPr>
          <p:cNvPr id="24" name="Rectangle 23"/>
          <p:cNvSpPr/>
          <p:nvPr/>
        </p:nvSpPr>
        <p:spPr>
          <a:xfrm>
            <a:off x="3310726" y="2425590"/>
            <a:ext cx="447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sz="2400" dirty="0"/>
          </a:p>
        </p:txBody>
      </p:sp>
      <p:sp>
        <p:nvSpPr>
          <p:cNvPr id="72" name="Rectangle 71"/>
          <p:cNvSpPr/>
          <p:nvPr/>
        </p:nvSpPr>
        <p:spPr>
          <a:xfrm>
            <a:off x="3079719" y="2436799"/>
            <a:ext cx="447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sr-Latn-R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125201" y="243955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09215" y="243955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52751" y="2951510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552" y="2325992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2143763" y="284270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29364" y="284269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90294" y="3090468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841632" y="3691202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15888" y="4430067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23578" y="3590278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544799" y="395503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99607" y="395502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00501" y="396326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80304" y="3839471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77" name="Rectangle 76"/>
          <p:cNvSpPr/>
          <p:nvPr/>
        </p:nvSpPr>
        <p:spPr>
          <a:xfrm>
            <a:off x="2530732" y="436881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10727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4" grpId="0" animBg="1"/>
      <p:bldP spid="4" grpId="0"/>
      <p:bldP spid="4" grpId="1"/>
      <p:bldP spid="10" grpId="0"/>
      <p:bldP spid="6" grpId="0"/>
      <p:bldP spid="6" grpId="1"/>
      <p:bldP spid="12" grpId="0"/>
      <p:bldP spid="61" grpId="0"/>
      <p:bldP spid="61" grpId="1"/>
      <p:bldP spid="62" grpId="1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22" grpId="0"/>
      <p:bldP spid="23" grpId="0"/>
      <p:bldP spid="24" grpId="0"/>
      <p:bldP spid="72" grpId="0"/>
      <p:bldP spid="41" grpId="0"/>
      <p:bldP spid="52" grpId="0"/>
      <p:bldP spid="7" grpId="0"/>
      <p:bldP spid="54" grpId="0"/>
      <p:bldP spid="55" grpId="0"/>
      <p:bldP spid="56" grpId="0"/>
      <p:bldP spid="59" grpId="0"/>
      <p:bldP spid="60" grpId="0"/>
      <p:bldP spid="73" grpId="0"/>
      <p:bldP spid="74" grpId="0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D13D506-47E5-4522-AB94-DDF283A54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841" y="354955"/>
            <a:ext cx="10821766" cy="773018"/>
          </a:xfrm>
        </p:spPr>
        <p:txBody>
          <a:bodyPr>
            <a:noAutofit/>
          </a:bodyPr>
          <a:lstStyle/>
          <a:p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 algn="l"/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sr-Cyrl-R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36 </a:t>
            </a:r>
            <a:r>
              <a:rPr lang="sr-Cyrl-R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32289D1A-97BC-4B49-BCD6-E5AF06CC614E}"/>
              </a:ext>
            </a:extLst>
          </p:cNvPr>
          <p:cNvCxnSpPr>
            <a:cxnSpLocks/>
          </p:cNvCxnSpPr>
          <p:nvPr/>
        </p:nvCxnSpPr>
        <p:spPr>
          <a:xfrm>
            <a:off x="3430566" y="2416973"/>
            <a:ext cx="177123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C074F15-E7A8-41AF-A9E7-0A927B1ABFC1}"/>
              </a:ext>
            </a:extLst>
          </p:cNvPr>
          <p:cNvCxnSpPr>
            <a:cxnSpLocks/>
          </p:cNvCxnSpPr>
          <p:nvPr/>
        </p:nvCxnSpPr>
        <p:spPr>
          <a:xfrm flipV="1">
            <a:off x="3334996" y="3230206"/>
            <a:ext cx="1771235" cy="1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EE5BB56-465F-460D-B452-001955F6186F}"/>
              </a:ext>
            </a:extLst>
          </p:cNvPr>
          <p:cNvSpPr txBox="1"/>
          <p:nvPr/>
        </p:nvSpPr>
        <p:spPr>
          <a:xfrm>
            <a:off x="3204706" y="2639324"/>
            <a:ext cx="379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2D6ADF-C00B-412E-9F08-1551894DFEEF}"/>
              </a:ext>
            </a:extLst>
          </p:cNvPr>
          <p:cNvSpPr txBox="1"/>
          <p:nvPr/>
        </p:nvSpPr>
        <p:spPr>
          <a:xfrm>
            <a:off x="3629372" y="3130319"/>
            <a:ext cx="1252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5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6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88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 hidden="1"/>
          <p:cNvCxnSpPr/>
          <p:nvPr/>
        </p:nvCxnSpPr>
        <p:spPr>
          <a:xfrm flipV="1">
            <a:off x="1395057" y="2588880"/>
            <a:ext cx="746038" cy="1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046774" y="238409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 flipH="1" flipV="1">
            <a:off x="4242127" y="2714896"/>
            <a:ext cx="70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25433" y="2371710"/>
            <a:ext cx="29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25427" y="274286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16752" y="271917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6281" y="2378910"/>
            <a:ext cx="51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0014" y="593638"/>
            <a:ext cx="67718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Провјерићемо тачност дијељења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множењем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41130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4" grpId="0"/>
      <p:bldP spid="28" grpId="0"/>
      <p:bldP spid="31" grpId="0"/>
      <p:bldP spid="33" grpId="0"/>
      <p:bldP spid="3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F13AD41-1953-48AD-B17B-8C2DC9202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2205" y="459868"/>
            <a:ext cx="10979795" cy="780029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Најприје </a:t>
            </a:r>
            <a:r>
              <a:rPr lang="ru-RU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процијени</a:t>
            </a:r>
            <a:r>
              <a:rPr lang="sr-Latn-RS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затим израчунај тачно.</a:t>
            </a:r>
          </a:p>
          <a:p>
            <a:r>
              <a:rPr lang="ru-RU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Провјери добијени резултат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6D5946B-0B13-4A50-A115-E40E465C959B}"/>
              </a:ext>
            </a:extLst>
          </p:cNvPr>
          <p:cNvSpPr txBox="1"/>
          <p:nvPr/>
        </p:nvSpPr>
        <p:spPr>
          <a:xfrm flipH="1">
            <a:off x="5828881" y="2129527"/>
            <a:ext cx="38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A9A4CD95-C44E-4AA5-9B90-1DE74D680AD1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17AB319-9923-4BD5-8655-F59EE408755F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2786D7A7-51BC-427F-BCFC-23610EE1814A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51F636AE-1A39-4C49-A8A9-11EF71B1CFF3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9C7876B-171F-4DE7-8C66-E271F62E7535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536B299-886F-46BF-A727-512432A21BF0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D60D4248-E401-44EA-BB24-1F4C5C5D08C2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63E8F66-81C6-45AC-AE5B-C8FB5146E5A1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0BC06E08-B07E-4B12-B3DD-064765C23ED3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C707008-9CE5-4B4C-B380-FB1909FF30C2}"/>
              </a:ext>
            </a:extLst>
          </p:cNvPr>
          <p:cNvSpPr txBox="1"/>
          <p:nvPr/>
        </p:nvSpPr>
        <p:spPr>
          <a:xfrm>
            <a:off x="6160086" y="269665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57821" y="1429805"/>
            <a:ext cx="842132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Радимо 166.задатак из уџбеника на страни 131.</a:t>
            </a:r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sr-Latn-C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98605" y="2076300"/>
            <a:ext cx="213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95760 : 17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2651" y="2157947"/>
            <a:ext cx="46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4095512" y="324341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97166" y="2893256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022551" y="2150261"/>
            <a:ext cx="432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851103" y="3251076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06533" y="321983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94877" y="3678518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64017" y="213693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215470" y="3667939"/>
            <a:ext cx="606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96660" y="5274484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sr-Latn-RS" sz="3200" dirty="0"/>
          </a:p>
        </p:txBody>
      </p:sp>
      <p:sp>
        <p:nvSpPr>
          <p:cNvPr id="22" name="Rectangle 21"/>
          <p:cNvSpPr/>
          <p:nvPr/>
        </p:nvSpPr>
        <p:spPr>
          <a:xfrm>
            <a:off x="4579314" y="5279248"/>
            <a:ext cx="261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3200" dirty="0"/>
          </a:p>
        </p:txBody>
      </p:sp>
      <p:sp>
        <p:nvSpPr>
          <p:cNvPr id="23" name="Rectangle 22"/>
          <p:cNvSpPr/>
          <p:nvPr/>
        </p:nvSpPr>
        <p:spPr>
          <a:xfrm>
            <a:off x="3804552" y="1899146"/>
            <a:ext cx="961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endParaRPr lang="sr-Latn-RS" sz="4800" dirty="0"/>
          </a:p>
        </p:txBody>
      </p:sp>
      <p:sp>
        <p:nvSpPr>
          <p:cNvPr id="41" name="TextBox 40"/>
          <p:cNvSpPr txBox="1"/>
          <p:nvPr/>
        </p:nvSpPr>
        <p:spPr>
          <a:xfrm>
            <a:off x="3902897" y="2429318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97502" y="242931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572741" y="2955314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77819" y="2351912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3855534" y="2877412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20056" y="2892298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3377819" y="3076152"/>
            <a:ext cx="36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588216" y="3792144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851103" y="4671569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217173" y="4093624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991445" y="4087806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643824" y="3935831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026203" y="1960244"/>
            <a:ext cx="748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а)</a:t>
            </a:r>
            <a:endParaRPr lang="sr-Latn-R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504073" y="2143595"/>
            <a:ext cx="553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365759" y="45427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/>
          </a:p>
        </p:txBody>
      </p:sp>
      <p:sp>
        <p:nvSpPr>
          <p:cNvPr id="79" name="Rectangle 78"/>
          <p:cNvSpPr/>
          <p:nvPr/>
        </p:nvSpPr>
        <p:spPr>
          <a:xfrm>
            <a:off x="4379876" y="4860386"/>
            <a:ext cx="441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dirty="0"/>
          </a:p>
        </p:txBody>
      </p:sp>
      <p:sp>
        <p:nvSpPr>
          <p:cNvPr id="80" name="Rectangle 79"/>
          <p:cNvSpPr/>
          <p:nvPr/>
        </p:nvSpPr>
        <p:spPr>
          <a:xfrm>
            <a:off x="4144512" y="484706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3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30632" y="5363125"/>
            <a:ext cx="894148" cy="12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334930" y="5305508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/>
          </a:p>
        </p:txBody>
      </p:sp>
      <p:sp>
        <p:nvSpPr>
          <p:cNvPr id="83" name="Rectangle 82"/>
          <p:cNvSpPr/>
          <p:nvPr/>
        </p:nvSpPr>
        <p:spPr>
          <a:xfrm>
            <a:off x="4143463" y="4538746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r-Latn-RS" sz="3200" dirty="0"/>
          </a:p>
        </p:txBody>
      </p:sp>
      <p:sp>
        <p:nvSpPr>
          <p:cNvPr id="84" name="Rectangle 83"/>
          <p:cNvSpPr/>
          <p:nvPr/>
        </p:nvSpPr>
        <p:spPr>
          <a:xfrm>
            <a:off x="4111060" y="529104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3818732" y="4761794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7348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0" grpId="0"/>
      <p:bldP spid="1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22" grpId="0"/>
      <p:bldP spid="23" grpId="0"/>
      <p:bldP spid="41" grpId="0"/>
      <p:bldP spid="52" grpId="0"/>
      <p:bldP spid="7" grpId="0"/>
      <p:bldP spid="54" grpId="0"/>
      <p:bldP spid="55" grpId="0"/>
      <p:bldP spid="56" grpId="0"/>
      <p:bldP spid="60" grpId="0"/>
      <p:bldP spid="74" grpId="0"/>
      <p:bldP spid="75" grpId="0"/>
      <p:bldP spid="76" grpId="0"/>
      <p:bldP spid="79" grpId="0"/>
      <p:bldP spid="80" grpId="0"/>
      <p:bldP spid="81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D13D506-47E5-4522-AB94-DDF283A54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7146" y="1250025"/>
            <a:ext cx="7071307" cy="2067096"/>
          </a:xfrm>
        </p:spPr>
        <p:txBody>
          <a:bodyPr>
            <a:noAutofit/>
          </a:bodyPr>
          <a:lstStyle/>
          <a:p>
            <a:pPr algn="l"/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 algn="l"/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5632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17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=95744+16=95760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C074F15-E7A8-41AF-A9E7-0A927B1ABFC1}"/>
              </a:ext>
            </a:extLst>
          </p:cNvPr>
          <p:cNvCxnSpPr>
            <a:cxnSpLocks/>
          </p:cNvCxnSpPr>
          <p:nvPr/>
        </p:nvCxnSpPr>
        <p:spPr>
          <a:xfrm flipV="1">
            <a:off x="3952090" y="3379202"/>
            <a:ext cx="1771235" cy="1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EE5BB56-465F-460D-B452-001955F6186F}"/>
              </a:ext>
            </a:extLst>
          </p:cNvPr>
          <p:cNvSpPr txBox="1"/>
          <p:nvPr/>
        </p:nvSpPr>
        <p:spPr>
          <a:xfrm>
            <a:off x="3797470" y="2760461"/>
            <a:ext cx="379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+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2D6ADF-C00B-412E-9F08-1551894DFEEF}"/>
              </a:ext>
            </a:extLst>
          </p:cNvPr>
          <p:cNvSpPr txBox="1"/>
          <p:nvPr/>
        </p:nvSpPr>
        <p:spPr>
          <a:xfrm>
            <a:off x="4024482" y="3386137"/>
            <a:ext cx="2668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95744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 hidden="1"/>
          <p:cNvCxnSpPr/>
          <p:nvPr/>
        </p:nvCxnSpPr>
        <p:spPr>
          <a:xfrm flipV="1">
            <a:off x="1395057" y="2588880"/>
            <a:ext cx="746038" cy="1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0800000" flipH="1" flipV="1">
            <a:off x="5067049" y="2753525"/>
            <a:ext cx="712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2782" y="2729605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49059" y="27323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5871" y="2739708"/>
            <a:ext cx="443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5174" y="2736967"/>
            <a:ext cx="443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2539" y="1185203"/>
            <a:ext cx="78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Провјерићемо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тачност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дијељења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множењем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6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8" grpId="0"/>
      <p:bldP spid="33" grpId="0"/>
      <p:bldP spid="3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F13AD41-1953-48AD-B17B-8C2DC9202A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8772" y="536411"/>
            <a:ext cx="7202219" cy="936422"/>
          </a:xfrm>
        </p:spPr>
        <p:txBody>
          <a:bodyPr>
            <a:noAutofit/>
          </a:bodyPr>
          <a:lstStyle/>
          <a:p>
            <a:r>
              <a:rPr lang="ru-RU" sz="28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Урадићемо још један примјер дијељења: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6D5946B-0B13-4A50-A115-E40E465C959B}"/>
              </a:ext>
            </a:extLst>
          </p:cNvPr>
          <p:cNvSpPr txBox="1"/>
          <p:nvPr/>
        </p:nvSpPr>
        <p:spPr>
          <a:xfrm flipH="1">
            <a:off x="6149492" y="2005778"/>
            <a:ext cx="38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A9A4CD95-C44E-4AA5-9B90-1DE74D680AD1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A17AB319-9923-4BD5-8655-F59EE408755F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2786D7A7-51BC-427F-BCFC-23610EE1814A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51F636AE-1A39-4C49-A8A9-11EF71B1CFF3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B9C7876B-171F-4DE7-8C66-E271F62E7535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="" xmlns:a16="http://schemas.microsoft.com/office/drawing/2014/main" id="{E536B299-886F-46BF-A727-512432A21BF0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D60D4248-E401-44EA-BB24-1F4C5C5D08C2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B63E8F66-81C6-45AC-AE5B-C8FB5146E5A1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0BC06E08-B07E-4B12-B3DD-064765C23ED3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DC707008-9CE5-4B4C-B380-FB1909FF30C2}"/>
              </a:ext>
            </a:extLst>
          </p:cNvPr>
          <p:cNvSpPr txBox="1"/>
          <p:nvPr/>
        </p:nvSpPr>
        <p:spPr>
          <a:xfrm>
            <a:off x="6210886" y="29682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9216" y="1952551"/>
            <a:ext cx="2131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89772 : 22</a:t>
            </a:r>
            <a:endParaRPr lang="sr-Latn-RS" sz="3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73262" y="2034198"/>
            <a:ext cx="46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sr-Latn-R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4416123" y="3119661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17777" y="2769507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52164" y="1998246"/>
            <a:ext cx="432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75788" y="360556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584628" y="2013181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09081" y="3620390"/>
            <a:ext cx="606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045" y="5154192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sr-Latn-RS" sz="3200" dirty="0"/>
          </a:p>
        </p:txBody>
      </p:sp>
      <p:sp>
        <p:nvSpPr>
          <p:cNvPr id="22" name="Rectangle 21"/>
          <p:cNvSpPr/>
          <p:nvPr/>
        </p:nvSpPr>
        <p:spPr>
          <a:xfrm>
            <a:off x="5103125" y="5155499"/>
            <a:ext cx="2616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3200" dirty="0"/>
          </a:p>
        </p:txBody>
      </p:sp>
      <p:sp>
        <p:nvSpPr>
          <p:cNvPr id="23" name="Rectangle 22"/>
          <p:cNvSpPr/>
          <p:nvPr/>
        </p:nvSpPr>
        <p:spPr>
          <a:xfrm>
            <a:off x="4122466" y="1756961"/>
            <a:ext cx="961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‾</a:t>
            </a:r>
            <a:endParaRPr lang="sr-Latn-RS" sz="4800" dirty="0"/>
          </a:p>
        </p:txBody>
      </p:sp>
      <p:sp>
        <p:nvSpPr>
          <p:cNvPr id="41" name="TextBox 40"/>
          <p:cNvSpPr txBox="1"/>
          <p:nvPr/>
        </p:nvSpPr>
        <p:spPr>
          <a:xfrm>
            <a:off x="4223508" y="2305569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18924" y="2303740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93352" y="2831565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98430" y="2228163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4176145" y="2753663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3698430" y="2952403"/>
            <a:ext cx="369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3908827" y="3668395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171714" y="4547820"/>
            <a:ext cx="8931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10784" y="3969875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185056" y="3964057"/>
            <a:ext cx="414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964435" y="3812082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346814" y="1836495"/>
            <a:ext cx="748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а)</a:t>
            </a:r>
            <a:endParaRPr lang="sr-Latn-R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824684" y="2019846"/>
            <a:ext cx="553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35570" y="4418953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/>
          </a:p>
        </p:txBody>
      </p:sp>
      <p:sp>
        <p:nvSpPr>
          <p:cNvPr id="79" name="Rectangle 78"/>
          <p:cNvSpPr/>
          <p:nvPr/>
        </p:nvSpPr>
        <p:spPr>
          <a:xfrm>
            <a:off x="4875788" y="4427845"/>
            <a:ext cx="4579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/>
          </a:p>
        </p:txBody>
      </p:sp>
      <p:sp>
        <p:nvSpPr>
          <p:cNvPr id="80" name="Rectangle 79"/>
          <p:cNvSpPr/>
          <p:nvPr/>
        </p:nvSpPr>
        <p:spPr>
          <a:xfrm>
            <a:off x="4884424" y="476534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578346" y="5222187"/>
            <a:ext cx="894148" cy="12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884141" y="5181759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RS" sz="3200" dirty="0"/>
          </a:p>
        </p:txBody>
      </p:sp>
      <p:sp>
        <p:nvSpPr>
          <p:cNvPr id="84" name="Rectangle 83"/>
          <p:cNvSpPr/>
          <p:nvPr/>
        </p:nvSpPr>
        <p:spPr>
          <a:xfrm>
            <a:off x="4707188" y="5179593"/>
            <a:ext cx="39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4139343" y="4638045"/>
            <a:ext cx="31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-</a:t>
            </a:r>
            <a:endParaRPr lang="sr-Latn-RS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4635396" y="3612685"/>
            <a:ext cx="571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30849" y="3976700"/>
            <a:ext cx="606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6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0" grpId="0"/>
      <p:bldP spid="12" grpId="0"/>
      <p:bldP spid="63" grpId="0"/>
      <p:bldP spid="64" grpId="0"/>
      <p:bldP spid="65" grpId="0"/>
      <p:bldP spid="69" grpId="0"/>
      <p:bldP spid="70" grpId="0"/>
      <p:bldP spid="71" grpId="0"/>
      <p:bldP spid="22" grpId="0"/>
      <p:bldP spid="23" grpId="0"/>
      <p:bldP spid="41" grpId="0"/>
      <p:bldP spid="52" grpId="0"/>
      <p:bldP spid="7" grpId="0"/>
      <p:bldP spid="54" grpId="0"/>
      <p:bldP spid="56" grpId="0"/>
      <p:bldP spid="60" grpId="0"/>
      <p:bldP spid="74" grpId="0"/>
      <p:bldP spid="75" grpId="0"/>
      <p:bldP spid="76" grpId="0"/>
      <p:bldP spid="79" grpId="0"/>
      <p:bldP spid="80" grpId="0"/>
      <p:bldP spid="81" grpId="0"/>
      <p:bldP spid="85" grpId="0"/>
      <p:bldP spid="53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D13D506-47E5-4522-AB94-DDF283A540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4452" y="424245"/>
            <a:ext cx="8018712" cy="3370902"/>
          </a:xfrm>
        </p:spPr>
        <p:txBody>
          <a:bodyPr>
            <a:noAutofit/>
          </a:bodyPr>
          <a:lstStyle/>
          <a:p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</a:p>
          <a:p>
            <a:pPr algn="l"/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4080· 22</a:t>
            </a:r>
            <a:r>
              <a:rPr lang="sr-Latn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=89760+12=89772</a:t>
            </a: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</a:p>
          <a:p>
            <a:pPr algn="l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32289D1A-97BC-4B49-BCD6-E5AF06CC614E}"/>
              </a:ext>
            </a:extLst>
          </p:cNvPr>
          <p:cNvCxnSpPr>
            <a:cxnSpLocks/>
          </p:cNvCxnSpPr>
          <p:nvPr/>
        </p:nvCxnSpPr>
        <p:spPr>
          <a:xfrm>
            <a:off x="4154460" y="2826697"/>
            <a:ext cx="177123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CC074F15-E7A8-41AF-A9E7-0A927B1ABFC1}"/>
              </a:ext>
            </a:extLst>
          </p:cNvPr>
          <p:cNvCxnSpPr>
            <a:cxnSpLocks/>
          </p:cNvCxnSpPr>
          <p:nvPr/>
        </p:nvCxnSpPr>
        <p:spPr>
          <a:xfrm flipV="1">
            <a:off x="4262090" y="3621346"/>
            <a:ext cx="1771235" cy="1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EE5BB56-465F-460D-B452-001955F6186F}"/>
              </a:ext>
            </a:extLst>
          </p:cNvPr>
          <p:cNvSpPr txBox="1"/>
          <p:nvPr/>
        </p:nvSpPr>
        <p:spPr>
          <a:xfrm>
            <a:off x="3882262" y="3210372"/>
            <a:ext cx="379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/>
              <a:t>+</a:t>
            </a:r>
            <a:endParaRPr lang="en-US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72D6ADF-C00B-412E-9F08-1551894DFEEF}"/>
              </a:ext>
            </a:extLst>
          </p:cNvPr>
          <p:cNvSpPr txBox="1"/>
          <p:nvPr/>
        </p:nvSpPr>
        <p:spPr>
          <a:xfrm>
            <a:off x="4413791" y="3607695"/>
            <a:ext cx="2793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89760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 hidden="1"/>
          <p:cNvCxnSpPr/>
          <p:nvPr/>
        </p:nvCxnSpPr>
        <p:spPr>
          <a:xfrm flipV="1">
            <a:off x="1395057" y="2588880"/>
            <a:ext cx="746038" cy="12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58341" y="279424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0800000" flipH="1" flipV="1">
            <a:off x="5354082" y="3147080"/>
            <a:ext cx="703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963366" y="2793412"/>
            <a:ext cx="299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2832" y="314894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33766" y="3161285"/>
            <a:ext cx="347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9988" y="2789961"/>
            <a:ext cx="51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31514" y="2789960"/>
            <a:ext cx="51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189" y="3136607"/>
            <a:ext cx="51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r-Latn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7816" y="982326"/>
            <a:ext cx="938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Провјерићемо тачност дијељења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множењем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989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4" grpId="0"/>
      <p:bldP spid="28" grpId="0"/>
      <p:bldP spid="31" grpId="0"/>
      <p:bldP spid="33" grpId="0"/>
      <p:bldP spid="34" grpId="0"/>
      <p:bldP spid="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3B492C-2A1E-4696-B2DA-4334849B9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700" y="829775"/>
            <a:ext cx="11184988" cy="5416060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уџбенику на страни </a:t>
            </a:r>
            <a:r>
              <a:rPr lang="sr-Cyrl-BA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131. </a:t>
            </a:r>
            <a:r>
              <a:rPr lang="sr-Cyrl-BA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ријешите </a:t>
            </a:r>
            <a:r>
              <a:rPr lang="sr-Cyrl-R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даље </a:t>
            </a:r>
            <a:r>
              <a:rPr lang="sr-Cyrl-RS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166. </a:t>
            </a:r>
            <a:r>
              <a:rPr lang="sr-Cyrl-RS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задатак под </a:t>
            </a:r>
            <a:r>
              <a:rPr lang="sr-Cyrl-RS" sz="36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 и в.</a:t>
            </a:r>
            <a:endParaRPr lang="en-US" sz="36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1288</TotalTime>
  <Words>402</Words>
  <Application>Microsoft Office PowerPoint</Application>
  <PresentationFormat>Widescreen</PresentationFormat>
  <Paragraphs>188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</vt:lpstr>
      <vt:lpstr>Дијељење  вишецифрених бројева двоцифреним бројем  Математика – 5. разред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Задаци за самосталан рад:  У уџбенику на страни 131. ријешите даље 166. задатак под б. и 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Jadranka</dc:creator>
  <cp:lastModifiedBy>Lenovo</cp:lastModifiedBy>
  <cp:revision>212</cp:revision>
  <dcterms:created xsi:type="dcterms:W3CDTF">2021-01-27T21:44:23Z</dcterms:created>
  <dcterms:modified xsi:type="dcterms:W3CDTF">2021-02-03T12:01:54Z</dcterms:modified>
</cp:coreProperties>
</file>