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9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8" r:id="rId18"/>
    <p:sldId id="272" r:id="rId19"/>
    <p:sldId id="274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>
        <p:scale>
          <a:sx n="75" d="100"/>
          <a:sy n="75" d="100"/>
        </p:scale>
        <p:origin x="61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37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4040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5242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48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2693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60899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5293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15375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375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8510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656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5320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285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597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8080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0493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2513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C155-3ECD-442E-AB25-CE557BAE205E}" type="datetimeFigureOut">
              <a:rPr lang="sr-Latn-BA" smtClean="0"/>
              <a:t>9.3.2021.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E92B1-B414-4B83-801A-99E4040087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8862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8940-5EB5-4A3D-9EB8-4782A55A48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Cyrl-BA" sz="60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 </a:t>
            </a:r>
            <a:br>
              <a:rPr lang="bs-Cyrl-BA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Cyrl-BA" sz="6000" dirty="0"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sr-Latn-BA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13315-F6EE-4488-8AC6-43A5C881B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5" y="3617843"/>
            <a:ext cx="8234984" cy="1639957"/>
          </a:xfrm>
        </p:spPr>
        <p:txBody>
          <a:bodyPr>
            <a:norm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ДЕМИНУТИВИ И АУГМЕНТАТИВИ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4DF7BC-3A10-4B72-90C6-564A46D59061}"/>
              </a:ext>
            </a:extLst>
          </p:cNvPr>
          <p:cNvSpPr txBox="1"/>
          <p:nvPr/>
        </p:nvSpPr>
        <p:spPr>
          <a:xfrm>
            <a:off x="1391478" y="371060"/>
            <a:ext cx="9912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ЈАНКО ИМА 228 КМ. ЖЕЛИ ДА КУПИ БИЦИКЛ КОЈИ КОШТА 367 КМ. КОЛИКО МУ НОВЦА НЕДОСТАЈЕ?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367 – 228 = ???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DB41A-72B7-4C6F-AB8A-2B0F2A16AEB5}"/>
              </a:ext>
            </a:extLst>
          </p:cNvPr>
          <p:cNvSpPr txBox="1"/>
          <p:nvPr/>
        </p:nvSpPr>
        <p:spPr>
          <a:xfrm>
            <a:off x="1391478" y="2846062"/>
            <a:ext cx="95949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ПРИМЈЕЋУЈЕМО ДА ЈЕ БРОЈ ЈЕДИНИЦА У УМАЊИОЦУ У ОВОМ ПРИМЈЕРУ ВЕЋИ ОД БРОЈА ЈЕДИНИЦА У УМАЊЕНИКУ.</a:t>
            </a: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 ЋЕМО НАУЧИТИ НА КОЈИ НАЧИН МОЖЕМО ДА РЈЕШАВАМО ОВАКВЕ ПРИМЈЕРЕ ЗАДАТАКА.</a:t>
            </a: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CC2362-2963-4DDE-B939-33C05F6A72F2}"/>
              </a:ext>
            </a:extLst>
          </p:cNvPr>
          <p:cNvSpPr txBox="1"/>
          <p:nvPr/>
        </p:nvSpPr>
        <p:spPr>
          <a:xfrm>
            <a:off x="1616765" y="1020417"/>
            <a:ext cx="88126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ПРВИ НАЧИН</a:t>
            </a:r>
          </a:p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ЈЕДАН ОД НАЈЛАКШИХ НАЧИНА ЈЕ ПОТПИСИВАЊЕ.</a:t>
            </a:r>
          </a:p>
          <a:p>
            <a:endParaRPr lang="bs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Cyrl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137316-8285-4778-8FCF-933968C8036D}"/>
              </a:ext>
            </a:extLst>
          </p:cNvPr>
          <p:cNvSpPr txBox="1"/>
          <p:nvPr/>
        </p:nvSpPr>
        <p:spPr>
          <a:xfrm>
            <a:off x="4890050" y="2316333"/>
            <a:ext cx="67586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latin typeface="Arial" panose="020B0604020202020204" pitchFamily="34" charset="0"/>
                <a:cs typeface="Arial" panose="020B0604020202020204" pitchFamily="34" charset="0"/>
              </a:rPr>
              <a:t>С ОБЗИРОМ ДА ЈЕ БРОЈ ЈЕДИНИЦА У УМАЊИОЦУ ВЕЋИ НЕГО У УМАЊЕНИКУ, ПОЗАЈМИЛИ СМО ЈЕДНУ ДЕСЕТИЦУ РАДИ ЛАКШЕГ ИЗРАЧУНАВАЊА. </a:t>
            </a:r>
          </a:p>
          <a:p>
            <a:r>
              <a:rPr lang="bs-Cyrl-BA" sz="2000" dirty="0">
                <a:latin typeface="Arial" panose="020B0604020202020204" pitchFamily="34" charset="0"/>
                <a:cs typeface="Arial" panose="020B0604020202020204" pitchFamily="34" charset="0"/>
              </a:rPr>
              <a:t>ТАЧНОСТ ИЗРАЧУНАТЕ РАЗЛИКЕ МОЖЕМО ПРОВЈЕРИТИ САБИРАЊЕМ.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6B695D9-D305-4AA7-B02E-F7983E92D132}"/>
              </a:ext>
            </a:extLst>
          </p:cNvPr>
          <p:cNvCxnSpPr>
            <a:cxnSpLocks/>
          </p:cNvCxnSpPr>
          <p:nvPr/>
        </p:nvCxnSpPr>
        <p:spPr>
          <a:xfrm flipH="1">
            <a:off x="6835320" y="4157504"/>
            <a:ext cx="901148" cy="4373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3D3477-D3B3-43B9-81DD-535FAF11AB06}"/>
              </a:ext>
            </a:extLst>
          </p:cNvPr>
          <p:cNvCxnSpPr>
            <a:cxnSpLocks/>
          </p:cNvCxnSpPr>
          <p:nvPr/>
        </p:nvCxnSpPr>
        <p:spPr>
          <a:xfrm>
            <a:off x="6730843" y="3971942"/>
            <a:ext cx="16565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7E5D116-0187-41B3-8205-5E450B7C8D8A}"/>
              </a:ext>
            </a:extLst>
          </p:cNvPr>
          <p:cNvSpPr txBox="1"/>
          <p:nvPr/>
        </p:nvSpPr>
        <p:spPr>
          <a:xfrm>
            <a:off x="5472871" y="4570432"/>
            <a:ext cx="141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4DBCDA-6081-408D-90AC-656C3300ABA5}"/>
              </a:ext>
            </a:extLst>
          </p:cNvPr>
          <p:cNvSpPr txBox="1"/>
          <p:nvPr/>
        </p:nvSpPr>
        <p:spPr>
          <a:xfrm>
            <a:off x="1616765" y="2994286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367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1DBC92-617C-430E-BB29-1D08248822C4}"/>
              </a:ext>
            </a:extLst>
          </p:cNvPr>
          <p:cNvSpPr txBox="1"/>
          <p:nvPr/>
        </p:nvSpPr>
        <p:spPr>
          <a:xfrm flipH="1">
            <a:off x="1485899" y="3429000"/>
            <a:ext cx="1548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F89AF-E407-4B6B-83A8-1AA9E80BBA66}"/>
              </a:ext>
            </a:extLst>
          </p:cNvPr>
          <p:cNvSpPr txBox="1"/>
          <p:nvPr/>
        </p:nvSpPr>
        <p:spPr>
          <a:xfrm>
            <a:off x="1481388" y="3584570"/>
            <a:ext cx="1386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 139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A1C36-710C-4E93-92CB-D2D84FE67C39}"/>
              </a:ext>
            </a:extLst>
          </p:cNvPr>
          <p:cNvSpPr txBox="1"/>
          <p:nvPr/>
        </p:nvSpPr>
        <p:spPr>
          <a:xfrm>
            <a:off x="5300870" y="5042118"/>
            <a:ext cx="1263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222D56-742F-4B38-B326-1089DEDB6A96}"/>
              </a:ext>
            </a:extLst>
          </p:cNvPr>
          <p:cNvSpPr txBox="1"/>
          <p:nvPr/>
        </p:nvSpPr>
        <p:spPr>
          <a:xfrm>
            <a:off x="5391404" y="5153094"/>
            <a:ext cx="1186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</a:p>
          <a:p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367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9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5" grpId="0"/>
      <p:bldP spid="7" grpId="0"/>
      <p:bldP spid="8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9E2CDAD-C362-4BED-996E-7A54C69E5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91658"/>
              </p:ext>
            </p:extLst>
          </p:nvPr>
        </p:nvGraphicFramePr>
        <p:xfrm>
          <a:off x="1588773" y="846503"/>
          <a:ext cx="4161180" cy="474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060">
                  <a:extLst>
                    <a:ext uri="{9D8B030D-6E8A-4147-A177-3AD203B41FA5}">
                      <a16:colId xmlns:a16="http://schemas.microsoft.com/office/drawing/2014/main" val="3171814325"/>
                    </a:ext>
                  </a:extLst>
                </a:gridCol>
                <a:gridCol w="1387060">
                  <a:extLst>
                    <a:ext uri="{9D8B030D-6E8A-4147-A177-3AD203B41FA5}">
                      <a16:colId xmlns:a16="http://schemas.microsoft.com/office/drawing/2014/main" val="1689845364"/>
                    </a:ext>
                  </a:extLst>
                </a:gridCol>
                <a:gridCol w="1387060">
                  <a:extLst>
                    <a:ext uri="{9D8B030D-6E8A-4147-A177-3AD203B41FA5}">
                      <a16:colId xmlns:a16="http://schemas.microsoft.com/office/drawing/2014/main" val="4236039847"/>
                    </a:ext>
                  </a:extLst>
                </a:gridCol>
              </a:tblGrid>
              <a:tr h="1186070">
                <a:tc>
                  <a:txBody>
                    <a:bodyPr/>
                    <a:lstStyle/>
                    <a:p>
                      <a:r>
                        <a:rPr lang="bs-Cyrl-BA" sz="3600" dirty="0"/>
                        <a:t>100</a:t>
                      </a:r>
                    </a:p>
                    <a:p>
                      <a:r>
                        <a:rPr lang="bs-Cyrl-BA" sz="3600" dirty="0"/>
                        <a:t>   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600" dirty="0"/>
                        <a:t>10 </a:t>
                      </a:r>
                    </a:p>
                    <a:p>
                      <a:r>
                        <a:rPr lang="bs-Cyrl-BA" sz="3600" dirty="0"/>
                        <a:t>  Д</a:t>
                      </a:r>
                      <a:endParaRPr lang="sr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600" dirty="0"/>
                        <a:t>1</a:t>
                      </a:r>
                    </a:p>
                    <a:p>
                      <a:r>
                        <a:rPr lang="bs-Cyrl-BA" sz="3600" dirty="0"/>
                        <a:t>  Ј</a:t>
                      </a:r>
                      <a:endParaRPr lang="sr-Latn-BA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93806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35194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344789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96114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58204AA-9AE5-4DCA-A21A-4C530C80D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18628"/>
              </p:ext>
            </p:extLst>
          </p:nvPr>
        </p:nvGraphicFramePr>
        <p:xfrm>
          <a:off x="6162260" y="846503"/>
          <a:ext cx="4081670" cy="4746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722">
                  <a:extLst>
                    <a:ext uri="{9D8B030D-6E8A-4147-A177-3AD203B41FA5}">
                      <a16:colId xmlns:a16="http://schemas.microsoft.com/office/drawing/2014/main" val="590731423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val="2483416649"/>
                    </a:ext>
                  </a:extLst>
                </a:gridCol>
                <a:gridCol w="1364974">
                  <a:extLst>
                    <a:ext uri="{9D8B030D-6E8A-4147-A177-3AD203B41FA5}">
                      <a16:colId xmlns:a16="http://schemas.microsoft.com/office/drawing/2014/main" val="3630191365"/>
                    </a:ext>
                  </a:extLst>
                </a:gridCol>
              </a:tblGrid>
              <a:tr h="1186070">
                <a:tc>
                  <a:txBody>
                    <a:bodyPr/>
                    <a:lstStyle/>
                    <a:p>
                      <a:r>
                        <a:rPr lang="bs-Cyrl-BA" sz="3600" dirty="0"/>
                        <a:t>100</a:t>
                      </a:r>
                    </a:p>
                    <a:p>
                      <a:r>
                        <a:rPr lang="bs-Cyrl-BA" sz="3600" dirty="0"/>
                        <a:t>   С</a:t>
                      </a:r>
                      <a:endParaRPr lang="sr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600" dirty="0"/>
                        <a:t>10</a:t>
                      </a:r>
                    </a:p>
                    <a:p>
                      <a:r>
                        <a:rPr lang="bs-Cyrl-BA" sz="3600" dirty="0"/>
                        <a:t>  Д</a:t>
                      </a:r>
                      <a:endParaRPr lang="sr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600" dirty="0"/>
                        <a:t>1</a:t>
                      </a:r>
                    </a:p>
                    <a:p>
                      <a:r>
                        <a:rPr lang="bs-Cyrl-BA" sz="3600" dirty="0"/>
                        <a:t>   Ј</a:t>
                      </a:r>
                      <a:endParaRPr lang="sr-Latn-BA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57817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84185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016927"/>
                  </a:ext>
                </a:extLst>
              </a:tr>
              <a:tr h="1186070">
                <a:tc>
                  <a:txBody>
                    <a:bodyPr/>
                    <a:lstStyle/>
                    <a:p>
                      <a:r>
                        <a:rPr lang="bs-Cyrl-BA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sr-Latn-BA" sz="3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sr-Latn-BA" sz="3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sz="3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sr-Latn-BA" sz="3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69454"/>
                  </a:ext>
                </a:extLst>
              </a:tr>
            </a:tbl>
          </a:graphicData>
        </a:graphic>
      </p:graphicFrame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E2D0576F-BA76-4AED-9E86-46BFA6468659}"/>
              </a:ext>
            </a:extLst>
          </p:cNvPr>
          <p:cNvSpPr/>
          <p:nvPr/>
        </p:nvSpPr>
        <p:spPr>
          <a:xfrm>
            <a:off x="1835430" y="2040835"/>
            <a:ext cx="304796" cy="2915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E62DB3C6-4629-4CB3-8F74-2971E8F4CE9D}"/>
              </a:ext>
            </a:extLst>
          </p:cNvPr>
          <p:cNvSpPr/>
          <p:nvPr/>
        </p:nvSpPr>
        <p:spPr>
          <a:xfrm>
            <a:off x="2358890" y="2040835"/>
            <a:ext cx="304797" cy="2915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6612DF-78B0-46BE-A619-BBCEC70647BB}"/>
              </a:ext>
            </a:extLst>
          </p:cNvPr>
          <p:cNvSpPr/>
          <p:nvPr/>
        </p:nvSpPr>
        <p:spPr>
          <a:xfrm>
            <a:off x="2140226" y="2504661"/>
            <a:ext cx="304796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11F06-92DE-4562-B5D5-5B3F8FF8AEF4}"/>
              </a:ext>
            </a:extLst>
          </p:cNvPr>
          <p:cNvSpPr/>
          <p:nvPr/>
        </p:nvSpPr>
        <p:spPr>
          <a:xfrm>
            <a:off x="1835430" y="3538330"/>
            <a:ext cx="304796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9A99D36A-8F06-44C8-A422-87C5748721D4}"/>
              </a:ext>
            </a:extLst>
          </p:cNvPr>
          <p:cNvSpPr/>
          <p:nvPr/>
        </p:nvSpPr>
        <p:spPr>
          <a:xfrm>
            <a:off x="2445022" y="3538330"/>
            <a:ext cx="304796" cy="2915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10BC2F-D300-4395-8A08-ECBCD4E1A16B}"/>
              </a:ext>
            </a:extLst>
          </p:cNvPr>
          <p:cNvSpPr/>
          <p:nvPr/>
        </p:nvSpPr>
        <p:spPr>
          <a:xfrm>
            <a:off x="3061252" y="2040834"/>
            <a:ext cx="569844" cy="2252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D9CD72-E420-4278-8244-0F77B2A08895}"/>
              </a:ext>
            </a:extLst>
          </p:cNvPr>
          <p:cNvSpPr/>
          <p:nvPr/>
        </p:nvSpPr>
        <p:spPr>
          <a:xfrm>
            <a:off x="3061252" y="2332382"/>
            <a:ext cx="569844" cy="2252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D53B40-5C49-4BCF-9794-30B6C9DE2D8B}"/>
              </a:ext>
            </a:extLst>
          </p:cNvPr>
          <p:cNvSpPr/>
          <p:nvPr/>
        </p:nvSpPr>
        <p:spPr>
          <a:xfrm>
            <a:off x="3061252" y="2623929"/>
            <a:ext cx="569844" cy="2252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742FC-3A8E-4261-8139-9B94569CDE0B}"/>
              </a:ext>
            </a:extLst>
          </p:cNvPr>
          <p:cNvSpPr/>
          <p:nvPr/>
        </p:nvSpPr>
        <p:spPr>
          <a:xfrm>
            <a:off x="3703986" y="2040835"/>
            <a:ext cx="569844" cy="225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066B71-07DD-4FCD-82A4-DED58974282F}"/>
              </a:ext>
            </a:extLst>
          </p:cNvPr>
          <p:cNvSpPr/>
          <p:nvPr/>
        </p:nvSpPr>
        <p:spPr>
          <a:xfrm>
            <a:off x="3703986" y="2332382"/>
            <a:ext cx="569844" cy="2252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8EFD27-D41D-4CED-93E1-E4286098DE8B}"/>
              </a:ext>
            </a:extLst>
          </p:cNvPr>
          <p:cNvSpPr/>
          <p:nvPr/>
        </p:nvSpPr>
        <p:spPr>
          <a:xfrm>
            <a:off x="3703986" y="2623929"/>
            <a:ext cx="569844" cy="2252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84E3EB-6231-48BD-BC4F-B9378C995954}"/>
              </a:ext>
            </a:extLst>
          </p:cNvPr>
          <p:cNvSpPr/>
          <p:nvPr/>
        </p:nvSpPr>
        <p:spPr>
          <a:xfrm>
            <a:off x="3313043" y="3429000"/>
            <a:ext cx="649353" cy="225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C4A91E-FBA7-4852-9927-66501ADCD4C1}"/>
              </a:ext>
            </a:extLst>
          </p:cNvPr>
          <p:cNvSpPr/>
          <p:nvPr/>
        </p:nvSpPr>
        <p:spPr>
          <a:xfrm>
            <a:off x="3313042" y="3829878"/>
            <a:ext cx="649353" cy="2252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B9689BC2-2786-4F55-99C0-3082C01D7C6D}"/>
              </a:ext>
            </a:extLst>
          </p:cNvPr>
          <p:cNvSpPr/>
          <p:nvPr/>
        </p:nvSpPr>
        <p:spPr>
          <a:xfrm>
            <a:off x="4668903" y="2120348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F312419-9DAE-49AF-BB7B-EC53B150CB7A}"/>
              </a:ext>
            </a:extLst>
          </p:cNvPr>
          <p:cNvSpPr/>
          <p:nvPr/>
        </p:nvSpPr>
        <p:spPr>
          <a:xfrm>
            <a:off x="4835388" y="2372138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33574226-DCEF-44E3-BDFF-B34C6E7E5445}"/>
              </a:ext>
            </a:extLst>
          </p:cNvPr>
          <p:cNvSpPr/>
          <p:nvPr/>
        </p:nvSpPr>
        <p:spPr>
          <a:xfrm>
            <a:off x="5060672" y="2107096"/>
            <a:ext cx="192157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CB3E7846-B099-4077-82DE-3ABE2472A77D}"/>
              </a:ext>
            </a:extLst>
          </p:cNvPr>
          <p:cNvSpPr/>
          <p:nvPr/>
        </p:nvSpPr>
        <p:spPr>
          <a:xfrm>
            <a:off x="4500771" y="2358884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198BD891-8F5E-4190-9988-2ED165C0F122}"/>
              </a:ext>
            </a:extLst>
          </p:cNvPr>
          <p:cNvSpPr/>
          <p:nvPr/>
        </p:nvSpPr>
        <p:spPr>
          <a:xfrm>
            <a:off x="4991103" y="2610677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FB5C5F39-1698-4E51-821D-A4873B1BBC88}"/>
              </a:ext>
            </a:extLst>
          </p:cNvPr>
          <p:cNvSpPr/>
          <p:nvPr/>
        </p:nvSpPr>
        <p:spPr>
          <a:xfrm>
            <a:off x="4668072" y="2623929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5E231AC4-9B0A-4794-AC35-8F23CA1C105A}"/>
              </a:ext>
            </a:extLst>
          </p:cNvPr>
          <p:cNvSpPr/>
          <p:nvPr/>
        </p:nvSpPr>
        <p:spPr>
          <a:xfrm>
            <a:off x="5224667" y="2385389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4A36AD2-7D13-43BD-8645-54C410D1405C}"/>
              </a:ext>
            </a:extLst>
          </p:cNvPr>
          <p:cNvSpPr/>
          <p:nvPr/>
        </p:nvSpPr>
        <p:spPr>
          <a:xfrm>
            <a:off x="4581109" y="3379304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0E3831ED-9487-4760-92A6-E3828EB43D39}"/>
              </a:ext>
            </a:extLst>
          </p:cNvPr>
          <p:cNvSpPr/>
          <p:nvPr/>
        </p:nvSpPr>
        <p:spPr>
          <a:xfrm>
            <a:off x="4837873" y="3286540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5D7226F3-56DE-444A-8956-C8C7817E4988}"/>
              </a:ext>
            </a:extLst>
          </p:cNvPr>
          <p:cNvSpPr/>
          <p:nvPr/>
        </p:nvSpPr>
        <p:spPr>
          <a:xfrm>
            <a:off x="5138527" y="3347830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6E021DF0-231E-4928-9A68-D654EDEDCC9C}"/>
              </a:ext>
            </a:extLst>
          </p:cNvPr>
          <p:cNvSpPr/>
          <p:nvPr/>
        </p:nvSpPr>
        <p:spPr>
          <a:xfrm>
            <a:off x="4581108" y="3697355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3146FEE7-5935-44F6-BEB6-99BCD72D0558}"/>
              </a:ext>
            </a:extLst>
          </p:cNvPr>
          <p:cNvSpPr/>
          <p:nvPr/>
        </p:nvSpPr>
        <p:spPr>
          <a:xfrm>
            <a:off x="4859406" y="3588024"/>
            <a:ext cx="198783" cy="2186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467FA9F1-A908-49BB-A719-F1823EB529EB}"/>
              </a:ext>
            </a:extLst>
          </p:cNvPr>
          <p:cNvSpPr/>
          <p:nvPr/>
        </p:nvSpPr>
        <p:spPr>
          <a:xfrm>
            <a:off x="5261111" y="3588024"/>
            <a:ext cx="198783" cy="2186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29B1191-B32F-4D34-B38F-B26C896F0AD2}"/>
              </a:ext>
            </a:extLst>
          </p:cNvPr>
          <p:cNvSpPr/>
          <p:nvPr/>
        </p:nvSpPr>
        <p:spPr>
          <a:xfrm>
            <a:off x="4792320" y="3882884"/>
            <a:ext cx="198783" cy="225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39451E40-FC9F-42D0-B915-7C0B19F3E203}"/>
              </a:ext>
            </a:extLst>
          </p:cNvPr>
          <p:cNvSpPr/>
          <p:nvPr/>
        </p:nvSpPr>
        <p:spPr>
          <a:xfrm>
            <a:off x="5093808" y="3836502"/>
            <a:ext cx="192157" cy="2186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0F884487-4E60-4948-8CE9-48FFEF7FFDA5}"/>
              </a:ext>
            </a:extLst>
          </p:cNvPr>
          <p:cNvSpPr/>
          <p:nvPr/>
        </p:nvSpPr>
        <p:spPr>
          <a:xfrm>
            <a:off x="6351523" y="2199858"/>
            <a:ext cx="307691" cy="2517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18FF990D-72D0-4C4F-B106-5EEA9964338F}"/>
              </a:ext>
            </a:extLst>
          </p:cNvPr>
          <p:cNvSpPr/>
          <p:nvPr/>
        </p:nvSpPr>
        <p:spPr>
          <a:xfrm>
            <a:off x="6819911" y="2199858"/>
            <a:ext cx="307691" cy="25179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4" name="Flowchart: Process 33">
            <a:extLst>
              <a:ext uri="{FF2B5EF4-FFF2-40B4-BE49-F238E27FC236}">
                <a16:creationId xmlns:a16="http://schemas.microsoft.com/office/drawing/2014/main" id="{EB929443-1A16-4037-A17E-5B0DCB2E93A8}"/>
              </a:ext>
            </a:extLst>
          </p:cNvPr>
          <p:cNvSpPr/>
          <p:nvPr/>
        </p:nvSpPr>
        <p:spPr>
          <a:xfrm>
            <a:off x="6607863" y="2570918"/>
            <a:ext cx="307690" cy="265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2434EA71-0EE4-47FE-A637-54E9287DEBC8}"/>
              </a:ext>
            </a:extLst>
          </p:cNvPr>
          <p:cNvSpPr/>
          <p:nvPr/>
        </p:nvSpPr>
        <p:spPr>
          <a:xfrm>
            <a:off x="6427916" y="3429000"/>
            <a:ext cx="333792" cy="265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93092117-B7A1-4933-BA6F-CD365C10C54F}"/>
              </a:ext>
            </a:extLst>
          </p:cNvPr>
          <p:cNvSpPr/>
          <p:nvPr/>
        </p:nvSpPr>
        <p:spPr>
          <a:xfrm>
            <a:off x="6896088" y="3428999"/>
            <a:ext cx="327173" cy="265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11B07240-F6E8-4113-BA28-485805AA8CD0}"/>
              </a:ext>
            </a:extLst>
          </p:cNvPr>
          <p:cNvSpPr/>
          <p:nvPr/>
        </p:nvSpPr>
        <p:spPr>
          <a:xfrm>
            <a:off x="7561796" y="2120348"/>
            <a:ext cx="493864" cy="21203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B1944C2C-5949-4B95-BD81-C9BFC5336880}"/>
              </a:ext>
            </a:extLst>
          </p:cNvPr>
          <p:cNvSpPr/>
          <p:nvPr/>
        </p:nvSpPr>
        <p:spPr>
          <a:xfrm>
            <a:off x="7561796" y="2451649"/>
            <a:ext cx="493864" cy="21203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id="{D037F023-E32D-4AD9-A0DE-B820D7A7FDFA}"/>
              </a:ext>
            </a:extLst>
          </p:cNvPr>
          <p:cNvSpPr/>
          <p:nvPr/>
        </p:nvSpPr>
        <p:spPr>
          <a:xfrm>
            <a:off x="7580252" y="2782950"/>
            <a:ext cx="493864" cy="21203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6FF2202A-73EB-4AF6-B954-96CFE04C12B7}"/>
              </a:ext>
            </a:extLst>
          </p:cNvPr>
          <p:cNvSpPr/>
          <p:nvPr/>
        </p:nvSpPr>
        <p:spPr>
          <a:xfrm>
            <a:off x="8223510" y="2226361"/>
            <a:ext cx="493864" cy="185531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7B970C43-0AC6-4BAC-98D2-5DCDD7092A4D}"/>
              </a:ext>
            </a:extLst>
          </p:cNvPr>
          <p:cNvSpPr/>
          <p:nvPr/>
        </p:nvSpPr>
        <p:spPr>
          <a:xfrm>
            <a:off x="8164913" y="2531163"/>
            <a:ext cx="493864" cy="185531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FEB03440-A3EC-4FE9-85AB-DF3748A0F060}"/>
              </a:ext>
            </a:extLst>
          </p:cNvPr>
          <p:cNvSpPr/>
          <p:nvPr/>
        </p:nvSpPr>
        <p:spPr>
          <a:xfrm>
            <a:off x="7813816" y="3347830"/>
            <a:ext cx="493864" cy="21203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id="{81189F62-684D-4E4F-9347-7C24EFA820E5}"/>
              </a:ext>
            </a:extLst>
          </p:cNvPr>
          <p:cNvSpPr/>
          <p:nvPr/>
        </p:nvSpPr>
        <p:spPr>
          <a:xfrm>
            <a:off x="7813816" y="3694044"/>
            <a:ext cx="493864" cy="21203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F5169A6E-741E-462A-A399-BE8A69D9EB55}"/>
              </a:ext>
            </a:extLst>
          </p:cNvPr>
          <p:cNvSpPr/>
          <p:nvPr/>
        </p:nvSpPr>
        <p:spPr>
          <a:xfrm>
            <a:off x="8911860" y="2040833"/>
            <a:ext cx="150743" cy="15902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AB728862-8A39-4EB8-9348-643284F3AAB6}"/>
              </a:ext>
            </a:extLst>
          </p:cNvPr>
          <p:cNvSpPr/>
          <p:nvPr/>
        </p:nvSpPr>
        <p:spPr>
          <a:xfrm>
            <a:off x="9104243" y="2040834"/>
            <a:ext cx="150743" cy="15902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C69A0DD-082E-4AE4-9BE3-F37F2B3369F9}"/>
              </a:ext>
            </a:extLst>
          </p:cNvPr>
          <p:cNvSpPr/>
          <p:nvPr/>
        </p:nvSpPr>
        <p:spPr>
          <a:xfrm>
            <a:off x="9331188" y="2040834"/>
            <a:ext cx="150743" cy="15902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3C19140C-A809-4B1A-A39D-265B1DA6D9D5}"/>
              </a:ext>
            </a:extLst>
          </p:cNvPr>
          <p:cNvSpPr/>
          <p:nvPr/>
        </p:nvSpPr>
        <p:spPr>
          <a:xfrm>
            <a:off x="9554990" y="2054087"/>
            <a:ext cx="150743" cy="15902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A36A3260-7AA0-4226-ACB4-94EF47929FF6}"/>
              </a:ext>
            </a:extLst>
          </p:cNvPr>
          <p:cNvSpPr/>
          <p:nvPr/>
        </p:nvSpPr>
        <p:spPr>
          <a:xfrm>
            <a:off x="9804954" y="2034210"/>
            <a:ext cx="150743" cy="145771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58EE3D5E-9769-4EEE-B1E5-727E95981F32}"/>
              </a:ext>
            </a:extLst>
          </p:cNvPr>
          <p:cNvSpPr/>
          <p:nvPr/>
        </p:nvSpPr>
        <p:spPr>
          <a:xfrm>
            <a:off x="8925453" y="2305875"/>
            <a:ext cx="150743" cy="185531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6004FD5E-2B33-4865-83F1-E66FB6DA51A2}"/>
              </a:ext>
            </a:extLst>
          </p:cNvPr>
          <p:cNvSpPr/>
          <p:nvPr/>
        </p:nvSpPr>
        <p:spPr>
          <a:xfrm>
            <a:off x="9151568" y="2319130"/>
            <a:ext cx="132707" cy="15902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F09C66B0-94A1-4C6C-B075-EAC5E827F88A}"/>
              </a:ext>
            </a:extLst>
          </p:cNvPr>
          <p:cNvSpPr/>
          <p:nvPr/>
        </p:nvSpPr>
        <p:spPr>
          <a:xfrm>
            <a:off x="9340209" y="2319126"/>
            <a:ext cx="150744" cy="17227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C662D44F-37C8-4277-9336-2229D5D58187}"/>
              </a:ext>
            </a:extLst>
          </p:cNvPr>
          <p:cNvSpPr/>
          <p:nvPr/>
        </p:nvSpPr>
        <p:spPr>
          <a:xfrm>
            <a:off x="9587167" y="2319125"/>
            <a:ext cx="118566" cy="15902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0A953157-3C28-4D5F-B975-6DA34A208E4E}"/>
              </a:ext>
            </a:extLst>
          </p:cNvPr>
          <p:cNvSpPr/>
          <p:nvPr/>
        </p:nvSpPr>
        <p:spPr>
          <a:xfrm>
            <a:off x="9775879" y="2305873"/>
            <a:ext cx="145772" cy="185531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DC5E68-D878-44D8-B20D-035DBC59C10A}"/>
              </a:ext>
            </a:extLst>
          </p:cNvPr>
          <p:cNvCxnSpPr/>
          <p:nvPr/>
        </p:nvCxnSpPr>
        <p:spPr>
          <a:xfrm>
            <a:off x="8911860" y="2027585"/>
            <a:ext cx="104383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57168D4-39CD-4630-8669-1AAFF72DFC8B}"/>
              </a:ext>
            </a:extLst>
          </p:cNvPr>
          <p:cNvCxnSpPr/>
          <p:nvPr/>
        </p:nvCxnSpPr>
        <p:spPr>
          <a:xfrm>
            <a:off x="9955697" y="2054087"/>
            <a:ext cx="0" cy="42406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D3DCDCF-56C6-48B1-A7EC-8516759933D6}"/>
              </a:ext>
            </a:extLst>
          </p:cNvPr>
          <p:cNvCxnSpPr/>
          <p:nvPr/>
        </p:nvCxnSpPr>
        <p:spPr>
          <a:xfrm>
            <a:off x="8911860" y="2054087"/>
            <a:ext cx="0" cy="4505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EEB5045-9E6B-42C1-9400-CDA3B393C472}"/>
              </a:ext>
            </a:extLst>
          </p:cNvPr>
          <p:cNvCxnSpPr/>
          <p:nvPr/>
        </p:nvCxnSpPr>
        <p:spPr>
          <a:xfrm>
            <a:off x="8925453" y="2504661"/>
            <a:ext cx="103024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35D66237-488C-4F2F-8914-2207E31C272D}"/>
              </a:ext>
            </a:extLst>
          </p:cNvPr>
          <p:cNvSpPr/>
          <p:nvPr/>
        </p:nvSpPr>
        <p:spPr>
          <a:xfrm>
            <a:off x="8999052" y="2584170"/>
            <a:ext cx="177623" cy="15902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A5C016E8-0909-463D-8DAB-B77C57EE58CA}"/>
              </a:ext>
            </a:extLst>
          </p:cNvPr>
          <p:cNvSpPr/>
          <p:nvPr/>
        </p:nvSpPr>
        <p:spPr>
          <a:xfrm>
            <a:off x="9254986" y="2584170"/>
            <a:ext cx="136470" cy="17225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1E12A282-C1FF-4D3B-A083-E9AF64059416}"/>
              </a:ext>
            </a:extLst>
          </p:cNvPr>
          <p:cNvSpPr/>
          <p:nvPr/>
        </p:nvSpPr>
        <p:spPr>
          <a:xfrm>
            <a:off x="9490953" y="2597424"/>
            <a:ext cx="136470" cy="17226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94523BAE-DCDF-4079-A8C6-648715A00D19}"/>
              </a:ext>
            </a:extLst>
          </p:cNvPr>
          <p:cNvSpPr/>
          <p:nvPr/>
        </p:nvSpPr>
        <p:spPr>
          <a:xfrm>
            <a:off x="9705733" y="2597418"/>
            <a:ext cx="136470" cy="14578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272C59A8-D03D-438D-AE23-A1696F47476B}"/>
              </a:ext>
            </a:extLst>
          </p:cNvPr>
          <p:cNvSpPr/>
          <p:nvPr/>
        </p:nvSpPr>
        <p:spPr>
          <a:xfrm>
            <a:off x="8999053" y="2782950"/>
            <a:ext cx="152515" cy="17227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40BD9DF6-F4CD-44A2-A78A-56B73A1D35C5}"/>
              </a:ext>
            </a:extLst>
          </p:cNvPr>
          <p:cNvSpPr/>
          <p:nvPr/>
        </p:nvSpPr>
        <p:spPr>
          <a:xfrm>
            <a:off x="9331188" y="2809466"/>
            <a:ext cx="196738" cy="15901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4B9BE054-8735-4BFD-A616-E12BF0A62E9C}"/>
              </a:ext>
            </a:extLst>
          </p:cNvPr>
          <p:cNvSpPr/>
          <p:nvPr/>
        </p:nvSpPr>
        <p:spPr>
          <a:xfrm>
            <a:off x="9645465" y="2849215"/>
            <a:ext cx="196738" cy="15901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96EA0ED4-FD40-4247-B1A5-F3403AE7430D}"/>
              </a:ext>
            </a:extLst>
          </p:cNvPr>
          <p:cNvSpPr/>
          <p:nvPr/>
        </p:nvSpPr>
        <p:spPr>
          <a:xfrm>
            <a:off x="8999052" y="3286540"/>
            <a:ext cx="177623" cy="14245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5D8E3638-B41A-4860-AFA4-B876CA6FB077}"/>
              </a:ext>
            </a:extLst>
          </p:cNvPr>
          <p:cNvSpPr/>
          <p:nvPr/>
        </p:nvSpPr>
        <p:spPr>
          <a:xfrm>
            <a:off x="9254986" y="3269970"/>
            <a:ext cx="177623" cy="17225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2CB69430-C5BD-40A0-A0A6-31CB5370935F}"/>
              </a:ext>
            </a:extLst>
          </p:cNvPr>
          <p:cNvSpPr/>
          <p:nvPr/>
        </p:nvSpPr>
        <p:spPr>
          <a:xfrm>
            <a:off x="9475024" y="3286540"/>
            <a:ext cx="177623" cy="159012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3E47F432-D473-4A82-8124-901A12FC6BAA}"/>
              </a:ext>
            </a:extLst>
          </p:cNvPr>
          <p:cNvSpPr/>
          <p:nvPr/>
        </p:nvSpPr>
        <p:spPr>
          <a:xfrm>
            <a:off x="9731995" y="3326241"/>
            <a:ext cx="177623" cy="15901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68DC690E-B092-4654-900B-0AB7CF8C493A}"/>
              </a:ext>
            </a:extLst>
          </p:cNvPr>
          <p:cNvSpPr/>
          <p:nvPr/>
        </p:nvSpPr>
        <p:spPr>
          <a:xfrm>
            <a:off x="8999052" y="3588024"/>
            <a:ext cx="177623" cy="17228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D7EC97B6-E3E8-43F5-99EF-3D3CD2D1693A}"/>
              </a:ext>
            </a:extLst>
          </p:cNvPr>
          <p:cNvSpPr/>
          <p:nvPr/>
        </p:nvSpPr>
        <p:spPr>
          <a:xfrm>
            <a:off x="9259875" y="3632764"/>
            <a:ext cx="155706" cy="15901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622BB851-DE00-45AA-8711-3C06709AB93B}"/>
              </a:ext>
            </a:extLst>
          </p:cNvPr>
          <p:cNvSpPr/>
          <p:nvPr/>
        </p:nvSpPr>
        <p:spPr>
          <a:xfrm>
            <a:off x="9505883" y="3601269"/>
            <a:ext cx="196738" cy="18879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EC805D70-5B44-45F6-9514-4EAE617A345A}"/>
              </a:ext>
            </a:extLst>
          </p:cNvPr>
          <p:cNvSpPr/>
          <p:nvPr/>
        </p:nvSpPr>
        <p:spPr>
          <a:xfrm>
            <a:off x="9789322" y="3631056"/>
            <a:ext cx="157449" cy="15901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27B38E9-CA9D-446C-BB76-3E42A8519E63}"/>
              </a:ext>
            </a:extLst>
          </p:cNvPr>
          <p:cNvCxnSpPr/>
          <p:nvPr/>
        </p:nvCxnSpPr>
        <p:spPr>
          <a:xfrm flipV="1">
            <a:off x="8464908" y="2557666"/>
            <a:ext cx="460545" cy="4373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396ACF8-7F83-47AF-A975-05A7859F78BD}"/>
              </a:ext>
            </a:extLst>
          </p:cNvPr>
          <p:cNvSpPr txBox="1"/>
          <p:nvPr/>
        </p:nvSpPr>
        <p:spPr>
          <a:xfrm>
            <a:off x="3975654" y="265046"/>
            <a:ext cx="3599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endParaRPr lang="sr-Latn-B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121F2A-FC78-43BA-B653-25BA2243FFDC}"/>
              </a:ext>
            </a:extLst>
          </p:cNvPr>
          <p:cNvSpPr txBox="1"/>
          <p:nvPr/>
        </p:nvSpPr>
        <p:spPr>
          <a:xfrm>
            <a:off x="914400" y="1357482"/>
            <a:ext cx="9899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367 = (3 * 100 + 6 * 10 + 7 * 1) = 3 * 100 + 5 * 10 + 17 * 1=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228 = (2 * 100 + 2 * 10 + 8 * 1) = 2 * 100 + 2 * 10 + 8 * 1=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FFEAF-4251-4EF9-A31D-01DC00C1CAD9}"/>
              </a:ext>
            </a:extLst>
          </p:cNvPr>
          <p:cNvSpPr txBox="1"/>
          <p:nvPr/>
        </p:nvSpPr>
        <p:spPr>
          <a:xfrm>
            <a:off x="675861" y="1726814"/>
            <a:ext cx="477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sr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CD4F8A-FAE8-48E4-9374-DB234ADB0899}"/>
              </a:ext>
            </a:extLst>
          </p:cNvPr>
          <p:cNvSpPr txBox="1"/>
          <p:nvPr/>
        </p:nvSpPr>
        <p:spPr>
          <a:xfrm>
            <a:off x="5963478" y="2496254"/>
            <a:ext cx="4558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=1 * 100 + 3 * 10 + 9 * 1 = =      100 + 30 + 9 = </a:t>
            </a:r>
            <a:r>
              <a:rPr lang="bs-Cyrl-B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sr-Latn-B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arhiva Footpad ubiti crtez bicikl - pancrasparlour.com">
            <a:extLst>
              <a:ext uri="{FF2B5EF4-FFF2-40B4-BE49-F238E27FC236}">
                <a16:creationId xmlns:a16="http://schemas.microsoft.com/office/drawing/2014/main" id="{71F52603-B39B-4C71-8D46-0464E1911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134" y="3692595"/>
            <a:ext cx="2966622" cy="29666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EB449A-EC0B-4378-BAB1-D2F7BB74276B}"/>
              </a:ext>
            </a:extLst>
          </p:cNvPr>
          <p:cNvSpPr txBox="1"/>
          <p:nvPr/>
        </p:nvSpPr>
        <p:spPr>
          <a:xfrm>
            <a:off x="3313043" y="662609"/>
            <a:ext cx="4147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ДРУГИ НАЧИН</a:t>
            </a:r>
            <a:endParaRPr lang="sr-Latn-BA" sz="3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8570C6-B8EB-4ED3-A91F-A9AF3E7BD47A}"/>
              </a:ext>
            </a:extLst>
          </p:cNvPr>
          <p:cNvSpPr txBox="1"/>
          <p:nvPr/>
        </p:nvSpPr>
        <p:spPr>
          <a:xfrm>
            <a:off x="1033670" y="424070"/>
            <a:ext cx="10111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ИЗРАЧУНАЈ РАЗЛИКУ:</a:t>
            </a:r>
          </a:p>
          <a:p>
            <a:endParaRPr lang="bs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</a:p>
          <a:p>
            <a:endParaRPr lang="bs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F1A2EF-3A48-41BA-A0D9-52B2DD7776ED}"/>
              </a:ext>
            </a:extLst>
          </p:cNvPr>
          <p:cNvCxnSpPr/>
          <p:nvPr/>
        </p:nvCxnSpPr>
        <p:spPr>
          <a:xfrm>
            <a:off x="1643269" y="1775792"/>
            <a:ext cx="11264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1EC000-EE0D-47AA-B523-E9EFFC9E5206}"/>
              </a:ext>
            </a:extLst>
          </p:cNvPr>
          <p:cNvCxnSpPr/>
          <p:nvPr/>
        </p:nvCxnSpPr>
        <p:spPr>
          <a:xfrm>
            <a:off x="3366052" y="1775792"/>
            <a:ext cx="1179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56C0FC-8F24-464E-925A-2A1F964EA5FB}"/>
              </a:ext>
            </a:extLst>
          </p:cNvPr>
          <p:cNvCxnSpPr>
            <a:cxnSpLocks/>
          </p:cNvCxnSpPr>
          <p:nvPr/>
        </p:nvCxnSpPr>
        <p:spPr>
          <a:xfrm>
            <a:off x="4929808" y="1762540"/>
            <a:ext cx="13517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05FA9FB-B7F3-47F0-A369-89E0EF85679C}"/>
              </a:ext>
            </a:extLst>
          </p:cNvPr>
          <p:cNvSpPr txBox="1"/>
          <p:nvPr/>
        </p:nvSpPr>
        <p:spPr>
          <a:xfrm>
            <a:off x="1623391" y="851573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764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0DD86B-09F8-441C-8AF2-133020F9377D}"/>
              </a:ext>
            </a:extLst>
          </p:cNvPr>
          <p:cNvSpPr txBox="1"/>
          <p:nvPr/>
        </p:nvSpPr>
        <p:spPr>
          <a:xfrm>
            <a:off x="1431234" y="1279076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- 247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0232C-48F3-4064-A8DF-976E3329CB72}"/>
              </a:ext>
            </a:extLst>
          </p:cNvPr>
          <p:cNvSpPr txBox="1"/>
          <p:nvPr/>
        </p:nvSpPr>
        <p:spPr>
          <a:xfrm>
            <a:off x="1623390" y="1706579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517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39A381-4E11-4116-A417-74BC678E830F}"/>
              </a:ext>
            </a:extLst>
          </p:cNvPr>
          <p:cNvSpPr txBox="1"/>
          <p:nvPr/>
        </p:nvSpPr>
        <p:spPr>
          <a:xfrm>
            <a:off x="3290327" y="851574"/>
            <a:ext cx="780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546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6A25D1-EA34-45BB-951F-A228DB0527CD}"/>
              </a:ext>
            </a:extLst>
          </p:cNvPr>
          <p:cNvSpPr txBox="1"/>
          <p:nvPr/>
        </p:nvSpPr>
        <p:spPr>
          <a:xfrm>
            <a:off x="3134138" y="1279076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- 228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3B044C-4271-453C-ACF7-CB671799DDDA}"/>
              </a:ext>
            </a:extLst>
          </p:cNvPr>
          <p:cNvSpPr txBox="1"/>
          <p:nvPr/>
        </p:nvSpPr>
        <p:spPr>
          <a:xfrm>
            <a:off x="3290327" y="1696760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318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20C354-20E7-400F-8CAB-A219EA184FFB}"/>
              </a:ext>
            </a:extLst>
          </p:cNvPr>
          <p:cNvSpPr txBox="1"/>
          <p:nvPr/>
        </p:nvSpPr>
        <p:spPr>
          <a:xfrm>
            <a:off x="4873464" y="851573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583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FE7F4-E552-47FD-98C7-203ABC4C8AFF}"/>
              </a:ext>
            </a:extLst>
          </p:cNvPr>
          <p:cNvSpPr txBox="1"/>
          <p:nvPr/>
        </p:nvSpPr>
        <p:spPr>
          <a:xfrm>
            <a:off x="4714432" y="1279076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- 267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FA8436-E19C-45A5-BBDC-63D3D267028F}"/>
              </a:ext>
            </a:extLst>
          </p:cNvPr>
          <p:cNvSpPr txBox="1"/>
          <p:nvPr/>
        </p:nvSpPr>
        <p:spPr>
          <a:xfrm>
            <a:off x="4873464" y="1706580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A31211-2E64-4F6D-BE60-872F7AE590E4}"/>
              </a:ext>
            </a:extLst>
          </p:cNvPr>
          <p:cNvSpPr txBox="1"/>
          <p:nvPr/>
        </p:nvSpPr>
        <p:spPr>
          <a:xfrm>
            <a:off x="1033670" y="2901268"/>
            <a:ext cx="106547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2. ИЗРАЧУНАЈ ПРИКАЗУЈУЋИ УМАЊЕНИК И УМАЊИЛАЦ У ОБЛИКУ ЗБИРОВА ВИШЕСТРУКИХ ДЕКАДНИХ ЈЕДИНИЦА: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5F3872-8CED-4B7F-9E4E-D184FC708406}"/>
              </a:ext>
            </a:extLst>
          </p:cNvPr>
          <p:cNvSpPr txBox="1"/>
          <p:nvPr/>
        </p:nvSpPr>
        <p:spPr>
          <a:xfrm>
            <a:off x="1232898" y="3762199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764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29EEA2-442A-44F3-8F5F-7E2C82E28BF7}"/>
              </a:ext>
            </a:extLst>
          </p:cNvPr>
          <p:cNvSpPr txBox="1"/>
          <p:nvPr/>
        </p:nvSpPr>
        <p:spPr>
          <a:xfrm>
            <a:off x="1033670" y="4175487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247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D027E4-D4CD-4BEB-8DC1-644B4ED4D504}"/>
              </a:ext>
            </a:extLst>
          </p:cNvPr>
          <p:cNvSpPr txBox="1"/>
          <p:nvPr/>
        </p:nvSpPr>
        <p:spPr>
          <a:xfrm>
            <a:off x="1918831" y="3760852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( 7 * 100 + 6 * 10 + 4 * 1)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91CBDE-1215-43D3-A2FD-6F555482FFC8}"/>
              </a:ext>
            </a:extLst>
          </p:cNvPr>
          <p:cNvSpPr txBox="1"/>
          <p:nvPr/>
        </p:nvSpPr>
        <p:spPr>
          <a:xfrm>
            <a:off x="1935940" y="4188187"/>
            <a:ext cx="454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( 2 * 100 + 4 * 10 + 7 * 1)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717989-D9F3-40E3-B00A-4CEA67CB7D6B}"/>
              </a:ext>
            </a:extLst>
          </p:cNvPr>
          <p:cNvSpPr txBox="1"/>
          <p:nvPr/>
        </p:nvSpPr>
        <p:spPr>
          <a:xfrm>
            <a:off x="6245208" y="3767523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7 * 100 + 5 * 10 + 14 * 1=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C89032-DE74-4200-9C0D-D07275708BCB}"/>
              </a:ext>
            </a:extLst>
          </p:cNvPr>
          <p:cNvSpPr txBox="1"/>
          <p:nvPr/>
        </p:nvSpPr>
        <p:spPr>
          <a:xfrm>
            <a:off x="6264028" y="4180515"/>
            <a:ext cx="4549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2 * 100 + 4 * 10 + 7 * 1=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FDE1B3-5D97-4CDB-9BAF-AE6CAE4992D2}"/>
              </a:ext>
            </a:extLst>
          </p:cNvPr>
          <p:cNvSpPr txBox="1"/>
          <p:nvPr/>
        </p:nvSpPr>
        <p:spPr>
          <a:xfrm>
            <a:off x="6249514" y="461552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5 * 100 + 1 * 10 + 7 * 1=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7BF8E8-5831-4D59-B609-A6205B44CD7E}"/>
              </a:ext>
            </a:extLst>
          </p:cNvPr>
          <p:cNvSpPr txBox="1"/>
          <p:nvPr/>
        </p:nvSpPr>
        <p:spPr>
          <a:xfrm>
            <a:off x="6245208" y="5032138"/>
            <a:ext cx="3624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500 + 10 + 7 = </a:t>
            </a:r>
            <a:r>
              <a:rPr lang="bs-Cyrl-B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517</a:t>
            </a:r>
            <a:endParaRPr lang="sr-Latn-B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F1653-F5BF-41F8-80CC-B3F46BBF6160}"/>
              </a:ext>
            </a:extLst>
          </p:cNvPr>
          <p:cNvSpPr txBox="1"/>
          <p:nvPr/>
        </p:nvSpPr>
        <p:spPr>
          <a:xfrm>
            <a:off x="954157" y="337965"/>
            <a:ext cx="103499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3. ПОШТАР ЈЕ ПРИЈЕ ПОДНЕ УРУЧИО 263 ПОШИЉКЕ, А ПОСЛИЈЕ ПОДНЕ 117 ПОШИЉКИ МАЊЕ. КОЛИКО ЈЕ ПОШИЉКИ УРУЧИО ПОШТАР ПОСЛИЈЕ ПОДНЕ?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ИЗРАЧУНАЈ НА ОБА НАЧИНА.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65831-C589-4722-A09A-ED5F6D277D2F}"/>
              </a:ext>
            </a:extLst>
          </p:cNvPr>
          <p:cNvCxnSpPr/>
          <p:nvPr/>
        </p:nvCxnSpPr>
        <p:spPr>
          <a:xfrm>
            <a:off x="2693780" y="3409251"/>
            <a:ext cx="11529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94B33F-8FE3-4EF9-91D2-B274D469AE0A}"/>
              </a:ext>
            </a:extLst>
          </p:cNvPr>
          <p:cNvSpPr txBox="1"/>
          <p:nvPr/>
        </p:nvSpPr>
        <p:spPr>
          <a:xfrm>
            <a:off x="954157" y="2518228"/>
            <a:ext cx="3008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1. НАЧИН:   263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0D9F4D-7B4E-45C1-B9A7-11373D84E3E7}"/>
              </a:ext>
            </a:extLst>
          </p:cNvPr>
          <p:cNvSpPr txBox="1"/>
          <p:nvPr/>
        </p:nvSpPr>
        <p:spPr>
          <a:xfrm>
            <a:off x="2826723" y="2916315"/>
            <a:ext cx="879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-117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4691E9-0847-442E-BD37-D133902CBB42}"/>
              </a:ext>
            </a:extLst>
          </p:cNvPr>
          <p:cNvSpPr txBox="1"/>
          <p:nvPr/>
        </p:nvSpPr>
        <p:spPr>
          <a:xfrm>
            <a:off x="2920273" y="3373975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EF901E-FA80-4299-A805-A40AD3129514}"/>
              </a:ext>
            </a:extLst>
          </p:cNvPr>
          <p:cNvSpPr txBox="1"/>
          <p:nvPr/>
        </p:nvSpPr>
        <p:spPr>
          <a:xfrm>
            <a:off x="960126" y="3802039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2. НАЧИН: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916D3-FB86-41A4-8454-644D007997DA}"/>
              </a:ext>
            </a:extLst>
          </p:cNvPr>
          <p:cNvSpPr txBox="1"/>
          <p:nvPr/>
        </p:nvSpPr>
        <p:spPr>
          <a:xfrm>
            <a:off x="1051341" y="4242867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263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BC5C8-C930-4E88-8976-EBDFE75F3A7D}"/>
              </a:ext>
            </a:extLst>
          </p:cNvPr>
          <p:cNvSpPr txBox="1"/>
          <p:nvPr/>
        </p:nvSpPr>
        <p:spPr>
          <a:xfrm>
            <a:off x="825849" y="4652143"/>
            <a:ext cx="978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117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2A795B-58BE-4131-9695-400B89C00D65}"/>
              </a:ext>
            </a:extLst>
          </p:cNvPr>
          <p:cNvSpPr txBox="1"/>
          <p:nvPr/>
        </p:nvSpPr>
        <p:spPr>
          <a:xfrm>
            <a:off x="1745356" y="4231537"/>
            <a:ext cx="4469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( 2 * 100 + 6 * 10 + 3 * 1)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C60807-F0E4-43C7-9DB3-71EBEABA49C8}"/>
              </a:ext>
            </a:extLst>
          </p:cNvPr>
          <p:cNvSpPr txBox="1"/>
          <p:nvPr/>
        </p:nvSpPr>
        <p:spPr>
          <a:xfrm>
            <a:off x="1739137" y="4655001"/>
            <a:ext cx="4469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( 1 * 100 + 1 * 10 + 7 * 1)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9B6085-0A3C-41D3-8CCB-78D48270E426}"/>
              </a:ext>
            </a:extLst>
          </p:cNvPr>
          <p:cNvSpPr txBox="1"/>
          <p:nvPr/>
        </p:nvSpPr>
        <p:spPr>
          <a:xfrm>
            <a:off x="6068538" y="4234721"/>
            <a:ext cx="4639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2 * 100 + 5 * 10 + 13 * 1 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EB99FD-2CBC-4436-8C30-2037D74FAB10}"/>
              </a:ext>
            </a:extLst>
          </p:cNvPr>
          <p:cNvSpPr txBox="1"/>
          <p:nvPr/>
        </p:nvSpPr>
        <p:spPr>
          <a:xfrm>
            <a:off x="6058453" y="4658185"/>
            <a:ext cx="443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1 * 100 + 1 * 10 + 7 * 1 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0F7FC6-D659-4E44-B88B-82D5481BE493}"/>
              </a:ext>
            </a:extLst>
          </p:cNvPr>
          <p:cNvSpPr txBox="1"/>
          <p:nvPr/>
        </p:nvSpPr>
        <p:spPr>
          <a:xfrm>
            <a:off x="6068538" y="5088874"/>
            <a:ext cx="4439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1 * 100 + 4 * 10 + 6 * 1 =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696DF0-C5A1-4F01-906A-0F2CA844968A}"/>
              </a:ext>
            </a:extLst>
          </p:cNvPr>
          <p:cNvSpPr txBox="1"/>
          <p:nvPr/>
        </p:nvSpPr>
        <p:spPr>
          <a:xfrm>
            <a:off x="6072967" y="5512568"/>
            <a:ext cx="3523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= 100 + 40 + 6 = </a:t>
            </a:r>
            <a:r>
              <a:rPr lang="bs-Cyrl-B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146</a:t>
            </a:r>
            <a:endParaRPr lang="sr-Latn-BA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0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B2BF14-E45D-465C-ACD8-51958E5EE303}"/>
              </a:ext>
            </a:extLst>
          </p:cNvPr>
          <p:cNvSpPr txBox="1"/>
          <p:nvPr/>
        </p:nvSpPr>
        <p:spPr>
          <a:xfrm>
            <a:off x="689114" y="490330"/>
            <a:ext cx="104957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ЗАДАЦИ ЗА САМОСТАЛНИ РАД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УЏБЕНИКУ НА СТРАНИ 96. РИЈЕШИТЕ ЗАДАТКЕ ПОД РЕДНИМ БРОЈЕМ 2, 3, 4 И 5.</a:t>
            </a:r>
            <a:endParaRPr lang="bs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349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23CF-CAB9-4FBD-9363-90B6078B5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ЛИКОВНА КУЛТУРА </a:t>
            </a:r>
            <a:b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31CB5-54B1-4AFE-B0C8-FE90774AFD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Cyrl-BA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КОРИШТЕЊЕ РАЗЛИЧИТИХ МАТЕРИЈала за компоновање. Мотив: маска.</a:t>
            </a:r>
            <a:endParaRPr lang="sr-Latn-BA" sz="2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3D0C81-D1F6-40EC-A9EB-1259D03AB018}"/>
              </a:ext>
            </a:extLst>
          </p:cNvPr>
          <p:cNvSpPr txBox="1"/>
          <p:nvPr/>
        </p:nvSpPr>
        <p:spPr>
          <a:xfrm>
            <a:off x="1046922" y="543338"/>
            <a:ext cx="591046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ГДЈЕ СУ СЕ КОРИСТИЛЕ МАСКЕ?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ЈЕСТЕ ЛИ ИКАДА ИМАЛИ ПРИЛИКУ ДА ВИДИТЕ НЕКИ КАРНЕВАЛ, ДА ПРИСУСТВУЈЕТЕ НЕКОЈ ПОЗОРИШНОЈ ПРЕДСТАВИ ИЛИ ДА УЧЕСТВУЈЕТЕ У НЕКОМ МАСКЕНБАЛУ?</a:t>
            </a:r>
          </a:p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СВЕ ОВО ПОТРЕБНО ЈЕ ДА ИМАМО НЕКУ ВРСТУ МАСКЕ.</a:t>
            </a:r>
          </a:p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ДА ЛИ НЕКО ОД ВАС ИМА НЕКОГ ОМИЉЕНОГ ЛИКА У КОЈЕГ ВОЛИ ДА СЕ МАСКИРА?</a:t>
            </a: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KARNEVAL U VENECIJI - GRAD SAKRIVEN ISPOD MASKI - SEE Business travel &amp;  meetings magazine">
            <a:extLst>
              <a:ext uri="{FF2B5EF4-FFF2-40B4-BE49-F238E27FC236}">
                <a16:creationId xmlns:a16="http://schemas.microsoft.com/office/drawing/2014/main" id="{5062D64B-A4E5-4090-B2DB-CAE56380D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1122" y="827195"/>
            <a:ext cx="4387050" cy="250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ostim Spiderman Eva Prsa i Maska Kostimi Za Dječake 81307 - Kostimi Za  Dječake 4 do 16 godina - Dječji Kostimi i Maske - MAŠKARE I KOSTIMI /  HALLOWEEN - miniBIGme – Sve za vaše mališane">
            <a:extLst>
              <a:ext uri="{FF2B5EF4-FFF2-40B4-BE49-F238E27FC236}">
                <a16:creationId xmlns:a16="http://schemas.microsoft.com/office/drawing/2014/main" id="{47F86111-FEE7-4023-906B-EBF65A8EE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70" y="3609158"/>
            <a:ext cx="3037367" cy="250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31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teži u boji za djecu. Slike za djecu na temu &quot;Cvijeće&quot;">
            <a:extLst>
              <a:ext uri="{FF2B5EF4-FFF2-40B4-BE49-F238E27FC236}">
                <a16:creationId xmlns:a16="http://schemas.microsoft.com/office/drawing/2014/main" id="{D61C6477-211E-440B-91F2-65E67453A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184" y="1258738"/>
            <a:ext cx="1729399" cy="183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teži u boji za djecu. Slike za djecu na temu &quot;Cvijeće&quot;">
            <a:extLst>
              <a:ext uri="{FF2B5EF4-FFF2-40B4-BE49-F238E27FC236}">
                <a16:creationId xmlns:a16="http://schemas.microsoft.com/office/drawing/2014/main" id="{08FECBBA-1D01-45C4-B585-2F6E15ED0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85" y="962513"/>
            <a:ext cx="2363442" cy="250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teži u boji za djecu. Slike za djecu na temu &quot;Cvijeće&quot;">
            <a:extLst>
              <a:ext uri="{FF2B5EF4-FFF2-40B4-BE49-F238E27FC236}">
                <a16:creationId xmlns:a16="http://schemas.microsoft.com/office/drawing/2014/main" id="{AFE10FF8-BD7D-43F0-92FB-FF09D4C40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429" y="533379"/>
            <a:ext cx="3098475" cy="328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38C847-031F-4D22-BD0E-115D2F61E7EE}"/>
              </a:ext>
            </a:extLst>
          </p:cNvPr>
          <p:cNvSpPr txBox="1"/>
          <p:nvPr/>
        </p:nvSpPr>
        <p:spPr>
          <a:xfrm>
            <a:off x="4890053" y="3976491"/>
            <a:ext cx="214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ЦВИЈЕТ</a:t>
            </a:r>
            <a:endParaRPr lang="sr-Latn-BA" sz="36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30395-64AA-4316-9E21-835DE2B2F429}"/>
              </a:ext>
            </a:extLst>
          </p:cNvPr>
          <p:cNvSpPr txBox="1"/>
          <p:nvPr/>
        </p:nvSpPr>
        <p:spPr>
          <a:xfrm>
            <a:off x="1139687" y="4020520"/>
            <a:ext cx="2276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ЦВЈЕТИЋ</a:t>
            </a:r>
            <a:endParaRPr lang="sr-Latn-BA" sz="3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0AC906-8E46-48C0-AC88-71C3CD3B0DF6}"/>
              </a:ext>
            </a:extLst>
          </p:cNvPr>
          <p:cNvSpPr txBox="1"/>
          <p:nvPr/>
        </p:nvSpPr>
        <p:spPr>
          <a:xfrm>
            <a:off x="8461936" y="4038047"/>
            <a:ext cx="2809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ЦВЈЕТИНА</a:t>
            </a:r>
            <a:endParaRPr lang="sr-Latn-BA" sz="3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CA08C3-D0E4-4BC7-BFD7-98A85D3A167C}"/>
              </a:ext>
            </a:extLst>
          </p:cNvPr>
          <p:cNvSpPr txBox="1"/>
          <p:nvPr/>
        </p:nvSpPr>
        <p:spPr>
          <a:xfrm>
            <a:off x="1139687" y="4945236"/>
            <a:ext cx="10660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-ИМЕНИЦЕ СУ РИЈЕЧИ КОЈЕ ОЗНАЧАВАЈУ ИМЕНА БИЋА, ПРЕДМЕТА И ПОЈАВА. МОГУ ИМАТИ УМАЊЕНО И УВЕЋАНО ЗНАЧЕЊЕ.</a:t>
            </a:r>
          </a:p>
          <a:p>
            <a:r>
              <a:rPr lang="bs-Cyrl-BA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-НА НАШЕМ ПРИМЈЕРУ МОЖЕМО ДА ВИДИМО ДА СМО ИМЕНИЦУ ЦВИЈЕТ НАПИСАЛИ И СА УМАЊЕНИМ И УВЕЋАНИМ ЗНАЧЕЊЕМ.</a:t>
            </a:r>
            <a:endParaRPr lang="sr-Latn-BA" sz="2400" dirty="0">
              <a:solidFill>
                <a:schemeClr val="tx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gažirajte Liječnik George Hanbury maske od kartona - studio-aix.com">
            <a:extLst>
              <a:ext uri="{FF2B5EF4-FFF2-40B4-BE49-F238E27FC236}">
                <a16:creationId xmlns:a16="http://schemas.microsoft.com/office/drawing/2014/main" id="{FD102FC3-9BEE-4197-AAA1-A878A7781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866" y="868017"/>
            <a:ext cx="2614820" cy="29883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iz od konzervativan blizak maske od kartona za djecu -  hocketoanhaiphong.com">
            <a:extLst>
              <a:ext uri="{FF2B5EF4-FFF2-40B4-BE49-F238E27FC236}">
                <a16:creationId xmlns:a16="http://schemas.microsoft.com/office/drawing/2014/main" id="{14FC2B8F-4896-4374-A081-39A705480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84" y="541061"/>
            <a:ext cx="2071639" cy="3529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puls Napiti Opustošiti maske od kartona za djecu -  thepitchforkrevolution.com">
            <a:extLst>
              <a:ext uri="{FF2B5EF4-FFF2-40B4-BE49-F238E27FC236}">
                <a16:creationId xmlns:a16="http://schemas.microsoft.com/office/drawing/2014/main" id="{96EDD50C-E4D2-4FEB-919D-C4206A079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521" y="1295400"/>
            <a:ext cx="2143125" cy="2133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Маска кошки своими руками для ребенка на голову из бумаги или картона:  мастер класс">
            <a:extLst>
              <a:ext uri="{FF2B5EF4-FFF2-40B4-BE49-F238E27FC236}">
                <a16:creationId xmlns:a16="http://schemas.microsoft.com/office/drawing/2014/main" id="{FB5CEAE1-B288-4267-B783-48532B40D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984" y="4283765"/>
            <a:ext cx="2627470" cy="23196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prosječan Učinkovito taktika maske od kartona - goldstandardsounds.com">
            <a:extLst>
              <a:ext uri="{FF2B5EF4-FFF2-40B4-BE49-F238E27FC236}">
                <a16:creationId xmlns:a16="http://schemas.microsoft.com/office/drawing/2014/main" id="{BBBCB0F9-3796-4870-B06E-197779666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565" y="4283765"/>
            <a:ext cx="3102044" cy="2323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05E1CA-51D2-4170-B1B1-80CE0362929A}"/>
              </a:ext>
            </a:extLst>
          </p:cNvPr>
          <p:cNvSpPr txBox="1"/>
          <p:nvPr/>
        </p:nvSpPr>
        <p:spPr>
          <a:xfrm>
            <a:off x="1497496" y="516834"/>
            <a:ext cx="60164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>
                <a:latin typeface="Arial" panose="020B0604020202020204" pitchFamily="34" charset="0"/>
                <a:cs typeface="Arial" panose="020B0604020202020204" pitchFamily="34" charset="0"/>
              </a:rPr>
              <a:t>ЗА ИЗРАДУ МАСКЕ ВАМ ЈЕ ПОТРЕБНО: КАРТОН, МАКАЗЕ, БОЈИЦЕ, ЉЕПИЛО, КАРТОН У БОЈИ, ПЕРЈЕ, ВУНИЦА ИЛИ БИЛО ШТА ШТО ТРЕНУТНО ИМАТЕ У СВОЈИМ КУЋАМА А ДА СЕ МОЖЕ ИСКОРИСТИТИ НА КРЕАТИВАН НАЧИН.</a:t>
            </a:r>
            <a:endParaRPr lang="sr-Latn-B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Deciji pribor za skolu - Photos | Facebook">
            <a:extLst>
              <a:ext uri="{FF2B5EF4-FFF2-40B4-BE49-F238E27FC236}">
                <a16:creationId xmlns:a16="http://schemas.microsoft.com/office/drawing/2014/main" id="{A9DF3C22-3E61-498C-8C44-1794D0CEE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266" y="762907"/>
            <a:ext cx="3334310" cy="221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маказе in Србија Симболи - ћирилица · Global Symbols">
            <a:extLst>
              <a:ext uri="{FF2B5EF4-FFF2-40B4-BE49-F238E27FC236}">
                <a16:creationId xmlns:a16="http://schemas.microsoft.com/office/drawing/2014/main" id="{4E5A0DA5-F4C1-49F8-905A-5BE81A1FE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61" y="3429000"/>
            <a:ext cx="2263846" cy="226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Ljepilo OHO 20gr. - Idealno.ba">
            <a:extLst>
              <a:ext uri="{FF2B5EF4-FFF2-40B4-BE49-F238E27FC236}">
                <a16:creationId xmlns:a16="http://schemas.microsoft.com/office/drawing/2014/main" id="{B4328DF9-07E6-4B36-9FF7-62F85088D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388" y="421841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Papiri u boji | Art Product">
            <a:extLst>
              <a:ext uri="{FF2B5EF4-FFF2-40B4-BE49-F238E27FC236}">
                <a16:creationId xmlns:a16="http://schemas.microsoft.com/office/drawing/2014/main" id="{FEB18909-3BC6-47E1-9472-D5367E2EE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540" y="3625377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Perje za dekoracije, 12 cm — Hobby Art Chemaco">
            <a:extLst>
              <a:ext uri="{FF2B5EF4-FFF2-40B4-BE49-F238E27FC236}">
                <a16:creationId xmlns:a16="http://schemas.microsoft.com/office/drawing/2014/main" id="{4BFC72B2-CECA-4FE1-BE49-5B0F04DCD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61" y="421841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9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92034-076D-4BD1-97D9-E6119EBE8908}"/>
              </a:ext>
            </a:extLst>
          </p:cNvPr>
          <p:cNvSpPr txBox="1"/>
          <p:nvPr/>
        </p:nvSpPr>
        <p:spPr>
          <a:xfrm>
            <a:off x="2027583" y="821635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bs-Cyrl-BA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ПРЕПУСТИТЕ СЕ МАШТИ И НАПРАВИТЕ СВОЈУ МАСКУ.</a:t>
            </a:r>
          </a:p>
          <a:p>
            <a:r>
              <a:rPr lang="bs-Cyrl-BA" sz="2800" dirty="0">
                <a:latin typeface="Arial" panose="020B0604020202020204" pitchFamily="34" charset="0"/>
                <a:cs typeface="Arial" panose="020B0604020202020204" pitchFamily="34" charset="0"/>
              </a:rPr>
              <a:t>МОЖЕТЕ ДА НАПРАВИТЕ МАСКУ ОМИЉЕНЕ ЖИВОТИЊЕ ИЛИ НЕКОГ ПОЗНАТОГ ЈУНАКА.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013F8-7FC0-4462-A1F8-5D15353445F0}"/>
              </a:ext>
            </a:extLst>
          </p:cNvPr>
          <p:cNvSpPr txBox="1"/>
          <p:nvPr/>
        </p:nvSpPr>
        <p:spPr>
          <a:xfrm>
            <a:off x="848139" y="927652"/>
            <a:ext cx="102969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ИМЕНИЦА КОЈА ИМА УМАЊЕНО ЗНАЧЕЊЕ НАЗИВА СЕ ДЕМИНУТИВ. ЈОШ ИХ НАЗИВАМО И УМАЊЕНИЦЕ.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677FFB-D63B-4F88-85BC-814691BE6BD1}"/>
              </a:ext>
            </a:extLst>
          </p:cNvPr>
          <p:cNvSpPr txBox="1"/>
          <p:nvPr/>
        </p:nvSpPr>
        <p:spPr>
          <a:xfrm>
            <a:off x="848139" y="2743534"/>
            <a:ext cx="45587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НАСТАВЦИ ЗА ГРАЂЕЊЕ УМАЊЕНОГ ОБЛИКА РИЈЕЧИ: -ИЦА, -ИЋ, </a:t>
            </a: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-АК, -ЦЕ, -ЕНЦЕ.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B53CE5-A39D-4D9F-8128-87FCE6BFED1F}"/>
              </a:ext>
            </a:extLst>
          </p:cNvPr>
          <p:cNvSpPr txBox="1"/>
          <p:nvPr/>
        </p:nvSpPr>
        <p:spPr>
          <a:xfrm>
            <a:off x="848139" y="4763989"/>
            <a:ext cx="124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КУЋА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9141B8-1366-47E4-99F5-A46AE3DA1048}"/>
              </a:ext>
            </a:extLst>
          </p:cNvPr>
          <p:cNvSpPr txBox="1"/>
          <p:nvPr/>
        </p:nvSpPr>
        <p:spPr>
          <a:xfrm>
            <a:off x="1908494" y="4763989"/>
            <a:ext cx="19936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КУЋИЦА</a:t>
            </a:r>
          </a:p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510605-E7F9-4245-828A-8E242094247A}"/>
              </a:ext>
            </a:extLst>
          </p:cNvPr>
          <p:cNvSpPr txBox="1"/>
          <p:nvPr/>
        </p:nvSpPr>
        <p:spPr>
          <a:xfrm>
            <a:off x="848139" y="5502653"/>
            <a:ext cx="86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ЗУБ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A1A251-D2D2-4F53-B68C-5F492966F06C}"/>
              </a:ext>
            </a:extLst>
          </p:cNvPr>
          <p:cNvSpPr txBox="1"/>
          <p:nvPr/>
        </p:nvSpPr>
        <p:spPr>
          <a:xfrm>
            <a:off x="1642179" y="5491782"/>
            <a:ext cx="17243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ЗУБИЋ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9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D5B76-1497-4FFF-9C43-DA4DF3A9E202}"/>
              </a:ext>
            </a:extLst>
          </p:cNvPr>
          <p:cNvSpPr txBox="1"/>
          <p:nvPr/>
        </p:nvSpPr>
        <p:spPr>
          <a:xfrm>
            <a:off x="1351722" y="702365"/>
            <a:ext cx="9541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ИМЕНИЦА КОЈА ИМА УВЕЋАНО ЗНАЧЕЊЕ НАЗИВА СЕ АУГМЕНТАТИВ. ЈОШ ИХ НАЗИВАМО И УВЕЋАНИЦЕ.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17C04-F954-4FF6-9700-EC1A4317B89F}"/>
              </a:ext>
            </a:extLst>
          </p:cNvPr>
          <p:cNvSpPr txBox="1"/>
          <p:nvPr/>
        </p:nvSpPr>
        <p:spPr>
          <a:xfrm>
            <a:off x="1351722" y="2274838"/>
            <a:ext cx="8321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НАСТАВЦИ ЗА ГРАЂЕЊЕ УВЕЋАНОГ ОБЛИКА 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РИЈЕЧИ : -ИНА, -ЕТИНА, -УРИНА, -ЕШТИНА.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1E450F-2E75-4FAD-803B-AB005F599B99}"/>
              </a:ext>
            </a:extLst>
          </p:cNvPr>
          <p:cNvSpPr txBox="1"/>
          <p:nvPr/>
        </p:nvSpPr>
        <p:spPr>
          <a:xfrm>
            <a:off x="1351722" y="3629056"/>
            <a:ext cx="1104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БАРА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9A8CC-7097-46E7-9C2C-0220601BEC38}"/>
              </a:ext>
            </a:extLst>
          </p:cNvPr>
          <p:cNvSpPr txBox="1"/>
          <p:nvPr/>
        </p:nvSpPr>
        <p:spPr>
          <a:xfrm>
            <a:off x="2308138" y="3629056"/>
            <a:ext cx="27144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БАРУШТИНА</a:t>
            </a: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08B974-D52A-441F-A419-8A8F8A110C0F}"/>
              </a:ext>
            </a:extLst>
          </p:cNvPr>
          <p:cNvSpPr txBox="1"/>
          <p:nvPr/>
        </p:nvSpPr>
        <p:spPr>
          <a:xfrm>
            <a:off x="1351722" y="3926032"/>
            <a:ext cx="11585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s-Cyrl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КОСА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F55AF2-9192-40A7-9FE9-9BAE3152F48B}"/>
              </a:ext>
            </a:extLst>
          </p:cNvPr>
          <p:cNvSpPr txBox="1"/>
          <p:nvPr/>
        </p:nvSpPr>
        <p:spPr>
          <a:xfrm>
            <a:off x="2374398" y="4339753"/>
            <a:ext cx="2438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КОСУРИНА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59CA7-50D3-4A69-B43D-979F206A4343}"/>
              </a:ext>
            </a:extLst>
          </p:cNvPr>
          <p:cNvSpPr txBox="1"/>
          <p:nvPr/>
        </p:nvSpPr>
        <p:spPr>
          <a:xfrm>
            <a:off x="1351722" y="5067616"/>
            <a:ext cx="1181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СОБА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DE07A-B880-45D3-8C6D-2FB87E19137C}"/>
              </a:ext>
            </a:extLst>
          </p:cNvPr>
          <p:cNvSpPr txBox="1"/>
          <p:nvPr/>
        </p:nvSpPr>
        <p:spPr>
          <a:xfrm>
            <a:off x="2394282" y="5084782"/>
            <a:ext cx="2465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СОБЕТИНА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D4EEFF-8587-48E9-AB00-86FE74225944}"/>
              </a:ext>
            </a:extLst>
          </p:cNvPr>
          <p:cNvSpPr txBox="1"/>
          <p:nvPr/>
        </p:nvSpPr>
        <p:spPr>
          <a:xfrm>
            <a:off x="1285462" y="530087"/>
            <a:ext cx="9448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</a:t>
            </a:r>
            <a:endParaRPr lang="bs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ИСПОД СВАКЕ ИМЕНИЦЕ НАПИШИ ИМЕНИЦУ СА УМАЊЕНИМ И ИМЕНИЦУ СА УВЕЋАНИМ ЗНАЧЕЊЕМ: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sr-Latn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</a:t>
            </a:r>
            <a:endParaRPr lang="bs-Cyrl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</a:t>
            </a:r>
          </a:p>
          <a:p>
            <a:endParaRPr lang="sr-Latn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Cyrl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</a:t>
            </a:r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endParaRPr lang="bs-Cyrl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EADBC47-A341-46CA-A9B9-9325CD1902C0}"/>
              </a:ext>
            </a:extLst>
          </p:cNvPr>
          <p:cNvCxnSpPr>
            <a:cxnSpLocks/>
          </p:cNvCxnSpPr>
          <p:nvPr/>
        </p:nvCxnSpPr>
        <p:spPr>
          <a:xfrm>
            <a:off x="2014330" y="2690192"/>
            <a:ext cx="13252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B0D54F-B10F-4982-B763-64866FCEE71A}"/>
              </a:ext>
            </a:extLst>
          </p:cNvPr>
          <p:cNvCxnSpPr>
            <a:cxnSpLocks/>
          </p:cNvCxnSpPr>
          <p:nvPr/>
        </p:nvCxnSpPr>
        <p:spPr>
          <a:xfrm>
            <a:off x="2014330" y="3415747"/>
            <a:ext cx="13252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51B8F4-7FEA-4FE8-B9B1-31900DABBEC0}"/>
              </a:ext>
            </a:extLst>
          </p:cNvPr>
          <p:cNvCxnSpPr>
            <a:cxnSpLocks/>
          </p:cNvCxnSpPr>
          <p:nvPr/>
        </p:nvCxnSpPr>
        <p:spPr>
          <a:xfrm>
            <a:off x="4479235" y="2690193"/>
            <a:ext cx="13332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DF12D-265B-4813-A4BC-197F4EE9B710}"/>
              </a:ext>
            </a:extLst>
          </p:cNvPr>
          <p:cNvCxnSpPr>
            <a:cxnSpLocks/>
          </p:cNvCxnSpPr>
          <p:nvPr/>
        </p:nvCxnSpPr>
        <p:spPr>
          <a:xfrm>
            <a:off x="4210777" y="3389242"/>
            <a:ext cx="18852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5615B-0AC1-4584-A471-EB34EEAA6D53}"/>
              </a:ext>
            </a:extLst>
          </p:cNvPr>
          <p:cNvCxnSpPr>
            <a:cxnSpLocks/>
          </p:cNvCxnSpPr>
          <p:nvPr/>
        </p:nvCxnSpPr>
        <p:spPr>
          <a:xfrm>
            <a:off x="6665843" y="2690192"/>
            <a:ext cx="1669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6248349-CBF4-4687-994A-C2EB42EA2D1F}"/>
              </a:ext>
            </a:extLst>
          </p:cNvPr>
          <p:cNvCxnSpPr>
            <a:cxnSpLocks/>
          </p:cNvCxnSpPr>
          <p:nvPr/>
        </p:nvCxnSpPr>
        <p:spPr>
          <a:xfrm>
            <a:off x="6460843" y="3389242"/>
            <a:ext cx="20863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9B3B028-80B5-4441-A8B1-B327F5EBD1B0}"/>
              </a:ext>
            </a:extLst>
          </p:cNvPr>
          <p:cNvSpPr txBox="1"/>
          <p:nvPr/>
        </p:nvSpPr>
        <p:spPr>
          <a:xfrm>
            <a:off x="1285462" y="4223406"/>
            <a:ext cx="9621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НА ЛИНИЈИ ПОРЕД РИЈЕЧИ СА УМАЊЕНИМ ЗНАЧЕЊЕМ НАПИШИ РИЈЕЧ СА УВЕЋАНИМ ЗНАЧЕЊЕМ: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CE862E6-5CB5-4D1B-83BF-9DCF02CDA5AF}"/>
              </a:ext>
            </a:extLst>
          </p:cNvPr>
          <p:cNvCxnSpPr/>
          <p:nvPr/>
        </p:nvCxnSpPr>
        <p:spPr>
          <a:xfrm>
            <a:off x="3483105" y="5552403"/>
            <a:ext cx="1696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301DF8D-8C3D-4F5E-A58A-A6ECA0C87823}"/>
              </a:ext>
            </a:extLst>
          </p:cNvPr>
          <p:cNvCxnSpPr/>
          <p:nvPr/>
        </p:nvCxnSpPr>
        <p:spPr>
          <a:xfrm>
            <a:off x="3392638" y="6093249"/>
            <a:ext cx="16962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B2585F2-84EA-4555-AFF9-7C2D9F11D2AD}"/>
              </a:ext>
            </a:extLst>
          </p:cNvPr>
          <p:cNvCxnSpPr>
            <a:cxnSpLocks/>
          </p:cNvCxnSpPr>
          <p:nvPr/>
        </p:nvCxnSpPr>
        <p:spPr>
          <a:xfrm>
            <a:off x="7380518" y="5518258"/>
            <a:ext cx="15244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9F73BB4-559D-4E01-99F3-AE9144150B52}"/>
              </a:ext>
            </a:extLst>
          </p:cNvPr>
          <p:cNvCxnSpPr/>
          <p:nvPr/>
        </p:nvCxnSpPr>
        <p:spPr>
          <a:xfrm>
            <a:off x="7620000" y="6093249"/>
            <a:ext cx="18420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D751A5E-6EC8-4AA6-ACD7-97181B145CBE}"/>
              </a:ext>
            </a:extLst>
          </p:cNvPr>
          <p:cNvSpPr txBox="1"/>
          <p:nvPr/>
        </p:nvSpPr>
        <p:spPr>
          <a:xfrm>
            <a:off x="2135765" y="1764583"/>
            <a:ext cx="1130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МОМАК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AB288-9DD2-47A8-BB13-9C10F90833AC}"/>
              </a:ext>
            </a:extLst>
          </p:cNvPr>
          <p:cNvSpPr txBox="1"/>
          <p:nvPr/>
        </p:nvSpPr>
        <p:spPr>
          <a:xfrm>
            <a:off x="1989880" y="2347584"/>
            <a:ext cx="144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МОМЧИЋ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1E1208-6541-4E9B-B93F-1F89B66CF4FF}"/>
              </a:ext>
            </a:extLst>
          </p:cNvPr>
          <p:cNvSpPr txBox="1"/>
          <p:nvPr/>
        </p:nvSpPr>
        <p:spPr>
          <a:xfrm>
            <a:off x="1982145" y="3046467"/>
            <a:ext cx="156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МОМЧИНА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21777-3796-498B-A483-627AE71DD788}"/>
              </a:ext>
            </a:extLst>
          </p:cNvPr>
          <p:cNvSpPr txBox="1"/>
          <p:nvPr/>
        </p:nvSpPr>
        <p:spPr>
          <a:xfrm>
            <a:off x="4558626" y="175961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ЦИПЕЛА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BBE72C-8507-4C2C-9C62-F1D315BBB6B7}"/>
              </a:ext>
            </a:extLst>
          </p:cNvPr>
          <p:cNvSpPr txBox="1"/>
          <p:nvPr/>
        </p:nvSpPr>
        <p:spPr>
          <a:xfrm>
            <a:off x="4388913" y="2336992"/>
            <a:ext cx="1643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ЦИПЕЛИЦА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A0BD64-E633-421B-9CA9-A6BE940A7170}"/>
              </a:ext>
            </a:extLst>
          </p:cNvPr>
          <p:cNvSpPr txBox="1"/>
          <p:nvPr/>
        </p:nvSpPr>
        <p:spPr>
          <a:xfrm>
            <a:off x="4213889" y="3041244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ЦИПЕЛЕТИНА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211ADF-EFD8-4109-9B02-00B316C34FDF}"/>
              </a:ext>
            </a:extLst>
          </p:cNvPr>
          <p:cNvSpPr txBox="1"/>
          <p:nvPr/>
        </p:nvSpPr>
        <p:spPr>
          <a:xfrm>
            <a:off x="6748582" y="1759610"/>
            <a:ext cx="137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КОШУЉА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A28F2-099E-4634-9227-4DD3C8105FE7}"/>
              </a:ext>
            </a:extLst>
          </p:cNvPr>
          <p:cNvSpPr txBox="1"/>
          <p:nvPr/>
        </p:nvSpPr>
        <p:spPr>
          <a:xfrm>
            <a:off x="6590521" y="2333270"/>
            <a:ext cx="174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КОШУЉИЦА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D3B97A-2A32-4671-AD88-751E5EB850DF}"/>
              </a:ext>
            </a:extLst>
          </p:cNvPr>
          <p:cNvSpPr txBox="1"/>
          <p:nvPr/>
        </p:nvSpPr>
        <p:spPr>
          <a:xfrm>
            <a:off x="6460843" y="3043329"/>
            <a:ext cx="2086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КОШУЉЕТИНА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463F4F-44DA-4E7D-AE95-145C844C27AF}"/>
              </a:ext>
            </a:extLst>
          </p:cNvPr>
          <p:cNvSpPr txBox="1"/>
          <p:nvPr/>
        </p:nvSpPr>
        <p:spPr>
          <a:xfrm>
            <a:off x="2061249" y="5144653"/>
            <a:ext cx="148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ТОРБИЦА: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878B7F-D7FA-41DF-AC36-5E71125CA6F4}"/>
              </a:ext>
            </a:extLst>
          </p:cNvPr>
          <p:cNvSpPr txBox="1"/>
          <p:nvPr/>
        </p:nvSpPr>
        <p:spPr>
          <a:xfrm>
            <a:off x="3471610" y="5152293"/>
            <a:ext cx="173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ТОРБЕТИНА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426E4-32B3-4709-9979-02F5D526F025}"/>
              </a:ext>
            </a:extLst>
          </p:cNvPr>
          <p:cNvSpPr txBox="1"/>
          <p:nvPr/>
        </p:nvSpPr>
        <p:spPr>
          <a:xfrm>
            <a:off x="2135765" y="5742199"/>
            <a:ext cx="1335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КУЋИЦА: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CE2309-818B-4A3D-85D7-3824CD7CDE02}"/>
              </a:ext>
            </a:extLst>
          </p:cNvPr>
          <p:cNvSpPr txBox="1"/>
          <p:nvPr/>
        </p:nvSpPr>
        <p:spPr>
          <a:xfrm>
            <a:off x="3445686" y="5734559"/>
            <a:ext cx="159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КУЋЕТИНА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8656C6-3983-4D2A-8DEF-1EE3AFC79C75}"/>
              </a:ext>
            </a:extLst>
          </p:cNvPr>
          <p:cNvSpPr txBox="1"/>
          <p:nvPr/>
        </p:nvSpPr>
        <p:spPr>
          <a:xfrm>
            <a:off x="6233051" y="5144653"/>
            <a:ext cx="1229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НОСИЋ: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315724-AA17-4C89-A5E7-7061DDC52AC9}"/>
              </a:ext>
            </a:extLst>
          </p:cNvPr>
          <p:cNvSpPr txBox="1"/>
          <p:nvPr/>
        </p:nvSpPr>
        <p:spPr>
          <a:xfrm>
            <a:off x="7507689" y="5144653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НОСИНА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AB89C3-4512-434C-BE30-E9F9553A999A}"/>
              </a:ext>
            </a:extLst>
          </p:cNvPr>
          <p:cNvSpPr txBox="1"/>
          <p:nvPr/>
        </p:nvSpPr>
        <p:spPr>
          <a:xfrm>
            <a:off x="6204023" y="5749839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ПТИЧИЦА: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015802-487F-44FD-8208-D36519521C36}"/>
              </a:ext>
            </a:extLst>
          </p:cNvPr>
          <p:cNvSpPr txBox="1"/>
          <p:nvPr/>
        </p:nvSpPr>
        <p:spPr>
          <a:xfrm>
            <a:off x="7613921" y="5742199"/>
            <a:ext cx="19357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ПТИЧУРИНА</a:t>
            </a:r>
            <a:endParaRPr lang="sr-Latn-B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3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3" grpId="0"/>
      <p:bldP spid="5" grpId="0"/>
      <p:bldP spid="6" grpId="0"/>
      <p:bldP spid="7" grpId="0"/>
      <p:bldP spid="8" grpId="0"/>
      <p:bldP spid="10" grpId="0"/>
      <p:bldP spid="12" grpId="0"/>
      <p:bldP spid="14" grpId="0"/>
      <p:bldP spid="16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AAED81-24E3-4D74-8A7F-53C830A4B5B0}"/>
              </a:ext>
            </a:extLst>
          </p:cNvPr>
          <p:cNvSpPr txBox="1"/>
          <p:nvPr/>
        </p:nvSpPr>
        <p:spPr>
          <a:xfrm>
            <a:off x="1470991" y="781878"/>
            <a:ext cx="94355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bs-Cyrl-BA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</a:p>
          <a:p>
            <a:endParaRPr lang="bs-Cyrl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НАВЕДЕНИМ РИЈЕЧИМА ОДРЕДИ УВЕЋАНО И УМАЊЕНО ЗНАЧЕЊЕ: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ДЕМИНУТИВ                                АУГМЕНТАТИВ</a:t>
            </a:r>
          </a:p>
          <a:p>
            <a:endParaRPr lang="bs-Cyrl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СОБА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ОЛОВКА  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ПЕРО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КАПА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ОБЛАК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СТО</a:t>
            </a:r>
          </a:p>
          <a:p>
            <a:r>
              <a:rPr lang="bs-Cyrl-BA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РУКА</a:t>
            </a:r>
            <a:endParaRPr lang="sr-Latn-BA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03E4E9-C9CB-47C8-AA39-CA996EAE7694}"/>
              </a:ext>
            </a:extLst>
          </p:cNvPr>
          <p:cNvCxnSpPr/>
          <p:nvPr/>
        </p:nvCxnSpPr>
        <p:spPr>
          <a:xfrm>
            <a:off x="2822713" y="2902226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F3DB49-6346-4A96-950E-3DFF4AE26979}"/>
              </a:ext>
            </a:extLst>
          </p:cNvPr>
          <p:cNvCxnSpPr>
            <a:cxnSpLocks/>
          </p:cNvCxnSpPr>
          <p:nvPr/>
        </p:nvCxnSpPr>
        <p:spPr>
          <a:xfrm>
            <a:off x="2809461" y="3193774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72C69D-A366-4FAF-8D5B-03F6000C40D6}"/>
              </a:ext>
            </a:extLst>
          </p:cNvPr>
          <p:cNvCxnSpPr>
            <a:cxnSpLocks/>
          </p:cNvCxnSpPr>
          <p:nvPr/>
        </p:nvCxnSpPr>
        <p:spPr>
          <a:xfrm>
            <a:off x="2809461" y="3521765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9E2649-DA30-4ECB-ADE1-24144C783CEC}"/>
              </a:ext>
            </a:extLst>
          </p:cNvPr>
          <p:cNvCxnSpPr>
            <a:cxnSpLocks/>
          </p:cNvCxnSpPr>
          <p:nvPr/>
        </p:nvCxnSpPr>
        <p:spPr>
          <a:xfrm>
            <a:off x="2809461" y="3803375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34B402-4A0C-42C8-84A5-FACFF667A825}"/>
              </a:ext>
            </a:extLst>
          </p:cNvPr>
          <p:cNvCxnSpPr>
            <a:cxnSpLocks/>
          </p:cNvCxnSpPr>
          <p:nvPr/>
        </p:nvCxnSpPr>
        <p:spPr>
          <a:xfrm>
            <a:off x="2809461" y="4134677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31A2A5-2C99-46CE-BDCB-9FCBE3A32E07}"/>
              </a:ext>
            </a:extLst>
          </p:cNvPr>
          <p:cNvCxnSpPr>
            <a:cxnSpLocks/>
          </p:cNvCxnSpPr>
          <p:nvPr/>
        </p:nvCxnSpPr>
        <p:spPr>
          <a:xfrm>
            <a:off x="2809461" y="4439478"/>
            <a:ext cx="152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334C2F-3A4F-4412-BA1A-936046081941}"/>
              </a:ext>
            </a:extLst>
          </p:cNvPr>
          <p:cNvCxnSpPr>
            <a:cxnSpLocks/>
          </p:cNvCxnSpPr>
          <p:nvPr/>
        </p:nvCxnSpPr>
        <p:spPr>
          <a:xfrm>
            <a:off x="2822713" y="4717774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177859-7A7C-457D-B029-9D1A5D414DD6}"/>
              </a:ext>
            </a:extLst>
          </p:cNvPr>
          <p:cNvCxnSpPr>
            <a:cxnSpLocks/>
          </p:cNvCxnSpPr>
          <p:nvPr/>
        </p:nvCxnSpPr>
        <p:spPr>
          <a:xfrm>
            <a:off x="6493565" y="2902226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CC7EF12-1982-4F0B-A5AB-2D36931FF55E}"/>
              </a:ext>
            </a:extLst>
          </p:cNvPr>
          <p:cNvCxnSpPr>
            <a:cxnSpLocks/>
          </p:cNvCxnSpPr>
          <p:nvPr/>
        </p:nvCxnSpPr>
        <p:spPr>
          <a:xfrm>
            <a:off x="6493565" y="3491948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1DAB88-1229-40AD-A0A6-8253CB23B607}"/>
              </a:ext>
            </a:extLst>
          </p:cNvPr>
          <p:cNvCxnSpPr>
            <a:cxnSpLocks/>
          </p:cNvCxnSpPr>
          <p:nvPr/>
        </p:nvCxnSpPr>
        <p:spPr>
          <a:xfrm>
            <a:off x="6493565" y="3193774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A5DC0B-6D79-4154-934E-E3BA7815B12C}"/>
              </a:ext>
            </a:extLst>
          </p:cNvPr>
          <p:cNvCxnSpPr>
            <a:cxnSpLocks/>
          </p:cNvCxnSpPr>
          <p:nvPr/>
        </p:nvCxnSpPr>
        <p:spPr>
          <a:xfrm>
            <a:off x="6493565" y="3803375"/>
            <a:ext cx="15107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F4C2605-BC4A-4040-AC19-294C40781037}"/>
              </a:ext>
            </a:extLst>
          </p:cNvPr>
          <p:cNvCxnSpPr>
            <a:cxnSpLocks/>
          </p:cNvCxnSpPr>
          <p:nvPr/>
        </p:nvCxnSpPr>
        <p:spPr>
          <a:xfrm>
            <a:off x="6493565" y="4108174"/>
            <a:ext cx="15637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7C97E6F-924E-4CD5-BF02-FAFA53E20BE2}"/>
              </a:ext>
            </a:extLst>
          </p:cNvPr>
          <p:cNvCxnSpPr>
            <a:cxnSpLocks/>
          </p:cNvCxnSpPr>
          <p:nvPr/>
        </p:nvCxnSpPr>
        <p:spPr>
          <a:xfrm flipV="1">
            <a:off x="6467061" y="4439478"/>
            <a:ext cx="1590260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971F8D3-0975-4DCA-894D-4816FB38F4EF}"/>
              </a:ext>
            </a:extLst>
          </p:cNvPr>
          <p:cNvCxnSpPr>
            <a:cxnSpLocks/>
          </p:cNvCxnSpPr>
          <p:nvPr/>
        </p:nvCxnSpPr>
        <p:spPr>
          <a:xfrm>
            <a:off x="6467061" y="4717774"/>
            <a:ext cx="15902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35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64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AF5C-134B-4DAF-9BBB-C48190B0B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b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2914E-182A-46DC-A4E9-18852ACB6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ОДУЗИМАЊЕ ТРОЦИФРЕНИХ БРОЈЕВА (БРОЈ ЈЕДИНИЦА УМАЊЕНИКА МАЊИ ЈЕ ОД БРОЈА ЈЕДИНИЦА УМАЊИОЦА)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D18561-50B2-4E11-BE16-40185A29CB84}"/>
              </a:ext>
            </a:extLst>
          </p:cNvPr>
          <p:cNvSpPr txBox="1"/>
          <p:nvPr/>
        </p:nvSpPr>
        <p:spPr>
          <a:xfrm>
            <a:off x="1325217" y="675861"/>
            <a:ext cx="958132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МАРИЈА ЖЕЛИ ДА КУПИ ИГРАЧКУ КОЈА КОШТА 267 КМ. ТРЕНУТНО ИМА 124 КМ. КОЛИКО ЈОЈ КМ ЈОШ НЕДОСТАЈЕ ?</a:t>
            </a:r>
          </a:p>
          <a:p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Tvornica snova - personalizirane priče i bajke za djecu">
            <a:extLst>
              <a:ext uri="{FF2B5EF4-FFF2-40B4-BE49-F238E27FC236}">
                <a16:creationId xmlns:a16="http://schemas.microsoft.com/office/drawing/2014/main" id="{84C2106C-9BA7-49D8-8430-4D6F419F8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08" y="1173330"/>
            <a:ext cx="3648075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71536CF4-2D1B-4F94-BE12-CF7607D2DB36}"/>
              </a:ext>
            </a:extLst>
          </p:cNvPr>
          <p:cNvSpPr/>
          <p:nvPr/>
        </p:nvSpPr>
        <p:spPr>
          <a:xfrm>
            <a:off x="8203097" y="2244004"/>
            <a:ext cx="1815548" cy="148424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71BBE78-7042-4C5E-A4D3-924971A8440C}"/>
              </a:ext>
            </a:extLst>
          </p:cNvPr>
          <p:cNvSpPr/>
          <p:nvPr/>
        </p:nvSpPr>
        <p:spPr>
          <a:xfrm flipH="1">
            <a:off x="6546574" y="3126101"/>
            <a:ext cx="1762539" cy="1033669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A60C892F-B102-496F-8FCC-61B4052BFC58}"/>
              </a:ext>
            </a:extLst>
          </p:cNvPr>
          <p:cNvSpPr/>
          <p:nvPr/>
        </p:nvSpPr>
        <p:spPr>
          <a:xfrm>
            <a:off x="8817459" y="3730793"/>
            <a:ext cx="1845779" cy="134434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712EB1-B4EA-4C13-816B-9C671A9EB2F3}"/>
              </a:ext>
            </a:extLst>
          </p:cNvPr>
          <p:cNvSpPr txBox="1"/>
          <p:nvPr/>
        </p:nvSpPr>
        <p:spPr>
          <a:xfrm>
            <a:off x="8680174" y="2676939"/>
            <a:ext cx="11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КОШТА 267 КМ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0E1052-6E36-4A32-8F4E-225AD7B98B0E}"/>
              </a:ext>
            </a:extLst>
          </p:cNvPr>
          <p:cNvSpPr txBox="1"/>
          <p:nvPr/>
        </p:nvSpPr>
        <p:spPr>
          <a:xfrm>
            <a:off x="6705601" y="3319769"/>
            <a:ext cx="1563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ИМАМ 124 КМ</a:t>
            </a:r>
            <a:endParaRPr lang="sr-Latn-BA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579315-4E1B-48D0-9475-C4A659063DA3}"/>
              </a:ext>
            </a:extLst>
          </p:cNvPr>
          <p:cNvSpPr txBox="1"/>
          <p:nvPr/>
        </p:nvSpPr>
        <p:spPr>
          <a:xfrm>
            <a:off x="8981247" y="4140405"/>
            <a:ext cx="152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НЕДОСТАЈЕ</a:t>
            </a:r>
          </a:p>
          <a:p>
            <a:r>
              <a:rPr lang="bs-Cyrl-BA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???</a:t>
            </a:r>
            <a:endParaRPr lang="sr-Latn-BA" sz="1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A591C4-6227-4193-A3B7-333F14606D32}"/>
              </a:ext>
            </a:extLst>
          </p:cNvPr>
          <p:cNvSpPr txBox="1"/>
          <p:nvPr/>
        </p:nvSpPr>
        <p:spPr>
          <a:xfrm>
            <a:off x="1325217" y="2086112"/>
            <a:ext cx="5075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РАЧУНАМО: 267 – 124 = 143</a:t>
            </a:r>
            <a:endParaRPr lang="sr-Latn-BA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37535A81-965A-4D4E-9EF5-B79457F9AEF6}"/>
              </a:ext>
            </a:extLst>
          </p:cNvPr>
          <p:cNvSpPr/>
          <p:nvPr/>
        </p:nvSpPr>
        <p:spPr>
          <a:xfrm flipH="1" flipV="1">
            <a:off x="1160498" y="2716242"/>
            <a:ext cx="1597820" cy="62146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E15E65-25E8-426D-98DA-1D23DB6A457E}"/>
              </a:ext>
            </a:extLst>
          </p:cNvPr>
          <p:cNvSpPr txBox="1"/>
          <p:nvPr/>
        </p:nvSpPr>
        <p:spPr>
          <a:xfrm>
            <a:off x="1258955" y="2815438"/>
            <a:ext cx="1556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УМАЊЕНИК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6B1138-A9B2-4E6E-AE07-D5FD9ABA60CE}"/>
              </a:ext>
            </a:extLst>
          </p:cNvPr>
          <p:cNvSpPr/>
          <p:nvPr/>
        </p:nvSpPr>
        <p:spPr>
          <a:xfrm>
            <a:off x="3863008" y="3026974"/>
            <a:ext cx="176253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78F6D-1BAB-45FF-BD4E-6109BC34D1B3}"/>
              </a:ext>
            </a:extLst>
          </p:cNvPr>
          <p:cNvCxnSpPr/>
          <p:nvPr/>
        </p:nvCxnSpPr>
        <p:spPr>
          <a:xfrm>
            <a:off x="4518991" y="2516525"/>
            <a:ext cx="92766" cy="412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1ACF87-028C-438D-B9C9-4337560F967F}"/>
              </a:ext>
            </a:extLst>
          </p:cNvPr>
          <p:cNvSpPr txBox="1"/>
          <p:nvPr/>
        </p:nvSpPr>
        <p:spPr>
          <a:xfrm>
            <a:off x="3919842" y="3026974"/>
            <a:ext cx="165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УМАЊИЛАЦ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owchart: Terminator 20">
            <a:extLst>
              <a:ext uri="{FF2B5EF4-FFF2-40B4-BE49-F238E27FC236}">
                <a16:creationId xmlns:a16="http://schemas.microsoft.com/office/drawing/2014/main" id="{3F2345E3-C593-40D8-8358-E7D2CA4A43BE}"/>
              </a:ext>
            </a:extLst>
          </p:cNvPr>
          <p:cNvSpPr/>
          <p:nvPr/>
        </p:nvSpPr>
        <p:spPr>
          <a:xfrm>
            <a:off x="6294783" y="2086112"/>
            <a:ext cx="1809855" cy="52322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dirty="0">
                <a:latin typeface="Arial" panose="020B0604020202020204" pitchFamily="34" charset="0"/>
                <a:cs typeface="Arial" panose="020B0604020202020204" pitchFamily="34" charset="0"/>
              </a:rPr>
              <a:t>РАЗЛИКА</a:t>
            </a:r>
            <a:endParaRPr lang="sr-Latn-B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6AA9B04-417B-4359-B958-A14AE41023F8}"/>
              </a:ext>
            </a:extLst>
          </p:cNvPr>
          <p:cNvCxnSpPr>
            <a:cxnSpLocks/>
          </p:cNvCxnSpPr>
          <p:nvPr/>
        </p:nvCxnSpPr>
        <p:spPr>
          <a:xfrm>
            <a:off x="5903843" y="2301399"/>
            <a:ext cx="642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62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3" grpId="0"/>
      <p:bldP spid="20" grpId="0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923</TotalTime>
  <Words>884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Tw Cen MT</vt:lpstr>
      <vt:lpstr>Circuit</vt:lpstr>
      <vt:lpstr>СРПСКИ ЈЕЗИК  4.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МАТЕМАТИКА 4.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ЛИКОВНА КУЛТУРА  4. РАЗРЕД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 4. РАЗРЕД</dc:title>
  <dc:creator>Administrator</dc:creator>
  <cp:lastModifiedBy>Administrator</cp:lastModifiedBy>
  <cp:revision>48</cp:revision>
  <dcterms:created xsi:type="dcterms:W3CDTF">2021-03-07T08:11:18Z</dcterms:created>
  <dcterms:modified xsi:type="dcterms:W3CDTF">2021-03-09T17:58:19Z</dcterms:modified>
</cp:coreProperties>
</file>