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ABEE5-AB71-4C66-9579-B7A168913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F40680-0D3F-4AD4-8664-B6EB9D3A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0173E7-A252-4EE0-8539-9F7131CD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C8AA56-4E70-4969-9D54-79F56A57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1EA129-77E1-45D2-BBC6-E1C09EDA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59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9006C-2502-4A55-A787-B9A472A8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3B30E7-6F78-4C9A-A1E1-826D7A664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2CC15A-C5F1-4EA3-81A1-934A677D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CA842D-77A1-4D74-A57A-8C3D4168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4B213B-9C04-48EB-BF65-7E0D8C98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5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ADAF2E6-3299-4D5C-AEE1-E087F71BE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03A840-D844-44D0-A0FA-F41A2DDA8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E3D781-1F93-4A24-B504-F8F66933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C3489F-CAF5-4331-A94C-093934BD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1F39C0-FA95-4B28-B438-F20A4288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47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FDFBD-9A8F-4303-8F84-7CBDDEA9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55039C-8066-41D3-AC2D-AA9DF011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0EFF79-8253-43AC-AB5E-A4905462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C8AA0D-E4B2-48EF-8934-A6DED2FF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778806-22DB-48A1-8CD5-EB0E6139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17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F717C-6CFF-472B-AD62-550BEC04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FC49CB-36BA-40D7-98DA-711A8A1A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23A6EC-29DE-429E-B7DB-052E891D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41D947-7A99-4A6F-A082-C144ACF9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5AE946-A586-4011-8023-8BF2E672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82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45D28-26F5-4907-A835-8DE88A6B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1D667-9899-46F9-B562-AACC16114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3C4028-60F3-4AA7-A26D-CB4EDF1B0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041FDB-C5E1-4EA3-AA3F-61B64319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E53AC3-8463-47C4-BCE6-2DAC7959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B800F6-1566-4A5C-BC5A-B9F86C38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7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290A5-24E4-4975-A2C8-3A72C44E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2BDE1B-9924-4430-91EA-B65C73FCB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9EFA3D-BAAA-4E8C-80C2-48118474D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BAA801-65B4-41A4-AD38-87FDC93FE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F8E085-492B-4851-A25B-25D1A2A0F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AA9AE41-4A1E-44B4-8120-CB469F06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E94FB-B81C-4EAB-AA2F-D1176B38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F4AB890-569A-426A-B964-2E282B86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2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ECF1C-54B3-4475-8042-D41F53B1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CFF8BE-98B6-4C36-B798-818FB95C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B6E2B6-D06F-4857-B760-9D323C8F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1B4442-6ADD-4B3F-88BB-F80E10FB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67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1F7ED6-B93B-4922-86DF-F14FE4DEE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D0C0D9-7522-4039-B6A2-EA1F7161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B2BEC7-972C-483A-8511-15BE1D9C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3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580C1-C577-4329-82AB-AD94BE99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F6106B-2609-4160-A980-F0FE5D29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6BF757-617F-4427-BC75-101FAB058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4E8011-9456-43F5-A409-1096C51B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FC9271-85AE-4A40-AEB2-0E3C50BF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48045C-3FD5-42F5-81A5-D8C2BD80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00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E5548-DD85-412E-B476-3572C8FD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38C188-A910-429B-904A-D2B3F8971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BEEE65-0CA4-4491-8BB2-C770A689E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9E6944-958A-47CC-8CEB-2D7FD700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73E21A-6F0D-430E-B4B1-2D0A1A49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41FF37-1A10-494A-BF24-908B1D3A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71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>
            <a:alpha val="8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54E662-F587-4843-B310-DAED6944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D3E487-E290-4D5C-86D9-BF638D024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B08602-F4CD-4326-8708-E7A18338C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7667-523F-423D-A6C5-9E1324DD695F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E3C61E-F7A1-431F-98B3-633F914BB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66F40-BCBE-4C5D-9AAD-8E823FF22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A082-75E8-4996-A1DE-D4A70C38CA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3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6BD3AEC-BE01-43AF-9975-AAD94106A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9235" y="1846145"/>
            <a:ext cx="7998195" cy="501185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17725D2-2D66-4D0E-9FE2-BCEE1A2975F7}"/>
              </a:ext>
            </a:extLst>
          </p:cNvPr>
          <p:cNvSpPr txBox="1"/>
          <p:nvPr/>
        </p:nvSpPr>
        <p:spPr>
          <a:xfrm>
            <a:off x="1712589" y="2349727"/>
            <a:ext cx="6911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>
                <a:latin typeface="Arial" panose="020B0604020202020204" pitchFamily="34" charset="0"/>
                <a:cs typeface="Arial" panose="020B0604020202020204" pitchFamily="34" charset="0"/>
              </a:rPr>
              <a:t>Писање и читање бројева пете и шесте десетице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E17CB8E-EA12-492F-B8DA-083F073F2234}"/>
              </a:ext>
            </a:extLst>
          </p:cNvPr>
          <p:cNvSpPr txBox="1"/>
          <p:nvPr/>
        </p:nvSpPr>
        <p:spPr>
          <a:xfrm>
            <a:off x="1060175" y="715618"/>
            <a:ext cx="3419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</a:p>
          <a:p>
            <a:pPr algn="ctr"/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2. разред</a:t>
            </a:r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4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505C2F-67B4-4B73-8024-9C640B895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573" y="2544639"/>
            <a:ext cx="4214192" cy="44029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AFB8BF1-A04F-40B6-8994-1F51D82B9BA6}"/>
              </a:ext>
            </a:extLst>
          </p:cNvPr>
          <p:cNvSpPr txBox="1"/>
          <p:nvPr/>
        </p:nvSpPr>
        <p:spPr>
          <a:xfrm>
            <a:off x="3458817" y="410816"/>
            <a:ext cx="527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AB2D5A1-F774-4A1E-BDB3-196E05ACA98E}"/>
              </a:ext>
            </a:extLst>
          </p:cNvPr>
          <p:cNvSpPr/>
          <p:nvPr/>
        </p:nvSpPr>
        <p:spPr>
          <a:xfrm>
            <a:off x="2994992" y="1507727"/>
            <a:ext cx="8746435" cy="344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Бројеви треће десетице су: </a:t>
            </a:r>
          </a:p>
          <a:p>
            <a:pPr>
              <a:lnSpc>
                <a:spcPct val="150000"/>
              </a:lnSpc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21, 22, 23,</a:t>
            </a:r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 24, 25, 26, 27, 28, 29, 30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Бројеви четврте десетице су: </a:t>
            </a:r>
          </a:p>
          <a:p>
            <a:pPr>
              <a:lnSpc>
                <a:spcPct val="150000"/>
              </a:lnSpc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31, 32, 33, 34, 35, 36, 37, 38, 39, 40.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2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1281E52-0352-4819-BEBD-FD8CC6629006}"/>
              </a:ext>
            </a:extLst>
          </p:cNvPr>
          <p:cNvSpPr txBox="1"/>
          <p:nvPr/>
        </p:nvSpPr>
        <p:spPr>
          <a:xfrm>
            <a:off x="3087756" y="397565"/>
            <a:ext cx="60164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400" b="1" dirty="0">
                <a:latin typeface="Arial" panose="020B0604020202020204" pitchFamily="34" charset="0"/>
                <a:cs typeface="Arial" panose="020B0604020202020204" pitchFamily="34" charset="0"/>
              </a:rPr>
              <a:t>Бројеви пете десетице</a:t>
            </a:r>
            <a:endParaRPr lang="de-DE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A738AC6-7065-49D5-BC65-B87683F71D1C}"/>
              </a:ext>
            </a:extLst>
          </p:cNvPr>
          <p:cNvCxnSpPr>
            <a:cxnSpLocks/>
          </p:cNvCxnSpPr>
          <p:nvPr/>
        </p:nvCxnSpPr>
        <p:spPr>
          <a:xfrm>
            <a:off x="795130" y="1921566"/>
            <a:ext cx="10601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AF953E9A-A587-448D-B3BB-86BD570B6E15}"/>
              </a:ext>
            </a:extLst>
          </p:cNvPr>
          <p:cNvSpPr/>
          <p:nvPr/>
        </p:nvSpPr>
        <p:spPr>
          <a:xfrm>
            <a:off x="1179443" y="1739352"/>
            <a:ext cx="159026" cy="3644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12D2B00E-93ED-4759-8F1D-9C8F24ABB144}"/>
              </a:ext>
            </a:extLst>
          </p:cNvPr>
          <p:cNvSpPr/>
          <p:nvPr/>
        </p:nvSpPr>
        <p:spPr>
          <a:xfrm>
            <a:off x="2213118" y="1739344"/>
            <a:ext cx="159026" cy="36442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B6EAF90A-D6BC-4475-A2AB-BB7A2C9F8D44}"/>
              </a:ext>
            </a:extLst>
          </p:cNvPr>
          <p:cNvSpPr/>
          <p:nvPr/>
        </p:nvSpPr>
        <p:spPr>
          <a:xfrm>
            <a:off x="3246793" y="1739343"/>
            <a:ext cx="159026" cy="36442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99AC696-AD2C-424A-A81A-6CFD884D35E6}"/>
              </a:ext>
            </a:extLst>
          </p:cNvPr>
          <p:cNvSpPr/>
          <p:nvPr/>
        </p:nvSpPr>
        <p:spPr>
          <a:xfrm>
            <a:off x="4280468" y="1739343"/>
            <a:ext cx="159026" cy="36442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291EE37-93D4-4E80-B20B-4D43E9A17D70}"/>
              </a:ext>
            </a:extLst>
          </p:cNvPr>
          <p:cNvSpPr/>
          <p:nvPr/>
        </p:nvSpPr>
        <p:spPr>
          <a:xfrm>
            <a:off x="5314143" y="1726082"/>
            <a:ext cx="159026" cy="3644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F1CFBD9-4076-46A6-863C-61BEEAEA48CB}"/>
              </a:ext>
            </a:extLst>
          </p:cNvPr>
          <p:cNvSpPr/>
          <p:nvPr/>
        </p:nvSpPr>
        <p:spPr>
          <a:xfrm>
            <a:off x="6347818" y="1739343"/>
            <a:ext cx="159026" cy="36442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9BC2B53-0789-4C1B-AD39-AF0CC37C2B3B}"/>
              </a:ext>
            </a:extLst>
          </p:cNvPr>
          <p:cNvSpPr/>
          <p:nvPr/>
        </p:nvSpPr>
        <p:spPr>
          <a:xfrm>
            <a:off x="7381493" y="1739343"/>
            <a:ext cx="159026" cy="3644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997F7BC3-0BD4-4968-B5F3-C62D6FAA5804}"/>
              </a:ext>
            </a:extLst>
          </p:cNvPr>
          <p:cNvSpPr/>
          <p:nvPr/>
        </p:nvSpPr>
        <p:spPr>
          <a:xfrm>
            <a:off x="8415168" y="1739343"/>
            <a:ext cx="159026" cy="36442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4ACEFB2-DC03-47F9-8D50-11EE905D9765}"/>
              </a:ext>
            </a:extLst>
          </p:cNvPr>
          <p:cNvSpPr/>
          <p:nvPr/>
        </p:nvSpPr>
        <p:spPr>
          <a:xfrm>
            <a:off x="9448843" y="1739343"/>
            <a:ext cx="159026" cy="36442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85B910C4-5150-4159-A747-C386084249FE}"/>
              </a:ext>
            </a:extLst>
          </p:cNvPr>
          <p:cNvSpPr/>
          <p:nvPr/>
        </p:nvSpPr>
        <p:spPr>
          <a:xfrm>
            <a:off x="10482518" y="1739343"/>
            <a:ext cx="159026" cy="36442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FA1AF26-E7DB-48CB-ADBF-F2EE97378597}"/>
              </a:ext>
            </a:extLst>
          </p:cNvPr>
          <p:cNvSpPr txBox="1"/>
          <p:nvPr/>
        </p:nvSpPr>
        <p:spPr>
          <a:xfrm>
            <a:off x="815008" y="2270119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32E8BB4D-4C00-42B4-AF4F-8DE4F29C5394}"/>
              </a:ext>
            </a:extLst>
          </p:cNvPr>
          <p:cNvSpPr txBox="1"/>
          <p:nvPr/>
        </p:nvSpPr>
        <p:spPr>
          <a:xfrm>
            <a:off x="7012094" y="2262551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7452710-E967-4AE1-9A07-B22EBEA10BB7}"/>
              </a:ext>
            </a:extLst>
          </p:cNvPr>
          <p:cNvSpPr txBox="1"/>
          <p:nvPr/>
        </p:nvSpPr>
        <p:spPr>
          <a:xfrm>
            <a:off x="9107614" y="2270119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6D92F5C-ADCC-43F3-8C83-3CB89694D667}"/>
              </a:ext>
            </a:extLst>
          </p:cNvPr>
          <p:cNvSpPr txBox="1"/>
          <p:nvPr/>
        </p:nvSpPr>
        <p:spPr>
          <a:xfrm>
            <a:off x="6046341" y="2262551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EFAA96E-E32A-4B28-A0ED-97E91644D127}"/>
              </a:ext>
            </a:extLst>
          </p:cNvPr>
          <p:cNvSpPr txBox="1"/>
          <p:nvPr/>
        </p:nvSpPr>
        <p:spPr>
          <a:xfrm>
            <a:off x="4956329" y="2262552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A4B5A34-EDCC-4CAB-9153-10462E6CF37E}"/>
              </a:ext>
            </a:extLst>
          </p:cNvPr>
          <p:cNvSpPr txBox="1"/>
          <p:nvPr/>
        </p:nvSpPr>
        <p:spPr>
          <a:xfrm>
            <a:off x="3909412" y="2265654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5A5DF4D-877E-43CA-9CF4-6B95CAA9EBAD}"/>
              </a:ext>
            </a:extLst>
          </p:cNvPr>
          <p:cNvSpPr txBox="1"/>
          <p:nvPr/>
        </p:nvSpPr>
        <p:spPr>
          <a:xfrm>
            <a:off x="2882358" y="2270119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9099A23-831C-4B56-99A8-6A142CA9A2A3}"/>
              </a:ext>
            </a:extLst>
          </p:cNvPr>
          <p:cNvSpPr txBox="1"/>
          <p:nvPr/>
        </p:nvSpPr>
        <p:spPr>
          <a:xfrm>
            <a:off x="8050733" y="2270119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8601B55-96F1-4B47-9D81-E2B2822B584A}"/>
              </a:ext>
            </a:extLst>
          </p:cNvPr>
          <p:cNvSpPr txBox="1"/>
          <p:nvPr/>
        </p:nvSpPr>
        <p:spPr>
          <a:xfrm>
            <a:off x="10118083" y="2270119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E46BF00-7E35-4D3A-9CE5-D0AF8A2D0499}"/>
              </a:ext>
            </a:extLst>
          </p:cNvPr>
          <p:cNvSpPr txBox="1"/>
          <p:nvPr/>
        </p:nvSpPr>
        <p:spPr>
          <a:xfrm>
            <a:off x="1843718" y="2262551"/>
            <a:ext cx="887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" descr="https://webstockreview.net/images/clipart-bicycle-bike-parade-14.png">
            <a:extLst>
              <a:ext uri="{FF2B5EF4-FFF2-40B4-BE49-F238E27FC236}">
                <a16:creationId xmlns:a16="http://schemas.microsoft.com/office/drawing/2014/main" id="{774BC4EC-B58F-4544-9052-14D72368D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21" y="4126217"/>
            <a:ext cx="7876549" cy="246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4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00023 L 0.42396 1.48148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8" grpId="0"/>
      <p:bldP spid="39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7031815-DA4E-465E-B864-DB39A6685757}"/>
              </a:ext>
            </a:extLst>
          </p:cNvPr>
          <p:cNvSpPr txBox="1"/>
          <p:nvPr/>
        </p:nvSpPr>
        <p:spPr>
          <a:xfrm>
            <a:off x="3207026" y="318052"/>
            <a:ext cx="57779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400" b="1" dirty="0">
                <a:latin typeface="Arial" panose="020B0604020202020204" pitchFamily="34" charset="0"/>
                <a:cs typeface="Arial" panose="020B0604020202020204" pitchFamily="34" charset="0"/>
              </a:rPr>
              <a:t>Бројеви шесте десетице</a:t>
            </a:r>
            <a:endParaRPr lang="de-DE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74F348D5-A62F-4753-97C9-8598A75A281A}"/>
              </a:ext>
            </a:extLst>
          </p:cNvPr>
          <p:cNvCxnSpPr>
            <a:cxnSpLocks/>
          </p:cNvCxnSpPr>
          <p:nvPr/>
        </p:nvCxnSpPr>
        <p:spPr>
          <a:xfrm>
            <a:off x="795130" y="1921566"/>
            <a:ext cx="10601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>
            <a:extLst>
              <a:ext uri="{FF2B5EF4-FFF2-40B4-BE49-F238E27FC236}">
                <a16:creationId xmlns:a16="http://schemas.microsoft.com/office/drawing/2014/main" id="{80324BA1-A098-4692-889E-84EA30E4FD3D}"/>
              </a:ext>
            </a:extLst>
          </p:cNvPr>
          <p:cNvSpPr/>
          <p:nvPr/>
        </p:nvSpPr>
        <p:spPr>
          <a:xfrm>
            <a:off x="1331843" y="1736034"/>
            <a:ext cx="159026" cy="3644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1B4258E-37CB-41A1-8C5C-9AB62DE30C73}"/>
              </a:ext>
            </a:extLst>
          </p:cNvPr>
          <p:cNvSpPr/>
          <p:nvPr/>
        </p:nvSpPr>
        <p:spPr>
          <a:xfrm>
            <a:off x="9680710" y="1742661"/>
            <a:ext cx="159026" cy="36442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5D9F5F6-4C5A-4231-8196-A2E2AFAA76D9}"/>
              </a:ext>
            </a:extLst>
          </p:cNvPr>
          <p:cNvSpPr/>
          <p:nvPr/>
        </p:nvSpPr>
        <p:spPr>
          <a:xfrm>
            <a:off x="8686798" y="1742661"/>
            <a:ext cx="159026" cy="36442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FDFD887-8A89-45BB-81F0-51C2C8E0DC31}"/>
              </a:ext>
            </a:extLst>
          </p:cNvPr>
          <p:cNvSpPr/>
          <p:nvPr/>
        </p:nvSpPr>
        <p:spPr>
          <a:xfrm>
            <a:off x="2398642" y="1736034"/>
            <a:ext cx="159026" cy="36442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CD2C419-C00E-46C6-95E2-258F3A160B18}"/>
              </a:ext>
            </a:extLst>
          </p:cNvPr>
          <p:cNvSpPr/>
          <p:nvPr/>
        </p:nvSpPr>
        <p:spPr>
          <a:xfrm>
            <a:off x="3465441" y="1726091"/>
            <a:ext cx="159026" cy="36442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29D64BB-E2DA-4B54-8E09-CE3F877F40FE}"/>
              </a:ext>
            </a:extLst>
          </p:cNvPr>
          <p:cNvSpPr/>
          <p:nvPr/>
        </p:nvSpPr>
        <p:spPr>
          <a:xfrm>
            <a:off x="4552121" y="1739333"/>
            <a:ext cx="159026" cy="36442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AEC1C6E-0642-4D39-871F-BCF45AB9E744}"/>
              </a:ext>
            </a:extLst>
          </p:cNvPr>
          <p:cNvSpPr/>
          <p:nvPr/>
        </p:nvSpPr>
        <p:spPr>
          <a:xfrm>
            <a:off x="7666377" y="1742660"/>
            <a:ext cx="159026" cy="3644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E01826D-E30E-4984-8699-F8D6E41AA525}"/>
              </a:ext>
            </a:extLst>
          </p:cNvPr>
          <p:cNvSpPr/>
          <p:nvPr/>
        </p:nvSpPr>
        <p:spPr>
          <a:xfrm>
            <a:off x="6698973" y="1745978"/>
            <a:ext cx="159026" cy="36442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538F419-A132-436A-9761-785DA2722E99}"/>
              </a:ext>
            </a:extLst>
          </p:cNvPr>
          <p:cNvSpPr/>
          <p:nvPr/>
        </p:nvSpPr>
        <p:spPr>
          <a:xfrm>
            <a:off x="5658678" y="1742661"/>
            <a:ext cx="159026" cy="36442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7F3AA53-8722-4DD8-B9D7-E5E91210D2CB}"/>
              </a:ext>
            </a:extLst>
          </p:cNvPr>
          <p:cNvSpPr/>
          <p:nvPr/>
        </p:nvSpPr>
        <p:spPr>
          <a:xfrm>
            <a:off x="10701131" y="1739352"/>
            <a:ext cx="159026" cy="36442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F41E9C8-B27F-4EBD-A7C6-611BB502F19D}"/>
              </a:ext>
            </a:extLst>
          </p:cNvPr>
          <p:cNvSpPr txBox="1"/>
          <p:nvPr/>
        </p:nvSpPr>
        <p:spPr>
          <a:xfrm>
            <a:off x="1073425" y="2276049"/>
            <a:ext cx="6758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4B2B374-A05F-40A2-A681-F4719963F4B0}"/>
              </a:ext>
            </a:extLst>
          </p:cNvPr>
          <p:cNvSpPr/>
          <p:nvPr/>
        </p:nvSpPr>
        <p:spPr>
          <a:xfrm>
            <a:off x="3239420" y="2276049"/>
            <a:ext cx="6110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29BA9A9-7CCB-40F7-8F0E-4D7C5FA7BC6B}"/>
              </a:ext>
            </a:extLst>
          </p:cNvPr>
          <p:cNvSpPr/>
          <p:nvPr/>
        </p:nvSpPr>
        <p:spPr>
          <a:xfrm>
            <a:off x="4326101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7FABD98-F04B-4152-9A7F-F265FBCC2DB4}"/>
              </a:ext>
            </a:extLst>
          </p:cNvPr>
          <p:cNvSpPr/>
          <p:nvPr/>
        </p:nvSpPr>
        <p:spPr>
          <a:xfrm>
            <a:off x="2172622" y="2276049"/>
            <a:ext cx="6110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17AF99-345F-45B1-A4D3-088854527ACF}"/>
              </a:ext>
            </a:extLst>
          </p:cNvPr>
          <p:cNvSpPr/>
          <p:nvPr/>
        </p:nvSpPr>
        <p:spPr>
          <a:xfrm>
            <a:off x="5432658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E36395A-21EC-450B-849B-E3B6890BFD2E}"/>
              </a:ext>
            </a:extLst>
          </p:cNvPr>
          <p:cNvSpPr/>
          <p:nvPr/>
        </p:nvSpPr>
        <p:spPr>
          <a:xfrm>
            <a:off x="6472953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7504C65-8996-438B-9DF4-669623514023}"/>
              </a:ext>
            </a:extLst>
          </p:cNvPr>
          <p:cNvSpPr/>
          <p:nvPr/>
        </p:nvSpPr>
        <p:spPr>
          <a:xfrm>
            <a:off x="7440357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FE3A40E-5F09-49CB-AADB-56C705153C74}"/>
              </a:ext>
            </a:extLst>
          </p:cNvPr>
          <p:cNvSpPr/>
          <p:nvPr/>
        </p:nvSpPr>
        <p:spPr>
          <a:xfrm>
            <a:off x="8460778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E8B6F90-B18E-495D-B4F4-D2CDBA67361C}"/>
              </a:ext>
            </a:extLst>
          </p:cNvPr>
          <p:cNvSpPr/>
          <p:nvPr/>
        </p:nvSpPr>
        <p:spPr>
          <a:xfrm>
            <a:off x="9454690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18CE4FF-CD82-4124-A2D3-9B6B5832684D}"/>
              </a:ext>
            </a:extLst>
          </p:cNvPr>
          <p:cNvSpPr/>
          <p:nvPr/>
        </p:nvSpPr>
        <p:spPr>
          <a:xfrm>
            <a:off x="10475111" y="227604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 descr="http://clipart-library.com/images_k/kid-transparent-background/kid-transparent-background-19.png">
            <a:extLst>
              <a:ext uri="{FF2B5EF4-FFF2-40B4-BE49-F238E27FC236}">
                <a16:creationId xmlns:a16="http://schemas.microsoft.com/office/drawing/2014/main" id="{F2C025BE-F697-409B-A240-C2470134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81" y="4301288"/>
            <a:ext cx="3637722" cy="198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F1BC6781-839D-436D-8B64-C3EBE076FF2C}"/>
              </a:ext>
            </a:extLst>
          </p:cNvPr>
          <p:cNvCxnSpPr>
            <a:cxnSpLocks/>
          </p:cNvCxnSpPr>
          <p:nvPr/>
        </p:nvCxnSpPr>
        <p:spPr>
          <a:xfrm>
            <a:off x="7745889" y="4168096"/>
            <a:ext cx="239937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FF78D0CE-D284-47AD-9FFC-1CE2B937ACD6}"/>
              </a:ext>
            </a:extLst>
          </p:cNvPr>
          <p:cNvCxnSpPr>
            <a:cxnSpLocks/>
          </p:cNvCxnSpPr>
          <p:nvPr/>
        </p:nvCxnSpPr>
        <p:spPr>
          <a:xfrm>
            <a:off x="8965094" y="3564835"/>
            <a:ext cx="10347" cy="17625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461CF525-9321-4995-8C77-DC1142E862E8}"/>
              </a:ext>
            </a:extLst>
          </p:cNvPr>
          <p:cNvSpPr txBox="1"/>
          <p:nvPr/>
        </p:nvSpPr>
        <p:spPr>
          <a:xfrm>
            <a:off x="7838295" y="3521765"/>
            <a:ext cx="102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8D5F8D8-E3FB-45F3-A4DB-10B03EC04790}"/>
              </a:ext>
            </a:extLst>
          </p:cNvPr>
          <p:cNvSpPr txBox="1"/>
          <p:nvPr/>
        </p:nvSpPr>
        <p:spPr>
          <a:xfrm>
            <a:off x="9201811" y="3548270"/>
            <a:ext cx="61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C87F165-A46F-492B-BE8D-53DFFB57D640}"/>
              </a:ext>
            </a:extLst>
          </p:cNvPr>
          <p:cNvSpPr txBox="1"/>
          <p:nvPr/>
        </p:nvSpPr>
        <p:spPr>
          <a:xfrm>
            <a:off x="7798537" y="4340470"/>
            <a:ext cx="10999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5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F9EC831-1910-4D82-909D-3B19A036F599}"/>
              </a:ext>
            </a:extLst>
          </p:cNvPr>
          <p:cNvSpPr txBox="1"/>
          <p:nvPr/>
        </p:nvSpPr>
        <p:spPr>
          <a:xfrm>
            <a:off x="8975441" y="4340470"/>
            <a:ext cx="1081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5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24" grpId="0"/>
      <p:bldP spid="25" grpId="0"/>
      <p:bldP spid="32" grpId="0"/>
      <p:bldP spid="34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A80F053-4EC6-42D7-ABAC-D1C6621E5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059" y="2501543"/>
            <a:ext cx="4240697" cy="44029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497AAD38-ECD7-4473-940D-8F7F7AA9BFC9}"/>
              </a:ext>
            </a:extLst>
          </p:cNvPr>
          <p:cNvSpPr txBox="1"/>
          <p:nvPr/>
        </p:nvSpPr>
        <p:spPr>
          <a:xfrm>
            <a:off x="622851" y="576600"/>
            <a:ext cx="932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1. Задатак:</a:t>
            </a:r>
            <a:r>
              <a:rPr lang="sr-Cyrl-BA" sz="3200" dirty="0">
                <a:latin typeface="Arial" panose="020B0604020202020204" pitchFamily="34" charset="0"/>
                <a:cs typeface="Arial" panose="020B0604020202020204" pitchFamily="34" charset="0"/>
              </a:rPr>
              <a:t> Попунимо празна поља у табели.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F66C9FAD-92D2-4C68-B3A4-E627B2A04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68775"/>
              </p:ext>
            </p:extLst>
          </p:nvPr>
        </p:nvGraphicFramePr>
        <p:xfrm>
          <a:off x="3052418" y="1615440"/>
          <a:ext cx="8128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348005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089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ЦИФРЕ</a:t>
                      </a:r>
                      <a:endParaRPr lang="de-DE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РИЈЕЧ</a:t>
                      </a:r>
                      <a:endParaRPr lang="de-DE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39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18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55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четрдесет седам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40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педесет осам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98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62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педесет</a:t>
                      </a:r>
                      <a:endParaRPr lang="de-DE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32195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EE0C2F2-37B3-4132-A4B6-319EE196CA2B}"/>
              </a:ext>
            </a:extLst>
          </p:cNvPr>
          <p:cNvSpPr txBox="1"/>
          <p:nvPr/>
        </p:nvSpPr>
        <p:spPr>
          <a:xfrm>
            <a:off x="3776870" y="2146851"/>
            <a:ext cx="2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четрдесет два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8AA160E-054F-41EF-BD29-82DAC5EB9130}"/>
              </a:ext>
            </a:extLst>
          </p:cNvPr>
          <p:cNvSpPr txBox="1"/>
          <p:nvPr/>
        </p:nvSpPr>
        <p:spPr>
          <a:xfrm>
            <a:off x="3776870" y="2670071"/>
            <a:ext cx="2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педесет пет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C776C2-6DA7-4E66-B065-3E03726D5FDF}"/>
              </a:ext>
            </a:extLst>
          </p:cNvPr>
          <p:cNvSpPr txBox="1"/>
          <p:nvPr/>
        </p:nvSpPr>
        <p:spPr>
          <a:xfrm>
            <a:off x="8799444" y="3193291"/>
            <a:ext cx="66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21FDB13-C681-4E4E-89E9-8E5AB4F2A348}"/>
              </a:ext>
            </a:extLst>
          </p:cNvPr>
          <p:cNvSpPr txBox="1"/>
          <p:nvPr/>
        </p:nvSpPr>
        <p:spPr>
          <a:xfrm>
            <a:off x="8799444" y="3716511"/>
            <a:ext cx="66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760160-88B4-42E5-B1DE-431075615D7E}"/>
              </a:ext>
            </a:extLst>
          </p:cNvPr>
          <p:cNvSpPr txBox="1"/>
          <p:nvPr/>
        </p:nvSpPr>
        <p:spPr>
          <a:xfrm>
            <a:off x="3988904" y="4239731"/>
            <a:ext cx="223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шездесет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A87B00C-870A-4172-970C-332F9453CF84}"/>
              </a:ext>
            </a:extLst>
          </p:cNvPr>
          <p:cNvSpPr txBox="1"/>
          <p:nvPr/>
        </p:nvSpPr>
        <p:spPr>
          <a:xfrm>
            <a:off x="8777360" y="4719340"/>
            <a:ext cx="755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8B799CC-2C26-4A4D-A047-CD3ECA484D7B}"/>
              </a:ext>
            </a:extLst>
          </p:cNvPr>
          <p:cNvSpPr txBox="1"/>
          <p:nvPr/>
        </p:nvSpPr>
        <p:spPr>
          <a:xfrm>
            <a:off x="728870" y="450574"/>
            <a:ext cx="10455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b="1" dirty="0">
                <a:latin typeface="Arial" panose="020B0604020202020204" pitchFamily="34" charset="0"/>
                <a:cs typeface="Arial" panose="020B0604020202020204" pitchFamily="34" charset="0"/>
              </a:rPr>
              <a:t>2. Задатак:</a:t>
            </a:r>
            <a:r>
              <a:rPr lang="sr-Cyrl-BA" sz="3000" dirty="0">
                <a:latin typeface="Arial" panose="020B0604020202020204" pitchFamily="34" charset="0"/>
                <a:cs typeface="Arial" panose="020B0604020202020204" pitchFamily="34" charset="0"/>
              </a:rPr>
              <a:t> Одредимо претходник и сљедбеник бројева.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http://www.clipartbest.com/cliparts/9iz/68A/9iz68A5AT.png">
            <a:extLst>
              <a:ext uri="{FF2B5EF4-FFF2-40B4-BE49-F238E27FC236}">
                <a16:creationId xmlns:a16="http://schemas.microsoft.com/office/drawing/2014/main" id="{84B8AC95-0ED4-4D26-A4F6-AC50FF5C4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43" y="1321445"/>
            <a:ext cx="2420219" cy="244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clipartbest.com/cliparts/9iz/68A/9iz68A5AT.png">
            <a:extLst>
              <a:ext uri="{FF2B5EF4-FFF2-40B4-BE49-F238E27FC236}">
                <a16:creationId xmlns:a16="http://schemas.microsoft.com/office/drawing/2014/main" id="{6AFEAD68-E8FF-43B4-BD0D-CF4DE6CC2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26" y="1321445"/>
            <a:ext cx="2420219" cy="244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clipartbest.com/cliparts/9iz/68A/9iz68A5AT.png">
            <a:extLst>
              <a:ext uri="{FF2B5EF4-FFF2-40B4-BE49-F238E27FC236}">
                <a16:creationId xmlns:a16="http://schemas.microsoft.com/office/drawing/2014/main" id="{F4D915AC-DC03-4077-BA76-87651D861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34" y="1321445"/>
            <a:ext cx="2420219" cy="244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images.clipartpanda.com/sun-transparent-background-sun_strong_bold_T.png">
            <a:extLst>
              <a:ext uri="{FF2B5EF4-FFF2-40B4-BE49-F238E27FC236}">
                <a16:creationId xmlns:a16="http://schemas.microsoft.com/office/drawing/2014/main" id="{86600AE5-91D1-462F-93C2-8ACA74CA9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43" y="4082984"/>
            <a:ext cx="2420219" cy="242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images.clipartpanda.com/sun-transparent-background-sun_strong_bold_T.png">
            <a:extLst>
              <a:ext uri="{FF2B5EF4-FFF2-40B4-BE49-F238E27FC236}">
                <a16:creationId xmlns:a16="http://schemas.microsoft.com/office/drawing/2014/main" id="{FA7FD909-839D-4622-9679-CE976E9B5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26" y="4082984"/>
            <a:ext cx="2420219" cy="242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images.clipartpanda.com/sun-transparent-background-sun_strong_bold_T.png">
            <a:extLst>
              <a:ext uri="{FF2B5EF4-FFF2-40B4-BE49-F238E27FC236}">
                <a16:creationId xmlns:a16="http://schemas.microsoft.com/office/drawing/2014/main" id="{B7CD646B-1839-4685-8B64-60BA5B49B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826" y="4082984"/>
            <a:ext cx="2420219" cy="242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E766A80C-E03E-48A1-BCBF-1120C0A2DF4F}"/>
              </a:ext>
            </a:extLst>
          </p:cNvPr>
          <p:cNvSpPr/>
          <p:nvPr/>
        </p:nvSpPr>
        <p:spPr>
          <a:xfrm>
            <a:off x="5421402" y="226677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04BD496-DAEF-4A09-A58A-1A8D37B1DA65}"/>
              </a:ext>
            </a:extLst>
          </p:cNvPr>
          <p:cNvSpPr/>
          <p:nvPr/>
        </p:nvSpPr>
        <p:spPr>
          <a:xfrm>
            <a:off x="2236419" y="226677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7ED8070-081A-4181-8E47-CB471115C97B}"/>
              </a:ext>
            </a:extLst>
          </p:cNvPr>
          <p:cNvSpPr/>
          <p:nvPr/>
        </p:nvSpPr>
        <p:spPr>
          <a:xfrm>
            <a:off x="8683601" y="2266779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AF7157B-5F98-4CF2-8C6A-7415C262E29F}"/>
              </a:ext>
            </a:extLst>
          </p:cNvPr>
          <p:cNvSpPr/>
          <p:nvPr/>
        </p:nvSpPr>
        <p:spPr>
          <a:xfrm>
            <a:off x="5421401" y="4982557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EBAAD6D-0E0F-4760-B379-500F10CCB462}"/>
              </a:ext>
            </a:extLst>
          </p:cNvPr>
          <p:cNvSpPr/>
          <p:nvPr/>
        </p:nvSpPr>
        <p:spPr>
          <a:xfrm>
            <a:off x="2236418" y="4982557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0921D09-A45A-4786-8CB9-5F856CCA7C8C}"/>
              </a:ext>
            </a:extLst>
          </p:cNvPr>
          <p:cNvSpPr/>
          <p:nvPr/>
        </p:nvSpPr>
        <p:spPr>
          <a:xfrm>
            <a:off x="8683601" y="4982557"/>
            <a:ext cx="611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Latn-RS" sz="3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82B7AC5-4865-4038-B891-D433411310BB}"/>
              </a:ext>
            </a:extLst>
          </p:cNvPr>
          <p:cNvSpPr txBox="1"/>
          <p:nvPr/>
        </p:nvSpPr>
        <p:spPr>
          <a:xfrm>
            <a:off x="2875721" y="251792"/>
            <a:ext cx="6440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EA8E10E-8F56-4059-BD8F-8FE4978962DD}"/>
              </a:ext>
            </a:extLst>
          </p:cNvPr>
          <p:cNvSpPr txBox="1"/>
          <p:nvPr/>
        </p:nvSpPr>
        <p:spPr>
          <a:xfrm>
            <a:off x="689113" y="1179929"/>
            <a:ext cx="112510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Упиши претходнике и сљедбенике бројева:</a:t>
            </a:r>
            <a:endParaRPr lang="de-DE" sz="3200" dirty="0">
              <a:latin typeface="Arial" pitchFamily="34" charset="0"/>
              <a:cs typeface="Arial" pitchFamily="34" charset="0"/>
            </a:endParaRPr>
          </a:p>
          <a:p>
            <a:endParaRPr lang="sr-Cyrl-BA" sz="3200" dirty="0">
              <a:latin typeface="Arial" pitchFamily="34" charset="0"/>
              <a:cs typeface="Arial" pitchFamily="34" charset="0"/>
            </a:endParaRPr>
          </a:p>
          <a:p>
            <a:r>
              <a:rPr lang="sr-Cyrl-BA" sz="3200" dirty="0">
                <a:latin typeface="Arial" pitchFamily="34" charset="0"/>
                <a:cs typeface="Arial" pitchFamily="34" charset="0"/>
              </a:rPr>
              <a:t>     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b="1" dirty="0">
                <a:latin typeface="Arial" pitchFamily="34" charset="0"/>
                <a:cs typeface="Arial" pitchFamily="34" charset="0"/>
              </a:rPr>
              <a:t>42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      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b="1" dirty="0">
                <a:latin typeface="Arial" pitchFamily="34" charset="0"/>
                <a:cs typeface="Arial" pitchFamily="34" charset="0"/>
              </a:rPr>
              <a:t>49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      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b="1" dirty="0">
                <a:latin typeface="Arial" pitchFamily="34" charset="0"/>
                <a:cs typeface="Arial" pitchFamily="34" charset="0"/>
              </a:rPr>
              <a:t>57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 __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r>
              <a:rPr lang="sr-Cyrl-BA" sz="3200" b="1" dirty="0">
                <a:latin typeface="Arial" pitchFamily="34" charset="0"/>
                <a:cs typeface="Arial" pitchFamily="34" charset="0"/>
              </a:rPr>
              <a:t>59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__</a:t>
            </a:r>
            <a:endParaRPr lang="sr-Latn-BA" sz="3200" dirty="0">
              <a:latin typeface="Arial" pitchFamily="34" charset="0"/>
              <a:cs typeface="Arial" pitchFamily="34" charset="0"/>
            </a:endParaRPr>
          </a:p>
          <a:p>
            <a:endParaRPr lang="sr-Cyrl-BA" sz="3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</a:pPr>
            <a:r>
              <a:rPr lang="de-DE" sz="32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Допуни реченице.</a:t>
            </a:r>
          </a:p>
          <a:p>
            <a:pPr>
              <a:buClr>
                <a:schemeClr val="bg1"/>
              </a:buClr>
            </a:pPr>
            <a:endParaRPr lang="sr-Cyrl-BA" sz="3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П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арни бројеви пете десетице су:</a:t>
            </a:r>
          </a:p>
          <a:p>
            <a:pPr>
              <a:buClr>
                <a:schemeClr val="bg1"/>
              </a:buClr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Непарни бројеви шесте десетице су:</a:t>
            </a:r>
          </a:p>
          <a:p>
            <a:pPr>
              <a:buClr>
                <a:schemeClr val="bg1"/>
              </a:buClr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Најмањи непаран број пете десетице је ____, а</a:t>
            </a:r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  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dirty="0">
                <a:latin typeface="Arial" pitchFamily="34" charset="0"/>
                <a:cs typeface="Arial" pitchFamily="34" charset="0"/>
              </a:rPr>
              <a:t>највећи паран број шесте десетице је ____: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5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Natalija Brkic</dc:creator>
  <cp:lastModifiedBy>Mirjana Brkić</cp:lastModifiedBy>
  <cp:revision>14</cp:revision>
  <dcterms:created xsi:type="dcterms:W3CDTF">2020-05-04T18:22:10Z</dcterms:created>
  <dcterms:modified xsi:type="dcterms:W3CDTF">2021-04-28T08:01:08Z</dcterms:modified>
</cp:coreProperties>
</file>