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66" r:id="rId5"/>
    <p:sldId id="258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5B7"/>
    <a:srgbClr val="FFCF17"/>
    <a:srgbClr val="EA5C76"/>
    <a:srgbClr val="263F81"/>
    <a:srgbClr val="9DD1D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52DACA-16F3-4253-8DF3-F49993C31962}" v="31" dt="2020-05-15T07:24:08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C0527-813F-41CE-A326-3CAE4D61A714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F4702-77ED-4692-A2BF-F6D321588649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4752-169F-4377-8E95-CA01F4C763ED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8A583-5C48-49D7-915D-56F3C0D549CF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4B19-8CEB-4BE8-82A2-22D7A1D54526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9F96C-F7AF-4172-8BA7-B2934E506179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EB78-7D4D-4F70-826F-2900C665CB4E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FD762-FB68-49CB-A690-DA9F0A529495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7AFD0-9C99-4EC2-9A13-331E40377E17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9AC4D-3CFE-4673-9437-7B0D2DAB6907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AAEE5-4C42-44BE-9D8C-977258281594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64666-0F2B-4DF9-9D28-E549A41C990E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D12E1-A843-4330-9C38-EE31DB330363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87E18-3F45-4E80-88DF-F7BB910AB8F0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1120A-16B3-4138-88B2-5D6DDF90D83F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8F051-980B-4D91-8171-2C9129D170BE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DFF30-C2A3-47E0-A033-588A26ECC9F1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CDCF7-29B4-461C-B5EB-A9844D8E451D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6EC87-5470-4C03-B597-656E0EC47EBB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9F9CC-6233-46B1-A7A0-60975730DDD7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AC14-432E-4E08-AED5-FD04A20DD78F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6BEC3-8E66-4D88-9AD5-C88D9E4D7AC8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7A37-986B-417B-8B78-C6CBA909619A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68231-CD26-413F-99DA-F24DB2CD4F23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83DC-3E94-4F67-8E36-C763E9E557E2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45EEE-C059-4225-9ED9-56B71016483B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CCE2-4A2A-470C-839F-1CC7C03A7762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92CBB-1DAC-44B7-8FAC-857B7F8ACFEE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D9C14-8DCF-4826-87F3-91B477FC8C06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B8DAC-4B02-4771-B9EE-A1823EEC1DC9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B32B-9EB0-4167-930D-A2924E80E8D9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F6222-DAC1-4ACC-AC9F-111D4CEDD289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9795-76B2-4127-B38E-85118E818D9F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238A5-4D5E-4FD3-9B39-9B0D39E3CDF8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6A7F-54EA-4783-AB97-7BB7A0CDAB46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0EF62-7C92-46FC-914B-140973F6462D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9A7B-AC81-4103-B2E7-519982A523AF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521A4-43F3-4836-A0B1-CC7431479B5D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0560-9946-442D-9F04-BCAD7C6C78F5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8A27F-761E-49B4-A04D-28EA2469BC25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BA13-31FB-45B2-BC5E-4FBA43728F88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34381-9C90-4043-9D31-7B09DAFAD27E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0690-3AAD-4588-9D0E-D642AC10DC46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C08FE-B3E7-42F3-8042-9789D4ECC9F2}" type="slidenum">
              <a:rPr lang="bs-Latn-BA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D8C5259F-F126-479B-8D66-5CEFA3DB400B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E469462-24BF-47E2-9B94-8B60F4248518}" type="slidenum">
              <a:rPr lang="bs-Latn-BA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D9499198-9BDE-47C2-9E8D-43F5CF0E4CA4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37341DA-8981-447B-BE79-33870B0DD4CC}" type="slidenum">
              <a:rPr lang="bs-Latn-BA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121761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82663" y="1916113"/>
            <a:ext cx="5983882" cy="3469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bs-Cyrl-BA" sz="3000" dirty="0">
                <a:latin typeface="Arial" pitchFamily="34" charset="0"/>
                <a:cs typeface="Arial" panose="020B0604020202020204" pitchFamily="34" charset="0"/>
              </a:rPr>
              <a:t>Најмањи једноцифрени број је</a:t>
            </a:r>
            <a:r>
              <a:rPr lang="en-US" sz="3000" dirty="0">
                <a:latin typeface="Arial" pitchFamily="34" charset="0"/>
                <a:cs typeface="Arial" panose="020B0604020202020204" pitchFamily="34" charset="0"/>
              </a:rPr>
              <a:t>  </a:t>
            </a:r>
            <a:r>
              <a:rPr lang="bs-Cyrl-BA" sz="3000" dirty="0"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bs-Cyrl-BA" sz="3000" dirty="0">
                <a:latin typeface="Arial" pitchFamily="34" charset="0"/>
                <a:cs typeface="Arial" panose="020B0604020202020204" pitchFamily="34" charset="0"/>
              </a:rPr>
              <a:t>Највећи једноцифрени број је</a:t>
            </a:r>
            <a:r>
              <a:rPr lang="en-US" sz="3000" dirty="0"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bs-Cyrl-BA" sz="3000" dirty="0">
                <a:latin typeface="Arial" pitchFamily="34" charset="0"/>
                <a:cs typeface="Arial" panose="020B0604020202020204" pitchFamily="34" charset="0"/>
              </a:rPr>
              <a:t>  </a:t>
            </a:r>
            <a:r>
              <a:rPr lang="en-US" sz="3000" dirty="0">
                <a:latin typeface="Arial" pitchFamily="34" charset="0"/>
                <a:cs typeface="Arial" panose="020B0604020202020204" pitchFamily="34" charset="0"/>
              </a:rPr>
              <a:t> </a:t>
            </a:r>
            <a:endParaRPr lang="bs-Cyrl-BA" sz="3000" dirty="0">
              <a:latin typeface="Arial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bs-Cyrl-BA" sz="3000" dirty="0">
                <a:latin typeface="Arial" pitchFamily="34" charset="0"/>
                <a:cs typeface="Arial" panose="020B0604020202020204" pitchFamily="34" charset="0"/>
              </a:rPr>
              <a:t>Најмањи двоцифрени број је</a:t>
            </a:r>
            <a:r>
              <a:rPr lang="en-US" sz="3000" dirty="0">
                <a:latin typeface="Arial" pitchFamily="34" charset="0"/>
                <a:cs typeface="Arial" panose="020B0604020202020204" pitchFamily="34" charset="0"/>
              </a:rPr>
              <a:t>     </a:t>
            </a:r>
            <a:endParaRPr lang="bs-Cyrl-BA" sz="3000" dirty="0">
              <a:latin typeface="Arial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bs-Cyrl-BA" sz="3000" dirty="0">
                <a:latin typeface="Arial" pitchFamily="34" charset="0"/>
                <a:cs typeface="Arial" panose="020B0604020202020204" pitchFamily="34" charset="0"/>
              </a:rPr>
              <a:t>Највећи двоцифрени број је</a:t>
            </a:r>
            <a:r>
              <a:rPr lang="en-US" sz="3000" dirty="0">
                <a:latin typeface="Arial" pitchFamily="34" charset="0"/>
                <a:cs typeface="Arial" panose="020B0604020202020204" pitchFamily="34" charset="0"/>
              </a:rPr>
              <a:t>      </a:t>
            </a:r>
            <a:endParaRPr lang="bs-Cyrl-BA" sz="3000" dirty="0">
              <a:latin typeface="Arial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bs-Cyrl-BA" sz="3000" dirty="0">
                <a:latin typeface="Arial" pitchFamily="34" charset="0"/>
                <a:cs typeface="Arial" panose="020B0604020202020204" pitchFamily="34" charset="0"/>
              </a:rPr>
              <a:t>Најмањи троцифрени број је</a:t>
            </a:r>
            <a:r>
              <a:rPr lang="en-US" sz="3000" dirty="0">
                <a:latin typeface="Arial" pitchFamily="34" charset="0"/>
                <a:cs typeface="Arial" panose="020B0604020202020204" pitchFamily="34" charset="0"/>
              </a:rPr>
              <a:t>  </a:t>
            </a:r>
            <a:r>
              <a:rPr lang="bs-Cyrl-BA" sz="3000" dirty="0"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itchFamily="34" charset="0"/>
                <a:cs typeface="Arial" panose="020B0604020202020204" pitchFamily="34" charset="0"/>
              </a:rPr>
              <a:t>  </a:t>
            </a:r>
            <a:endParaRPr lang="bs-Cyrl-BA" sz="30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19737" y="809624"/>
            <a:ext cx="2952526" cy="576263"/>
          </a:xfrm>
        </p:spPr>
        <p:txBody>
          <a:bodyPr/>
          <a:lstStyle/>
          <a:p>
            <a:pPr eaLnBrk="1" hangingPunct="1"/>
            <a:r>
              <a:rPr lang="bs-Cyrl-BA" sz="3400" b="1" dirty="0">
                <a:latin typeface="Arial" charset="0"/>
                <a:cs typeface="Arial" charset="0"/>
              </a:rPr>
              <a:t>ПОНОВИМО!</a:t>
            </a:r>
            <a:endParaRPr lang="bs-Latn-BA" sz="3400" b="1" dirty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44080" y="1990066"/>
            <a:ext cx="576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C00000"/>
                </a:solidFill>
                <a:latin typeface="Arial" charset="0"/>
              </a:rPr>
              <a:t>1</a:t>
            </a:r>
            <a:endParaRPr lang="bs-Latn-BA" sz="32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45441" y="2708830"/>
            <a:ext cx="576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C00000"/>
                </a:solidFill>
                <a:latin typeface="Arial" charset="0"/>
              </a:rPr>
              <a:t>9</a:t>
            </a:r>
            <a:endParaRPr lang="bs-Latn-BA" sz="32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20230" y="3367558"/>
            <a:ext cx="647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C00000"/>
                </a:solidFill>
                <a:latin typeface="Arial" charset="0"/>
              </a:rPr>
              <a:t>10</a:t>
            </a:r>
            <a:endParaRPr lang="bs-Latn-BA" sz="32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3074" y="4081427"/>
            <a:ext cx="719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C00000"/>
                </a:solidFill>
                <a:latin typeface="Arial" charset="0"/>
              </a:rPr>
              <a:t>99</a:t>
            </a:r>
            <a:endParaRPr lang="bs-Latn-BA" sz="32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07423" y="4795296"/>
            <a:ext cx="86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C00000"/>
                </a:solidFill>
                <a:latin typeface="Arial" charset="0"/>
              </a:rPr>
              <a:t>100</a:t>
            </a:r>
            <a:endParaRPr lang="bs-Latn-BA" sz="32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4105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263" y="1341438"/>
            <a:ext cx="35640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4"/>
          <p:cNvSpPr txBox="1">
            <a:spLocks noChangeArrowheads="1"/>
          </p:cNvSpPr>
          <p:nvPr/>
        </p:nvSpPr>
        <p:spPr bwMode="auto">
          <a:xfrm>
            <a:off x="1348581" y="594518"/>
            <a:ext cx="61334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 dirty="0">
                <a:latin typeface="Arial" charset="0"/>
              </a:rPr>
              <a:t>1. </a:t>
            </a:r>
            <a:r>
              <a:rPr lang="en-US" sz="2800" b="1" u="sng" dirty="0" err="1">
                <a:latin typeface="Arial" charset="0"/>
              </a:rPr>
              <a:t>Задатак</a:t>
            </a:r>
            <a:r>
              <a:rPr lang="en-US" sz="2800" b="1" u="sng" dirty="0">
                <a:latin typeface="Arial" charset="0"/>
              </a:rPr>
              <a:t>:</a:t>
            </a:r>
          </a:p>
          <a:p>
            <a:r>
              <a:rPr lang="en-US" sz="2800" dirty="0" err="1">
                <a:latin typeface="Arial" charset="0"/>
              </a:rPr>
              <a:t>Напиши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све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једноцифрене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бројеве</a:t>
            </a:r>
            <a:r>
              <a:rPr lang="en-US" sz="2400" dirty="0">
                <a:latin typeface="Arial" charset="0"/>
              </a:rPr>
              <a:t>.</a:t>
            </a:r>
            <a:endParaRPr lang="sr-Latn-BA" sz="2400" dirty="0">
              <a:latin typeface="Arial" charset="0"/>
            </a:endParaRPr>
          </a:p>
        </p:txBody>
      </p:sp>
      <p:sp>
        <p:nvSpPr>
          <p:cNvPr id="5123" name="TextBox 15"/>
          <p:cNvSpPr txBox="1">
            <a:spLocks noChangeArrowheads="1"/>
          </p:cNvSpPr>
          <p:nvPr/>
        </p:nvSpPr>
        <p:spPr bwMode="auto">
          <a:xfrm>
            <a:off x="2531977" y="1828798"/>
            <a:ext cx="3903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____________________________</a:t>
            </a:r>
            <a:endParaRPr lang="sr-Latn-BA" dirty="0">
              <a:latin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39219" y="1670050"/>
            <a:ext cx="514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1,</a:t>
            </a:r>
            <a:endParaRPr lang="sr-Latn-BA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07293" y="1670049"/>
            <a:ext cx="514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2,</a:t>
            </a:r>
            <a:endParaRPr lang="sr-Latn-BA" sz="2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09760" y="1686723"/>
            <a:ext cx="514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3,</a:t>
            </a:r>
            <a:endParaRPr lang="sr-Latn-BA" sz="2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87365" y="1684573"/>
            <a:ext cx="51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4,</a:t>
            </a:r>
            <a:endParaRPr lang="sr-Latn-BA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65998" y="1685249"/>
            <a:ext cx="51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5,</a:t>
            </a:r>
            <a:endParaRPr lang="sr-Latn-BA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64954" y="1681162"/>
            <a:ext cx="514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6,</a:t>
            </a:r>
            <a:endParaRPr lang="sr-Latn-BA" sz="2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20773" y="1684573"/>
            <a:ext cx="514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7,</a:t>
            </a:r>
            <a:endParaRPr lang="sr-Latn-BA" sz="2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93519" y="1699314"/>
            <a:ext cx="514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8,</a:t>
            </a:r>
            <a:endParaRPr lang="sr-Latn-BA" sz="2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83996" y="1699313"/>
            <a:ext cx="514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9.</a:t>
            </a:r>
            <a:endParaRPr lang="sr-Latn-BA" sz="2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17636" y="2292350"/>
            <a:ext cx="767319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u="sng" dirty="0">
                <a:latin typeface="Arial" charset="0"/>
              </a:rPr>
              <a:t>2. </a:t>
            </a:r>
            <a:r>
              <a:rPr lang="en-US" sz="2600" b="1" u="sng" dirty="0" err="1">
                <a:latin typeface="Arial" charset="0"/>
              </a:rPr>
              <a:t>Задатак</a:t>
            </a:r>
            <a:r>
              <a:rPr lang="en-US" sz="2600" b="1" u="sng" dirty="0">
                <a:latin typeface="Arial" charset="0"/>
              </a:rPr>
              <a:t>:</a:t>
            </a:r>
          </a:p>
          <a:p>
            <a:r>
              <a:rPr lang="en-US" sz="2600" dirty="0" err="1">
                <a:latin typeface="Arial" charset="0"/>
              </a:rPr>
              <a:t>Напиши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најмањи</a:t>
            </a:r>
            <a:r>
              <a:rPr lang="en-US" sz="2600" dirty="0">
                <a:latin typeface="Arial" charset="0"/>
              </a:rPr>
              <a:t> и </a:t>
            </a:r>
            <a:r>
              <a:rPr lang="en-US" sz="2600" dirty="0" err="1">
                <a:latin typeface="Arial" charset="0"/>
              </a:rPr>
              <a:t>највећи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број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друге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десетице</a:t>
            </a:r>
            <a:r>
              <a:rPr lang="en-US" sz="2600" dirty="0">
                <a:latin typeface="Arial" charset="0"/>
              </a:rPr>
              <a:t>.</a:t>
            </a:r>
          </a:p>
          <a:p>
            <a:r>
              <a:rPr lang="en-US" sz="2600" dirty="0" err="1">
                <a:latin typeface="Arial" charset="0"/>
              </a:rPr>
              <a:t>Најмањи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број</a:t>
            </a:r>
            <a:r>
              <a:rPr lang="en-US" sz="2600" dirty="0">
                <a:latin typeface="Arial" charset="0"/>
              </a:rPr>
              <a:t> ____.</a:t>
            </a:r>
          </a:p>
          <a:p>
            <a:r>
              <a:rPr lang="en-US" sz="2600" dirty="0" err="1">
                <a:latin typeface="Arial" charset="0"/>
              </a:rPr>
              <a:t>Највећи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број</a:t>
            </a:r>
            <a:r>
              <a:rPr lang="en-US" sz="2600" dirty="0">
                <a:latin typeface="Arial" charset="0"/>
              </a:rPr>
              <a:t> ____.</a:t>
            </a:r>
            <a:endParaRPr lang="sr-Latn-BA" sz="2600" dirty="0">
              <a:latin typeface="Arial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326839" y="3096761"/>
            <a:ext cx="623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11</a:t>
            </a:r>
            <a:endParaRPr lang="sr-Latn-BA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336156" y="3487832"/>
            <a:ext cx="6238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20</a:t>
            </a:r>
            <a:endParaRPr lang="sr-Latn-BA" sz="2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026665" y="4117246"/>
            <a:ext cx="49318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u="sng" dirty="0">
                <a:latin typeface="Arial" charset="0"/>
              </a:rPr>
              <a:t>3. </a:t>
            </a:r>
            <a:r>
              <a:rPr lang="en-US" sz="2600" b="1" u="sng" dirty="0" err="1">
                <a:latin typeface="Arial" charset="0"/>
              </a:rPr>
              <a:t>Задатак</a:t>
            </a:r>
            <a:r>
              <a:rPr lang="en-US" sz="2600" b="1" u="sng" dirty="0">
                <a:latin typeface="Arial" charset="0"/>
              </a:rPr>
              <a:t>:</a:t>
            </a:r>
          </a:p>
          <a:p>
            <a:r>
              <a:rPr lang="en-US" sz="2600" dirty="0" err="1">
                <a:latin typeface="Arial" charset="0"/>
              </a:rPr>
              <a:t>Заокружи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бројеве</a:t>
            </a:r>
            <a:r>
              <a:rPr lang="en-US" sz="2600" dirty="0">
                <a:latin typeface="Arial" charset="0"/>
              </a:rPr>
              <a:t> 3. </a:t>
            </a:r>
            <a:r>
              <a:rPr lang="en-US" sz="2600" dirty="0" err="1">
                <a:latin typeface="Arial" charset="0"/>
              </a:rPr>
              <a:t>десетице</a:t>
            </a:r>
            <a:r>
              <a:rPr lang="en-US" sz="2600" dirty="0">
                <a:latin typeface="Arial" charset="0"/>
              </a:rPr>
              <a:t>.</a:t>
            </a:r>
            <a:endParaRPr lang="sr-Latn-BA" sz="2600" dirty="0">
              <a:latin typeface="Arial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135981" y="5012531"/>
            <a:ext cx="6192838" cy="1296987"/>
          </a:xfrm>
          <a:prstGeom prst="roundRect">
            <a:avLst/>
          </a:prstGeom>
          <a:solidFill>
            <a:srgbClr val="263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BA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209313" y="5687819"/>
            <a:ext cx="574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11</a:t>
            </a:r>
            <a:endParaRPr lang="sr-Latn-BA" sz="2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981088" y="5721405"/>
            <a:ext cx="576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24</a:t>
            </a:r>
            <a:endParaRPr lang="sr-Latn-BA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209367" y="5175928"/>
            <a:ext cx="576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35</a:t>
            </a:r>
            <a:endParaRPr lang="sr-Latn-BA" sz="24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785629" y="5712846"/>
            <a:ext cx="576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14</a:t>
            </a:r>
            <a:endParaRPr lang="sr-Latn-BA" sz="2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175499" y="5168192"/>
            <a:ext cx="576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28</a:t>
            </a:r>
            <a:endParaRPr lang="sr-Latn-BA" sz="2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438857" y="5169256"/>
            <a:ext cx="574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31</a:t>
            </a:r>
            <a:endParaRPr lang="sr-Latn-BA" sz="2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983975" y="5712092"/>
            <a:ext cx="576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23</a:t>
            </a:r>
            <a:endParaRPr lang="sr-Latn-BA" sz="2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492597" y="5163707"/>
            <a:ext cx="576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33</a:t>
            </a:r>
            <a:endParaRPr lang="sr-Latn-BA" sz="2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097214" y="5673184"/>
            <a:ext cx="576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30</a:t>
            </a:r>
            <a:endParaRPr lang="sr-Latn-BA" sz="24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638396" y="5751245"/>
            <a:ext cx="576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39</a:t>
            </a:r>
            <a:endParaRPr lang="sr-Latn-BA" sz="2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999521" y="5707857"/>
            <a:ext cx="576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29</a:t>
            </a:r>
            <a:endParaRPr lang="sr-Latn-BA" sz="24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424578" y="5083059"/>
            <a:ext cx="576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21</a:t>
            </a:r>
            <a:endParaRPr lang="sr-Latn-BA" sz="2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03441" y="5168211"/>
            <a:ext cx="576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17</a:t>
            </a:r>
            <a:endParaRPr lang="sr-Latn-BA" sz="240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383283" y="5025484"/>
            <a:ext cx="719138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45" name="Oval 44"/>
          <p:cNvSpPr/>
          <p:nvPr/>
        </p:nvSpPr>
        <p:spPr>
          <a:xfrm>
            <a:off x="7114284" y="5083059"/>
            <a:ext cx="719137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46" name="Oval 45"/>
          <p:cNvSpPr/>
          <p:nvPr/>
        </p:nvSpPr>
        <p:spPr>
          <a:xfrm>
            <a:off x="3960393" y="5614195"/>
            <a:ext cx="720725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47" name="Oval 46"/>
          <p:cNvSpPr/>
          <p:nvPr/>
        </p:nvSpPr>
        <p:spPr>
          <a:xfrm>
            <a:off x="4912122" y="5614195"/>
            <a:ext cx="720725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48" name="Oval 47"/>
          <p:cNvSpPr/>
          <p:nvPr/>
        </p:nvSpPr>
        <p:spPr>
          <a:xfrm>
            <a:off x="5946440" y="5641794"/>
            <a:ext cx="719138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pic>
        <p:nvPicPr>
          <p:cNvPr id="5156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25" y="836613"/>
            <a:ext cx="3097213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7293" y="5584835"/>
            <a:ext cx="7445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755803"/>
              </p:ext>
            </p:extLst>
          </p:nvPr>
        </p:nvGraphicFramePr>
        <p:xfrm>
          <a:off x="3216275" y="1341438"/>
          <a:ext cx="5400675" cy="2305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010">
                <a:tc>
                  <a:txBody>
                    <a:bodyPr/>
                    <a:lstStyle/>
                    <a:p>
                      <a:pPr algn="ctr"/>
                      <a:r>
                        <a:rPr lang="bs-Cyrl-BA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ЦИФРА</a:t>
                      </a:r>
                      <a:endParaRPr lang="bs-Latn-BA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36" marB="4573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РИЈЕЧ</a:t>
                      </a:r>
                      <a:endParaRPr lang="bs-Latn-BA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36" marB="4573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algn="ctr"/>
                      <a:r>
                        <a:rPr lang="bs-Cyrl-BA" sz="2400" b="1" dirty="0"/>
                        <a:t>39</a:t>
                      </a:r>
                      <a:endParaRPr lang="bs-Latn-BA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36" marB="45736">
                    <a:noFill/>
                  </a:tcPr>
                </a:tc>
                <a:tc>
                  <a:txBody>
                    <a:bodyPr/>
                    <a:lstStyle/>
                    <a:p>
                      <a:endParaRPr lang="bs-Latn-B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36" marB="4573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algn="ctr"/>
                      <a:r>
                        <a:rPr lang="bs-Cyrl-BA" sz="2400" b="1" dirty="0"/>
                        <a:t>23</a:t>
                      </a:r>
                      <a:endParaRPr lang="bs-Latn-BA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36" marB="45736">
                    <a:noFill/>
                  </a:tcPr>
                </a:tc>
                <a:tc>
                  <a:txBody>
                    <a:bodyPr/>
                    <a:lstStyle/>
                    <a:p>
                      <a:endParaRPr lang="bs-Latn-B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36" marB="4573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algn="ctr"/>
                      <a:r>
                        <a:rPr lang="bs-Cyrl-BA" sz="2400" b="1" dirty="0"/>
                        <a:t>72</a:t>
                      </a:r>
                      <a:endParaRPr lang="bs-Latn-BA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36" marB="45736">
                    <a:noFill/>
                  </a:tcPr>
                </a:tc>
                <a:tc>
                  <a:txBody>
                    <a:bodyPr/>
                    <a:lstStyle/>
                    <a:p>
                      <a:endParaRPr lang="bs-Latn-B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36" marB="4573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algn="ctr"/>
                      <a:r>
                        <a:rPr lang="bs-Cyrl-BA" sz="2400" b="1" dirty="0"/>
                        <a:t>51</a:t>
                      </a:r>
                      <a:endParaRPr lang="bs-Latn-BA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36" marB="45736">
                    <a:noFill/>
                  </a:tcPr>
                </a:tc>
                <a:tc>
                  <a:txBody>
                    <a:bodyPr/>
                    <a:lstStyle/>
                    <a:p>
                      <a:endParaRPr lang="bs-Latn-B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36" marB="4573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86574" y="1817821"/>
            <a:ext cx="3049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bs-Cyrl-BA" sz="2400" b="1" dirty="0">
                <a:solidFill>
                  <a:srgbClr val="C00000"/>
                </a:solidFill>
                <a:latin typeface="Arial" charset="0"/>
              </a:rPr>
              <a:t>ТРИДЕСЕТ  ДЕВЕТ</a:t>
            </a:r>
            <a:endParaRPr lang="bs-Latn-BA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63521" y="2260897"/>
            <a:ext cx="2670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bs-Cyrl-BA" sz="2400" b="1" dirty="0">
                <a:solidFill>
                  <a:srgbClr val="C00000"/>
                </a:solidFill>
                <a:latin typeface="Arial" charset="0"/>
              </a:rPr>
              <a:t>ДВАДЕСЕТ  ТРИ</a:t>
            </a:r>
            <a:endParaRPr lang="bs-Latn-BA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86574" y="2722562"/>
            <a:ext cx="3171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bs-Cyrl-BA" sz="2400" b="1" dirty="0">
                <a:solidFill>
                  <a:srgbClr val="C00000"/>
                </a:solidFill>
                <a:latin typeface="Arial" charset="0"/>
              </a:rPr>
              <a:t>СЕДАМДЕСЕТ  ДВА</a:t>
            </a:r>
            <a:endParaRPr lang="bs-Latn-BA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40815" y="3184227"/>
            <a:ext cx="28632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bs-Cyrl-BA" sz="2400" b="1" dirty="0">
                <a:solidFill>
                  <a:srgbClr val="C00000"/>
                </a:solidFill>
                <a:latin typeface="Arial" charset="0"/>
              </a:rPr>
              <a:t>ПЕДЕСЕТ  ЈЕДАН</a:t>
            </a:r>
            <a:endParaRPr lang="bs-Latn-BA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476616"/>
              </p:ext>
            </p:extLst>
          </p:nvPr>
        </p:nvGraphicFramePr>
        <p:xfrm>
          <a:off x="3219048" y="4670969"/>
          <a:ext cx="5400675" cy="1443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208">
                <a:tc>
                  <a:txBody>
                    <a:bodyPr/>
                    <a:lstStyle/>
                    <a:p>
                      <a:pPr algn="ctr"/>
                      <a:r>
                        <a:rPr lang="bs-Cyrl-BA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РИЈЕЧ</a:t>
                      </a:r>
                      <a:endParaRPr lang="bs-Latn-BA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622" marR="1056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ЦИФРА</a:t>
                      </a:r>
                      <a:endParaRPr lang="bs-Latn-BA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622" marR="1056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bs-Cyrl-BA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ДВАДЕСЕТ ПЕТ</a:t>
                      </a:r>
                      <a:endParaRPr lang="bs-Latn-BA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622" marR="105622"/>
                </a:tc>
                <a:tc>
                  <a:txBody>
                    <a:bodyPr/>
                    <a:lstStyle/>
                    <a:p>
                      <a:pPr algn="ctr"/>
                      <a:endParaRPr lang="bs-Latn-BA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622" marR="1056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bs-Cyrl-BA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ЧЕТРДЕСЕТ ЈЕДАН</a:t>
                      </a:r>
                      <a:endParaRPr lang="bs-Latn-BA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622" marR="105622"/>
                </a:tc>
                <a:tc>
                  <a:txBody>
                    <a:bodyPr/>
                    <a:lstStyle/>
                    <a:p>
                      <a:pPr algn="ctr"/>
                      <a:endParaRPr lang="bs-Latn-BA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622" marR="1056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84" name="TextBox 8"/>
          <p:cNvSpPr txBox="1">
            <a:spLocks noChangeArrowheads="1"/>
          </p:cNvSpPr>
          <p:nvPr/>
        </p:nvSpPr>
        <p:spPr bwMode="auto">
          <a:xfrm>
            <a:off x="1416050" y="620713"/>
            <a:ext cx="8171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 dirty="0">
                <a:latin typeface="Arial" charset="0"/>
              </a:rPr>
              <a:t>4. Задатак</a:t>
            </a:r>
            <a:r>
              <a:rPr lang="ru-RU" sz="2800" b="1" dirty="0">
                <a:latin typeface="Arial" charset="0"/>
              </a:rPr>
              <a:t>: </a:t>
            </a:r>
            <a:r>
              <a:rPr lang="ru-RU" sz="2800" dirty="0">
                <a:latin typeface="Arial" charset="0"/>
              </a:rPr>
              <a:t>Напиши ријечима бројеве у табели.</a:t>
            </a:r>
            <a:endParaRPr lang="sr-Latn-BA" sz="2800" dirty="0">
              <a:latin typeface="Arial" charset="0"/>
            </a:endParaRPr>
          </a:p>
        </p:txBody>
      </p:sp>
      <p:sp>
        <p:nvSpPr>
          <p:cNvPr id="6185" name="TextBox 10"/>
          <p:cNvSpPr txBox="1">
            <a:spLocks noChangeArrowheads="1"/>
          </p:cNvSpPr>
          <p:nvPr/>
        </p:nvSpPr>
        <p:spPr bwMode="auto">
          <a:xfrm>
            <a:off x="1416050" y="3929062"/>
            <a:ext cx="82157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 dirty="0">
                <a:latin typeface="Arial" charset="0"/>
              </a:rPr>
              <a:t>5. Задатак</a:t>
            </a:r>
            <a:r>
              <a:rPr lang="ru-RU" sz="2800" b="1" dirty="0">
                <a:latin typeface="Arial" charset="0"/>
              </a:rPr>
              <a:t>: </a:t>
            </a:r>
            <a:r>
              <a:rPr lang="ru-RU" sz="2800" dirty="0">
                <a:latin typeface="Arial" charset="0"/>
              </a:rPr>
              <a:t>Напиши цифрама бројеве у табели.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64152" y="5190651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25</a:t>
            </a:r>
            <a:endParaRPr lang="sr-Latn-BA" sz="2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64152" y="5652614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41</a:t>
            </a:r>
            <a:endParaRPr lang="sr-Latn-BA" sz="24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3432" y="393060"/>
            <a:ext cx="9538358" cy="607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95800" y="4426579"/>
            <a:ext cx="5565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bs-Cyrl-BA" sz="2600" b="1" dirty="0">
                <a:solidFill>
                  <a:srgbClr val="C00000"/>
                </a:solidFill>
                <a:latin typeface="Arial" charset="0"/>
              </a:rPr>
              <a:t>57</a:t>
            </a:r>
            <a:endParaRPr lang="bs-Latn-BA" sz="2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95800" y="4834195"/>
            <a:ext cx="5565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bs-Cyrl-BA" sz="2600" b="1" dirty="0">
                <a:solidFill>
                  <a:srgbClr val="C00000"/>
                </a:solidFill>
                <a:latin typeface="Arial" charset="0"/>
              </a:rPr>
              <a:t>41</a:t>
            </a:r>
            <a:endParaRPr lang="bs-Latn-BA" sz="2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95800" y="5215969"/>
            <a:ext cx="5565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bs-Cyrl-BA" sz="2600" b="1" dirty="0">
                <a:solidFill>
                  <a:srgbClr val="C00000"/>
                </a:solidFill>
                <a:latin typeface="Arial" charset="0"/>
              </a:rPr>
              <a:t>28</a:t>
            </a:r>
            <a:endParaRPr lang="bs-Latn-BA" sz="2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48128" y="4426579"/>
            <a:ext cx="5565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bs-Cyrl-BA" sz="2600" b="1" dirty="0">
                <a:solidFill>
                  <a:srgbClr val="C00000"/>
                </a:solidFill>
                <a:latin typeface="Arial" charset="0"/>
              </a:rPr>
              <a:t>95</a:t>
            </a:r>
            <a:endParaRPr lang="bs-Latn-BA" sz="2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48128" y="4834194"/>
            <a:ext cx="5565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bs-Cyrl-BA" sz="2600" b="1" dirty="0">
                <a:solidFill>
                  <a:srgbClr val="C00000"/>
                </a:solidFill>
                <a:latin typeface="Arial" charset="0"/>
              </a:rPr>
              <a:t>67</a:t>
            </a:r>
            <a:endParaRPr lang="bs-Latn-BA" sz="2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48127" y="5239111"/>
            <a:ext cx="5565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bs-Cyrl-BA" sz="2600" b="1" dirty="0">
                <a:solidFill>
                  <a:srgbClr val="C00000"/>
                </a:solidFill>
                <a:latin typeface="Arial" charset="0"/>
              </a:rPr>
              <a:t>72</a:t>
            </a:r>
            <a:endParaRPr lang="bs-Latn-BA" sz="2600" b="1" dirty="0">
              <a:solidFill>
                <a:srgbClr val="C00000"/>
              </a:solidFill>
            </a:endParaRPr>
          </a:p>
        </p:txBody>
      </p:sp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2711624" y="3227605"/>
            <a:ext cx="535544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u="sng" dirty="0">
                <a:latin typeface="Arial" charset="0"/>
              </a:rPr>
              <a:t>6. </a:t>
            </a:r>
            <a:r>
              <a:rPr lang="en-US" sz="2600" b="1" u="sng" dirty="0" err="1">
                <a:latin typeface="Arial" charset="0"/>
              </a:rPr>
              <a:t>Задатак</a:t>
            </a:r>
            <a:r>
              <a:rPr lang="en-US" sz="2600" b="1" dirty="0">
                <a:latin typeface="Arial" charset="0"/>
              </a:rPr>
              <a:t>: </a:t>
            </a:r>
            <a:r>
              <a:rPr lang="en-US" sz="2600" dirty="0" err="1">
                <a:latin typeface="Arial" charset="0"/>
              </a:rPr>
              <a:t>Напиши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двоцифрене</a:t>
            </a:r>
            <a:br>
              <a:rPr lang="en-US" sz="2600" dirty="0">
                <a:latin typeface="Arial" charset="0"/>
              </a:rPr>
            </a:b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бројеве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који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имају</a:t>
            </a:r>
            <a:r>
              <a:rPr lang="en-US" sz="2600" dirty="0">
                <a:latin typeface="Arial" charset="0"/>
              </a:rPr>
              <a:t>:</a:t>
            </a:r>
            <a:br>
              <a:rPr lang="en-US" sz="2400" dirty="0">
                <a:latin typeface="Arial" charset="0"/>
              </a:rPr>
            </a:br>
            <a:br>
              <a:rPr lang="en-US" sz="2600" b="1" dirty="0">
                <a:latin typeface="Arial" charset="0"/>
              </a:rPr>
            </a:br>
            <a:r>
              <a:rPr lang="en-US" sz="2600" b="1" dirty="0">
                <a:latin typeface="Arial" charset="0"/>
              </a:rPr>
              <a:t>   5Д 7Ј =                    9Д 5Ј =</a:t>
            </a:r>
            <a:br>
              <a:rPr lang="en-US" sz="2600" b="1" dirty="0">
                <a:latin typeface="Arial" charset="0"/>
              </a:rPr>
            </a:br>
            <a:r>
              <a:rPr lang="en-US" sz="2600" b="1" dirty="0">
                <a:latin typeface="Arial" charset="0"/>
              </a:rPr>
              <a:t>   4Д 1Ј =                    6Д 7Ј =</a:t>
            </a:r>
            <a:br>
              <a:rPr lang="en-US" sz="2600" b="1" dirty="0">
                <a:latin typeface="Arial" charset="0"/>
              </a:rPr>
            </a:br>
            <a:r>
              <a:rPr lang="en-US" sz="2600" b="1" dirty="0">
                <a:latin typeface="Arial" charset="0"/>
              </a:rPr>
              <a:t>   2Д 8Ј =                    7Д 2Ј =</a:t>
            </a:r>
            <a:br>
              <a:rPr lang="en-US" sz="2600" b="1" dirty="0">
                <a:latin typeface="Arial" charset="0"/>
              </a:rPr>
            </a:br>
            <a:br>
              <a:rPr lang="en-US" sz="2400" dirty="0">
                <a:latin typeface="Arial" charset="0"/>
              </a:rPr>
            </a:br>
            <a:endParaRPr lang="sr-Latn-BA" sz="2400" dirty="0">
              <a:latin typeface="Arial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2781300"/>
            <a:ext cx="2624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351088" y="3068638"/>
            <a:ext cx="5857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latin typeface="Arial" charset="0"/>
              </a:rPr>
              <a:t>36</a:t>
            </a:r>
            <a:endParaRPr lang="bs-Latn-BA" sz="2800" b="1" dirty="0"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9150" y="3068638"/>
            <a:ext cx="4841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C00000"/>
                </a:solidFill>
                <a:latin typeface="Arial" charset="0"/>
              </a:rPr>
              <a:t>4.</a:t>
            </a:r>
            <a:endParaRPr lang="bs-Latn-BA" sz="2800" b="1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819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513" y="4522788"/>
            <a:ext cx="26241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538" y="2781300"/>
            <a:ext cx="26241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225" y="4451350"/>
            <a:ext cx="2622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4095737" y="4840288"/>
            <a:ext cx="105088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500" b="1" dirty="0">
                <a:latin typeface="Arial" charset="0"/>
              </a:rPr>
              <a:t>6</a:t>
            </a:r>
            <a:r>
              <a:rPr lang="sr-Cyrl-RS" sz="2500" b="1" dirty="0">
                <a:latin typeface="Arial" charset="0"/>
              </a:rPr>
              <a:t>Д</a:t>
            </a:r>
            <a:r>
              <a:rPr lang="en-US" sz="2500" b="1" dirty="0">
                <a:latin typeface="Arial" charset="0"/>
              </a:rPr>
              <a:t>6</a:t>
            </a:r>
            <a:r>
              <a:rPr lang="sr-Cyrl-RS" sz="2500" b="1" dirty="0">
                <a:latin typeface="Arial" charset="0"/>
              </a:rPr>
              <a:t>Ј</a:t>
            </a:r>
            <a:endParaRPr lang="bs-Latn-BA" sz="2500" b="1" dirty="0">
              <a:latin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32400" y="4797425"/>
            <a:ext cx="484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C00000"/>
                </a:solidFill>
                <a:latin typeface="Arial" charset="0"/>
              </a:rPr>
              <a:t>7.</a:t>
            </a:r>
            <a:endParaRPr lang="bs-Latn-BA" sz="28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6432550" y="3068638"/>
            <a:ext cx="585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latin typeface="Arial" charset="0"/>
              </a:rPr>
              <a:t>15</a:t>
            </a:r>
            <a:endParaRPr lang="bs-Latn-BA" sz="2800" b="1">
              <a:latin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64425" y="3068638"/>
            <a:ext cx="4841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C00000"/>
                </a:solidFill>
                <a:latin typeface="Arial" charset="0"/>
              </a:rPr>
              <a:t>2.</a:t>
            </a:r>
            <a:endParaRPr lang="bs-Latn-BA" sz="28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8239140" y="4797425"/>
            <a:ext cx="108419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500" b="1" dirty="0">
                <a:latin typeface="Arial" charset="0"/>
              </a:rPr>
              <a:t>5</a:t>
            </a:r>
            <a:r>
              <a:rPr lang="sr-Cyrl-RS" sz="2500" b="1" dirty="0">
                <a:latin typeface="Arial" charset="0"/>
              </a:rPr>
              <a:t>Д</a:t>
            </a:r>
            <a:r>
              <a:rPr lang="en-US" sz="2500" b="1" dirty="0">
                <a:latin typeface="Arial" charset="0"/>
              </a:rPr>
              <a:t>1</a:t>
            </a:r>
            <a:r>
              <a:rPr lang="sr-Cyrl-RS" sz="2500" b="1" dirty="0">
                <a:latin typeface="Arial" charset="0"/>
              </a:rPr>
              <a:t>Ј</a:t>
            </a:r>
            <a:endParaRPr lang="bs-Latn-BA" sz="2500" b="1" dirty="0">
              <a:latin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480550" y="4724400"/>
            <a:ext cx="4841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C00000"/>
                </a:solidFill>
                <a:latin typeface="Arial" charset="0"/>
              </a:rPr>
              <a:t>6.</a:t>
            </a:r>
            <a:endParaRPr lang="bs-Latn-BA" sz="28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06" name="TextBox 3"/>
          <p:cNvSpPr txBox="1">
            <a:spLocks noChangeArrowheads="1"/>
          </p:cNvSpPr>
          <p:nvPr/>
        </p:nvSpPr>
        <p:spPr bwMode="auto">
          <a:xfrm>
            <a:off x="1343025" y="908050"/>
            <a:ext cx="98953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b="1" u="sng" dirty="0">
                <a:latin typeface="Arial" charset="0"/>
              </a:rPr>
              <a:t>7. Задатак: </a:t>
            </a:r>
          </a:p>
          <a:p>
            <a:r>
              <a:rPr lang="ru-RU" sz="3000" dirty="0">
                <a:latin typeface="Arial" charset="0"/>
              </a:rPr>
              <a:t>	Поред сваког броја напиши редни број десетице </a:t>
            </a:r>
          </a:p>
          <a:p>
            <a:r>
              <a:rPr lang="ru-RU" sz="3000" dirty="0">
                <a:latin typeface="Arial" charset="0"/>
              </a:rPr>
              <a:t>	којој припада:</a:t>
            </a:r>
            <a:endParaRPr lang="sr-Latn-BA" sz="3000" dirty="0">
              <a:latin typeface="Arial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72263" y="3716338"/>
            <a:ext cx="4537075" cy="2646362"/>
          </a:xfrm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057397" y="764704"/>
            <a:ext cx="4077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charset="0"/>
              </a:rPr>
              <a:t>САМОСТАЛАН РАД</a:t>
            </a:r>
            <a:endParaRPr lang="sr-Latn-BA" sz="3200" b="1" dirty="0">
              <a:latin typeface="Arial" charset="0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127448" y="1474619"/>
            <a:ext cx="865910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charset="0"/>
              </a:rPr>
              <a:t>Напиши  десетице које се налазе између датих:</a:t>
            </a:r>
          </a:p>
          <a:p>
            <a:endParaRPr lang="ru-RU" sz="2800" dirty="0">
              <a:latin typeface="Arial" charset="0"/>
            </a:endParaRPr>
          </a:p>
          <a:p>
            <a:r>
              <a:rPr lang="ru-RU" sz="2800" dirty="0">
                <a:latin typeface="Arial" charset="0"/>
              </a:rPr>
              <a:t>30 и 80......................................................</a:t>
            </a:r>
          </a:p>
          <a:p>
            <a:r>
              <a:rPr lang="ru-RU" sz="2800" dirty="0">
                <a:latin typeface="Arial" charset="0"/>
              </a:rPr>
              <a:t>20 и 50......................................................</a:t>
            </a:r>
          </a:p>
          <a:p>
            <a:r>
              <a:rPr lang="ru-RU" sz="2800" dirty="0">
                <a:latin typeface="Arial" charset="0"/>
              </a:rPr>
              <a:t>10 и 40......................................................</a:t>
            </a:r>
          </a:p>
          <a:p>
            <a:r>
              <a:rPr lang="ru-RU" sz="2800" dirty="0">
                <a:latin typeface="Arial" charset="0"/>
              </a:rPr>
              <a:t>60 и 100....................................................</a:t>
            </a:r>
          </a:p>
          <a:p>
            <a:r>
              <a:rPr lang="ru-RU" sz="2800" dirty="0">
                <a:latin typeface="Arial" charset="0"/>
              </a:rPr>
              <a:t>50 и 90 .....................................................</a:t>
            </a:r>
          </a:p>
          <a:p>
            <a:r>
              <a:rPr lang="ru-RU" sz="2800" dirty="0">
                <a:latin typeface="Arial" charset="0"/>
              </a:rPr>
              <a:t>70 и 100...................................................</a:t>
            </a:r>
          </a:p>
          <a:p>
            <a:endParaRPr lang="sr-Latn-BA" sz="2400" dirty="0">
              <a:latin typeface="Arial" charset="0"/>
            </a:endParaRP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</Words>
  <Application>Microsoft Office PowerPoint</Application>
  <PresentationFormat>Widescreen</PresentationFormat>
  <Paragraphs>89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Office Theme</vt:lpstr>
      <vt:lpstr>1_Office Theme</vt:lpstr>
      <vt:lpstr>PowerPoint Presentation</vt:lpstr>
      <vt:lpstr>ПОНОВИМО!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2. разред      ПИСАЊЕ И ЧИТАЊЕ БРОЈЕВА ПРВЕ СТОТИНЕ</dc:title>
  <dc:creator>Ivona</dc:creator>
  <cp:lastModifiedBy>Mirjana Brkić</cp:lastModifiedBy>
  <cp:revision>106</cp:revision>
  <dcterms:created xsi:type="dcterms:W3CDTF">2020-05-09T15:46:54Z</dcterms:created>
  <dcterms:modified xsi:type="dcterms:W3CDTF">2021-04-28T07:14:57Z</dcterms:modified>
</cp:coreProperties>
</file>