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39" r:id="rId4"/>
  </p:sldMasterIdLst>
  <p:sldIdLst>
    <p:sldId id="257" r:id="rId5"/>
    <p:sldId id="269" r:id="rId6"/>
    <p:sldId id="262" r:id="rId7"/>
    <p:sldId id="267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66EA0"/>
    <a:srgbClr val="529ED4"/>
    <a:srgbClr val="FCF7F1"/>
    <a:srgbClr val="344529"/>
    <a:srgbClr val="2B3922"/>
    <a:srgbClr val="2E3722"/>
    <a:srgbClr val="B8D233"/>
    <a:srgbClr val="5CC6D6"/>
    <a:srgbClr val="F8D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F38F1E-8797-4FF0-9726-1E86573D9C18}" v="870" dt="2020-05-15T19:29:22.859"/>
    <p1510:client id="{D2B4E4F3-9AB6-4A1C-90F0-D791EFEFBF60}" v="41" dt="2020-05-16T17:48:57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19" autoAdjust="0"/>
  </p:normalViewPr>
  <p:slideViewPr>
    <p:cSldViewPr snapToGrid="0">
      <p:cViewPr varScale="1">
        <p:scale>
          <a:sx n="81" d="100"/>
          <a:sy n="81" d="100"/>
        </p:scale>
        <p:origin x="11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0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593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220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9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1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7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3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8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7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453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39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ok-books-library-books-reading-202246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asian-cartoon-child-kids-mural-129410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87" y="792533"/>
            <a:ext cx="2921574" cy="86801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bs-Cyrl-BA" sz="3000" dirty="0">
                <a:solidFill>
                  <a:schemeClr val="bg1"/>
                </a:solidFill>
                <a:latin typeface="+mn-lt"/>
              </a:rPr>
              <a:t>Српски језик </a:t>
            </a:r>
            <a:br>
              <a:rPr lang="sr-Cyrl-BA" sz="3000" dirty="0">
                <a:solidFill>
                  <a:schemeClr val="bg1"/>
                </a:solidFill>
                <a:latin typeface="+mn-lt"/>
              </a:rPr>
            </a:br>
            <a:r>
              <a:rPr lang="bs-Cyrl-BA" sz="3000" dirty="0">
                <a:solidFill>
                  <a:schemeClr val="bg1"/>
                </a:solidFill>
                <a:latin typeface="+mn-lt"/>
              </a:rPr>
              <a:t>2. разред</a:t>
            </a:r>
            <a:endParaRPr lang="en-US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1377" y="2089204"/>
            <a:ext cx="6952853" cy="1948069"/>
          </a:xfrm>
        </p:spPr>
        <p:txBody>
          <a:bodyPr>
            <a:noAutofit/>
          </a:bodyPr>
          <a:lstStyle/>
          <a:p>
            <a:pPr algn="ctr"/>
            <a:r>
              <a:rPr lang="bs-Cyrl-BA" sz="4000" b="1" dirty="0">
                <a:solidFill>
                  <a:schemeClr val="bg1"/>
                </a:solidFill>
                <a:latin typeface="+mn-lt"/>
              </a:rPr>
              <a:t>Употреба великог слова</a:t>
            </a:r>
          </a:p>
          <a:p>
            <a:pPr algn="ctr"/>
            <a:r>
              <a:rPr lang="bs-Cyrl-BA" sz="4000" b="1" dirty="0">
                <a:solidFill>
                  <a:schemeClr val="bg1"/>
                </a:solidFill>
                <a:latin typeface="+mn-lt"/>
              </a:rPr>
              <a:t>Вјежба правилног писања</a:t>
            </a:r>
          </a:p>
        </p:txBody>
      </p:sp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C1405F95-823E-451B-A72A-36AF7D43B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793" y="3216013"/>
            <a:ext cx="3545532" cy="34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schrägt 1">
            <a:extLst>
              <a:ext uri="{FF2B5EF4-FFF2-40B4-BE49-F238E27FC236}">
                <a16:creationId xmlns:a16="http://schemas.microsoft.com/office/drawing/2014/main" id="{0CB0BAD4-A3FC-49BB-9AB9-D9C9F6536744}"/>
              </a:ext>
            </a:extLst>
          </p:cNvPr>
          <p:cNvSpPr/>
          <p:nvPr/>
        </p:nvSpPr>
        <p:spPr>
          <a:xfrm>
            <a:off x="1082034" y="1198727"/>
            <a:ext cx="2600848" cy="22453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: abgeschrägt 2">
            <a:extLst>
              <a:ext uri="{FF2B5EF4-FFF2-40B4-BE49-F238E27FC236}">
                <a16:creationId xmlns:a16="http://schemas.microsoft.com/office/drawing/2014/main" id="{A1FAA5C3-A9AF-4861-934D-F2DDDB789E3E}"/>
              </a:ext>
            </a:extLst>
          </p:cNvPr>
          <p:cNvSpPr/>
          <p:nvPr/>
        </p:nvSpPr>
        <p:spPr>
          <a:xfrm>
            <a:off x="4795576" y="1198727"/>
            <a:ext cx="2600848" cy="22603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hteck: abgeschrägt 3">
            <a:extLst>
              <a:ext uri="{FF2B5EF4-FFF2-40B4-BE49-F238E27FC236}">
                <a16:creationId xmlns:a16="http://schemas.microsoft.com/office/drawing/2014/main" id="{FB31AC4E-63AD-4C87-8FE8-2D955446578C}"/>
              </a:ext>
            </a:extLst>
          </p:cNvPr>
          <p:cNvSpPr/>
          <p:nvPr/>
        </p:nvSpPr>
        <p:spPr>
          <a:xfrm>
            <a:off x="8509118" y="1191205"/>
            <a:ext cx="2600848" cy="226035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764EA7-97D7-4348-B3E0-04F89A9E3CE1}"/>
              </a:ext>
            </a:extLst>
          </p:cNvPr>
          <p:cNvSpPr/>
          <p:nvPr/>
        </p:nvSpPr>
        <p:spPr>
          <a:xfrm>
            <a:off x="1478988" y="1571591"/>
            <a:ext cx="1806940" cy="149958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49E887-910C-4D37-898D-84A1BF69AFF7}"/>
              </a:ext>
            </a:extLst>
          </p:cNvPr>
          <p:cNvSpPr/>
          <p:nvPr/>
        </p:nvSpPr>
        <p:spPr>
          <a:xfrm>
            <a:off x="5179323" y="1571591"/>
            <a:ext cx="1626828" cy="154201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7360C02-5684-496D-B982-AE67EDF4B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410" y="1451636"/>
            <a:ext cx="1924263" cy="166196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CDDF1A5-2E82-49E8-9541-5BEB219E257D}"/>
              </a:ext>
            </a:extLst>
          </p:cNvPr>
          <p:cNvSpPr/>
          <p:nvPr/>
        </p:nvSpPr>
        <p:spPr>
          <a:xfrm>
            <a:off x="4030369" y="264967"/>
            <a:ext cx="4131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s-Cyrl-BA" sz="4800" b="1" spc="-120" dirty="0">
                <a:solidFill>
                  <a:prstClr val="black"/>
                </a:solidFill>
              </a:rPr>
              <a:t>ПОНОВИМО!</a:t>
            </a:r>
            <a:r>
              <a:rPr lang="en-US" sz="4800" b="1" spc="-120" dirty="0">
                <a:solidFill>
                  <a:prstClr val="black"/>
                </a:solidFill>
              </a:rPr>
              <a:t> 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F631E9B-7C16-491C-88EB-3577C3877B97}"/>
              </a:ext>
            </a:extLst>
          </p:cNvPr>
          <p:cNvSpPr/>
          <p:nvPr/>
        </p:nvSpPr>
        <p:spPr>
          <a:xfrm>
            <a:off x="617988" y="3587949"/>
            <a:ext cx="3704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sr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почетку реченице пишемо </a:t>
            </a:r>
            <a:r>
              <a:rPr lang="sr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 слово.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9A83CCD-9EC8-4FD7-ADE8-75536E89520F}"/>
              </a:ext>
            </a:extLst>
          </p:cNvPr>
          <p:cNvSpPr/>
          <p:nvPr/>
        </p:nvSpPr>
        <p:spPr>
          <a:xfrm>
            <a:off x="4094635" y="3561849"/>
            <a:ext cx="41312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s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Великим словом пишемо</a:t>
            </a:r>
            <a:r>
              <a:rPr lang="bs-Latn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властита имена</a:t>
            </a:r>
            <a:r>
              <a:rPr lang="bs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s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презимена</a:t>
            </a:r>
            <a:r>
              <a:rPr lang="bs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s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надимке</a:t>
            </a:r>
            <a:r>
              <a:rPr lang="bs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s-Latn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називе мјеста</a:t>
            </a:r>
            <a:r>
              <a:rPr lang="bs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s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имена школа</a:t>
            </a:r>
            <a:r>
              <a:rPr lang="bs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B65CB5-A9E5-4CFA-8643-6BC06B0308A1}"/>
              </a:ext>
            </a:extLst>
          </p:cNvPr>
          <p:cNvSpPr/>
          <p:nvPr/>
        </p:nvSpPr>
        <p:spPr>
          <a:xfrm>
            <a:off x="8161628" y="3590693"/>
            <a:ext cx="37044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s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 пишемо, </a:t>
            </a:r>
            <a:r>
              <a:rPr lang="bs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правилно повезујемо слова </a:t>
            </a:r>
            <a:r>
              <a:rPr lang="bs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s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уредно</a:t>
            </a:r>
            <a:r>
              <a:rPr lang="bs-Cyrl-BA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s-Cyrl-BA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лијепо пишемо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7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3B2DC-6D11-42A5-92F1-99072A7C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41" y="747045"/>
            <a:ext cx="11028101" cy="772267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Почетак реченице се увијек пише великим словом</a:t>
            </a:r>
            <a:r>
              <a:rPr lang="sr-Cyrl-BA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6384E6-0A57-42D4-893C-03E24ADB3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6548" y="2218264"/>
            <a:ext cx="5805090" cy="3014918"/>
          </a:xfrm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bs-Cyrl-BA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bs-Cyrl-BA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илан воли да чита.</a:t>
            </a:r>
          </a:p>
          <a:p>
            <a:endParaRPr lang="bs-Cyrl-BA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bs-Cyrl-BA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bs-Cyrl-BA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волиш читати? </a:t>
            </a:r>
          </a:p>
          <a:p>
            <a:pPr marL="0" indent="0">
              <a:buNone/>
            </a:pPr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bs-Cyrl-BA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ра, добио сам нову књигу!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C1FEEC-9E6B-451B-AE45-B54399EC4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07" y="3559126"/>
            <a:ext cx="3269164" cy="26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CEB27E15-6B1F-4F44-9758-69A0540BC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1843" y="3429000"/>
            <a:ext cx="2806576" cy="318357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6971892-3E15-43C0-91CA-12FB2CA0D2AE}"/>
              </a:ext>
            </a:extLst>
          </p:cNvPr>
          <p:cNvSpPr/>
          <p:nvPr/>
        </p:nvSpPr>
        <p:spPr>
          <a:xfrm>
            <a:off x="417341" y="224135"/>
            <a:ext cx="11427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Великим словом пишемо</a:t>
            </a:r>
            <a:r>
              <a:rPr lang="bs-Latn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властита имена и презимена,</a:t>
            </a:r>
            <a:r>
              <a:rPr lang="bs-Latn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надимке, </a:t>
            </a:r>
            <a:r>
              <a:rPr lang="bs-Cyrl-B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називе мјеста, имена школа...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F516E008-E6A5-47A0-882B-829F33684C1C}"/>
              </a:ext>
            </a:extLst>
          </p:cNvPr>
          <p:cNvSpPr/>
          <p:nvPr/>
        </p:nvSpPr>
        <p:spPr>
          <a:xfrm>
            <a:off x="417341" y="1551009"/>
            <a:ext cx="5303520" cy="1628335"/>
          </a:xfrm>
          <a:prstGeom prst="wedgeEllipseCallout">
            <a:avLst>
              <a:gd name="adj1" fmla="val 35128"/>
              <a:gd name="adj2" fmla="val 71163"/>
            </a:avLst>
          </a:prstGeom>
          <a:solidFill>
            <a:srgbClr val="92D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C67873D-3111-4272-93D3-243BDE4973E4}"/>
              </a:ext>
            </a:extLst>
          </p:cNvPr>
          <p:cNvSpPr txBox="1"/>
          <p:nvPr/>
        </p:nvSpPr>
        <p:spPr>
          <a:xfrm>
            <a:off x="914401" y="1811178"/>
            <a:ext cx="4656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 јутро!</a:t>
            </a:r>
          </a:p>
          <a:p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 се зовем </a:t>
            </a:r>
            <a:r>
              <a:rPr lang="sr-Cyrl-BA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ихаило </a:t>
            </a:r>
            <a:r>
              <a:rPr lang="sr-Cyrl-BA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итровић.</a:t>
            </a:r>
          </a:p>
          <a:p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Пријатељи ме зову </a:t>
            </a:r>
            <a:r>
              <a:rPr lang="sr-Cyrl-BA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ики.</a:t>
            </a:r>
            <a:endParaRPr lang="de-DE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4925B49B-CDF7-4CA2-B2F0-1E995DE59E49}"/>
              </a:ext>
            </a:extLst>
          </p:cNvPr>
          <p:cNvSpPr/>
          <p:nvPr/>
        </p:nvSpPr>
        <p:spPr>
          <a:xfrm>
            <a:off x="6904483" y="1590556"/>
            <a:ext cx="4532142" cy="1628335"/>
          </a:xfrm>
          <a:prstGeom prst="wedgeEllipseCallout">
            <a:avLst>
              <a:gd name="adj1" fmla="val -40734"/>
              <a:gd name="adj2" fmla="val 79801"/>
            </a:avLst>
          </a:prstGeom>
          <a:solidFill>
            <a:srgbClr val="FFFF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3F07448-0ACA-4598-BD7E-25259EE00F19}"/>
              </a:ext>
            </a:extLst>
          </p:cNvPr>
          <p:cNvSpPr txBox="1"/>
          <p:nvPr/>
        </p:nvSpPr>
        <p:spPr>
          <a:xfrm>
            <a:off x="7638757" y="1811178"/>
            <a:ext cx="4206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Моје име је </a:t>
            </a:r>
            <a:r>
              <a:rPr lang="sr-Cyrl-BA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sr-Cyrl-BA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ујић.</a:t>
            </a:r>
          </a:p>
          <a:p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Живим у </a:t>
            </a:r>
            <a:r>
              <a:rPr lang="sr-Cyrl-BA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ребињу.</a:t>
            </a:r>
          </a:p>
          <a:p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Гдје </a:t>
            </a:r>
            <a:r>
              <a:rPr lang="sr-Cyrl-BA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B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ики живи?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B837E62A-63CF-400D-9597-ED663094E0E0}"/>
              </a:ext>
            </a:extLst>
          </p:cNvPr>
          <p:cNvSpPr/>
          <p:nvPr/>
        </p:nvSpPr>
        <p:spPr>
          <a:xfrm>
            <a:off x="108954" y="4023356"/>
            <a:ext cx="4515729" cy="1434905"/>
          </a:xfrm>
          <a:prstGeom prst="wedgeEllipseCallout">
            <a:avLst>
              <a:gd name="adj1" fmla="val 56670"/>
              <a:gd name="adj2" fmla="val -18687"/>
            </a:avLst>
          </a:prstGeom>
          <a:solidFill>
            <a:srgbClr val="92D05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4174B1-ED73-4CFF-A2AC-D34195E5FC12}"/>
              </a:ext>
            </a:extLst>
          </p:cNvPr>
          <p:cNvSpPr txBox="1"/>
          <p:nvPr/>
        </p:nvSpPr>
        <p:spPr>
          <a:xfrm>
            <a:off x="417341" y="4232980"/>
            <a:ext cx="4248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 живим у </a:t>
            </a:r>
            <a:r>
              <a:rPr lang="sr-Cyrl-B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Cyrl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ањој </a:t>
            </a:r>
            <a:r>
              <a:rPr lang="sr-Cyrl-B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sr-Cyrl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уци. Моја школа се зове </a:t>
            </a:r>
            <a:r>
              <a:rPr lang="sr-Cyrl-B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Cyrl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сновна школа „</a:t>
            </a:r>
            <a:r>
              <a:rPr lang="sr-Cyrl-B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Cyrl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ранко </a:t>
            </a:r>
            <a:r>
              <a:rPr lang="sr-Cyrl-B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sr-Cyrl-B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адичевић“.  </a:t>
            </a:r>
            <a:endParaRPr lang="de-D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rechblase: oval 12">
            <a:extLst>
              <a:ext uri="{FF2B5EF4-FFF2-40B4-BE49-F238E27FC236}">
                <a16:creationId xmlns:a16="http://schemas.microsoft.com/office/drawing/2014/main" id="{FCB381D1-CF1A-4DE8-81E5-41050AC1131F}"/>
              </a:ext>
            </a:extLst>
          </p:cNvPr>
          <p:cNvSpPr/>
          <p:nvPr/>
        </p:nvSpPr>
        <p:spPr>
          <a:xfrm>
            <a:off x="7842738" y="4023360"/>
            <a:ext cx="4206239" cy="1628335"/>
          </a:xfrm>
          <a:prstGeom prst="wedgeEllipseCallout">
            <a:avLst>
              <a:gd name="adj1" fmla="val -60233"/>
              <a:gd name="adj2" fmla="val -34029"/>
            </a:avLst>
          </a:prstGeom>
          <a:solidFill>
            <a:srgbClr val="FFFF0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40EA813-283E-4A8A-A8CB-DA36885BD4EB}"/>
              </a:ext>
            </a:extLst>
          </p:cNvPr>
          <p:cNvSpPr txBox="1"/>
          <p:nvPr/>
        </p:nvSpPr>
        <p:spPr>
          <a:xfrm>
            <a:off x="7842739" y="4325311"/>
            <a:ext cx="420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 идем у </a:t>
            </a:r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сновну школу „</a:t>
            </a:r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ован </a:t>
            </a:r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</a:t>
            </a: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овановић </a:t>
            </a:r>
            <a:r>
              <a:rPr lang="sr-Cyrl-B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sr-Cyrl-B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мај“.</a:t>
            </a:r>
          </a:p>
        </p:txBody>
      </p:sp>
    </p:spTree>
    <p:extLst>
      <p:ext uri="{BB962C8B-B14F-4D97-AF65-F5344CB8AC3E}">
        <p14:creationId xmlns:p14="http://schemas.microsoft.com/office/powerpoint/2010/main" val="15341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9E45-15FC-4BB8-9C1D-C5FBD9A5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00" y="251036"/>
            <a:ext cx="11215908" cy="1658198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s-Cyrl-BA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Правилно повезујемо слова, уредно и лијепо пишемо</a:t>
            </a:r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endParaRPr lang="bs-Latn-BA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D54E4-6B98-444A-94F8-ABA237B2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592" y="1446218"/>
            <a:ext cx="10978808" cy="37154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s-Cyrl-BA" sz="2800" dirty="0">
                <a:solidFill>
                  <a:schemeClr val="bg1"/>
                </a:solidFill>
              </a:rPr>
              <a:t>  Свако слово треба да има </a:t>
            </a:r>
            <a:r>
              <a:rPr lang="ru-RU" sz="2800" dirty="0">
                <a:solidFill>
                  <a:schemeClr val="bg1"/>
                </a:solidFill>
              </a:rPr>
              <a:t>свој почетак и крај.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  Пазимо како повезујемо слова у ријечима.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  Не заборавимо како пишемо и </a:t>
            </a:r>
            <a:r>
              <a:rPr lang="ru-RU" sz="2800">
                <a:solidFill>
                  <a:schemeClr val="bg1"/>
                </a:solidFill>
              </a:rPr>
              <a:t>повезујемо слова</a:t>
            </a:r>
            <a:r>
              <a:rPr lang="ru-RU" sz="2800" b="1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л</a:t>
            </a:r>
            <a:r>
              <a:rPr lang="ru-RU" sz="2800" dirty="0">
                <a:solidFill>
                  <a:schemeClr val="bg1"/>
                </a:solidFill>
              </a:rPr>
              <a:t>,</a:t>
            </a:r>
            <a:r>
              <a:rPr lang="ru-RU" sz="2800" b="1" dirty="0">
                <a:solidFill>
                  <a:schemeClr val="bg1"/>
                </a:solidFill>
              </a:rPr>
              <a:t> љ </a:t>
            </a:r>
            <a:r>
              <a:rPr lang="ru-RU" sz="2800" dirty="0">
                <a:solidFill>
                  <a:schemeClr val="bg1"/>
                </a:solidFill>
              </a:rPr>
              <a:t>и </a:t>
            </a:r>
            <a:r>
              <a:rPr lang="ru-RU" sz="2800" b="1" dirty="0">
                <a:solidFill>
                  <a:schemeClr val="bg1"/>
                </a:solidFill>
              </a:rPr>
              <a:t>м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  Стављамо цртице тачно изнад слова </a:t>
            </a:r>
            <a:r>
              <a:rPr lang="ru-RU" sz="2800" b="1" dirty="0">
                <a:solidFill>
                  <a:schemeClr val="bg1"/>
                </a:solidFill>
              </a:rPr>
              <a:t>г</a:t>
            </a:r>
            <a:r>
              <a:rPr lang="ru-RU" sz="2800" dirty="0">
                <a:solidFill>
                  <a:schemeClr val="bg1"/>
                </a:solidFill>
              </a:rPr>
              <a:t>,</a:t>
            </a:r>
            <a:r>
              <a:rPr lang="ru-RU" sz="2800" b="1" dirty="0">
                <a:solidFill>
                  <a:schemeClr val="bg1"/>
                </a:solidFill>
              </a:rPr>
              <a:t> п</a:t>
            </a:r>
            <a:r>
              <a:rPr lang="ru-RU" sz="2800" dirty="0">
                <a:solidFill>
                  <a:schemeClr val="bg1"/>
                </a:solidFill>
              </a:rPr>
              <a:t>,</a:t>
            </a:r>
            <a:r>
              <a:rPr lang="ru-RU" sz="2800" b="1" dirty="0">
                <a:solidFill>
                  <a:schemeClr val="bg1"/>
                </a:solidFill>
              </a:rPr>
              <a:t> т </a:t>
            </a:r>
            <a:r>
              <a:rPr lang="ru-RU" sz="2800" dirty="0">
                <a:solidFill>
                  <a:schemeClr val="bg1"/>
                </a:solidFill>
              </a:rPr>
              <a:t>и испод слова </a:t>
            </a:r>
            <a:r>
              <a:rPr lang="ru-RU" sz="2800" b="1" dirty="0">
                <a:solidFill>
                  <a:schemeClr val="bg1"/>
                </a:solidFill>
              </a:rPr>
              <a:t>ш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  Размак између ријечи треба да буде једнак. </a:t>
            </a:r>
            <a:r>
              <a:rPr lang="bs-Cyrl-BA" sz="2800" dirty="0">
                <a:solidFill>
                  <a:srgbClr val="FCF7F1"/>
                </a:solidFill>
              </a:rPr>
              <a:t> </a:t>
            </a:r>
            <a:endParaRPr lang="bs-Latn-BA" sz="2800" dirty="0">
              <a:solidFill>
                <a:srgbClr val="FCF7F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E1EEE41-DAC6-442E-9A3F-D38F9EBED74C}"/>
              </a:ext>
            </a:extLst>
          </p:cNvPr>
          <p:cNvSpPr txBox="1"/>
          <p:nvPr/>
        </p:nvSpPr>
        <p:spPr>
          <a:xfrm>
            <a:off x="606596" y="4698609"/>
            <a:ext cx="109788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Рукопис треба да буде уредан, да сви лако могу да прочитају оно што је написано.</a:t>
            </a:r>
          </a:p>
          <a:p>
            <a:pPr algn="ctr"/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17C2-6D83-4560-8365-00731991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554" y="329818"/>
            <a:ext cx="3385931" cy="794695"/>
          </a:xfrm>
        </p:spPr>
        <p:txBody>
          <a:bodyPr>
            <a:noAutofit/>
          </a:bodyPr>
          <a:lstStyle/>
          <a:p>
            <a:pPr algn="ctr"/>
            <a:r>
              <a:rPr lang="bs-Cyrl-BA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ВЈЕЖБАЈМО!</a:t>
            </a:r>
            <a:endParaRPr lang="bs-Latn-BA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4D05-736C-409B-8E2A-F8BF2FD1B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21" y="1279256"/>
            <a:ext cx="9121984" cy="50734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Cyrl-BA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Исправно препиши текст писаним словима.</a:t>
            </a:r>
            <a:endParaRPr lang="bs-Cyrl-B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50BDFA2-E04C-4E36-BE8F-40EA00FC3BAF}"/>
              </a:ext>
            </a:extLst>
          </p:cNvPr>
          <p:cNvSpPr txBox="1"/>
          <p:nvPr/>
        </p:nvSpPr>
        <p:spPr>
          <a:xfrm>
            <a:off x="1055077" y="2433711"/>
            <a:ext cx="97067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љиљана калинић живи у бијељини. она је ученик другог разреда основне школе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јован дучић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љетни распуст ће провести код баке савке у мјесту јањи. играће се са пријатељицом лејлом у дворишту основне школе 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меша селимовић</a:t>
            </a:r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E446D7-D734-4BB0-8099-381B0862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430" y="4529772"/>
            <a:ext cx="2417479" cy="1970246"/>
          </a:xfrm>
          <a:prstGeom prst="rect">
            <a:avLst/>
          </a:prstGeom>
        </p:spPr>
      </p:pic>
      <p:sp useBgFill="1">
        <p:nvSpPr>
          <p:cNvPr id="4" name="Rechteck 3">
            <a:extLst>
              <a:ext uri="{FF2B5EF4-FFF2-40B4-BE49-F238E27FC236}">
                <a16:creationId xmlns:a16="http://schemas.microsoft.com/office/drawing/2014/main" id="{C1B212A9-71E2-403D-925E-3878F80A5084}"/>
              </a:ext>
            </a:extLst>
          </p:cNvPr>
          <p:cNvSpPr/>
          <p:nvPr/>
        </p:nvSpPr>
        <p:spPr>
          <a:xfrm>
            <a:off x="1098912" y="2433711"/>
            <a:ext cx="331304" cy="480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Љ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10" name="Rechteck 9">
            <a:extLst>
              <a:ext uri="{FF2B5EF4-FFF2-40B4-BE49-F238E27FC236}">
                <a16:creationId xmlns:a16="http://schemas.microsoft.com/office/drawing/2014/main" id="{8EEDA7A1-43EA-4F12-B6C4-EB8F008F080B}"/>
              </a:ext>
            </a:extLst>
          </p:cNvPr>
          <p:cNvSpPr/>
          <p:nvPr/>
        </p:nvSpPr>
        <p:spPr>
          <a:xfrm>
            <a:off x="2584175" y="2420458"/>
            <a:ext cx="331304" cy="507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К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11" name="Rechteck 10">
            <a:extLst>
              <a:ext uri="{FF2B5EF4-FFF2-40B4-BE49-F238E27FC236}">
                <a16:creationId xmlns:a16="http://schemas.microsoft.com/office/drawing/2014/main" id="{535DDC1B-6691-4B1D-9EEC-0AAF0560209E}"/>
              </a:ext>
            </a:extLst>
          </p:cNvPr>
          <p:cNvSpPr/>
          <p:nvPr/>
        </p:nvSpPr>
        <p:spPr>
          <a:xfrm>
            <a:off x="5234608" y="2442695"/>
            <a:ext cx="437322" cy="507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Б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12" name="Rechteck 11">
            <a:extLst>
              <a:ext uri="{FF2B5EF4-FFF2-40B4-BE49-F238E27FC236}">
                <a16:creationId xmlns:a16="http://schemas.microsoft.com/office/drawing/2014/main" id="{2CDA33DE-3A3A-4913-9E20-B6820F678018}"/>
              </a:ext>
            </a:extLst>
          </p:cNvPr>
          <p:cNvSpPr/>
          <p:nvPr/>
        </p:nvSpPr>
        <p:spPr>
          <a:xfrm>
            <a:off x="6997148" y="2433711"/>
            <a:ext cx="384313" cy="507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О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13" name="Rechteck 12">
            <a:extLst>
              <a:ext uri="{FF2B5EF4-FFF2-40B4-BE49-F238E27FC236}">
                <a16:creationId xmlns:a16="http://schemas.microsoft.com/office/drawing/2014/main" id="{46539786-6716-481C-B435-00FAA9E678E5}"/>
              </a:ext>
            </a:extLst>
          </p:cNvPr>
          <p:cNvSpPr/>
          <p:nvPr/>
        </p:nvSpPr>
        <p:spPr>
          <a:xfrm>
            <a:off x="2506875" y="2861539"/>
            <a:ext cx="368137" cy="5168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О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14" name="Rechteck 13">
            <a:extLst>
              <a:ext uri="{FF2B5EF4-FFF2-40B4-BE49-F238E27FC236}">
                <a16:creationId xmlns:a16="http://schemas.microsoft.com/office/drawing/2014/main" id="{FBBF4CA1-0350-4A54-A2C8-C533290614AD}"/>
              </a:ext>
            </a:extLst>
          </p:cNvPr>
          <p:cNvSpPr/>
          <p:nvPr/>
        </p:nvSpPr>
        <p:spPr>
          <a:xfrm>
            <a:off x="5234991" y="2853498"/>
            <a:ext cx="367237" cy="507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Ј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15" name="Rechteck 14">
            <a:extLst>
              <a:ext uri="{FF2B5EF4-FFF2-40B4-BE49-F238E27FC236}">
                <a16:creationId xmlns:a16="http://schemas.microsoft.com/office/drawing/2014/main" id="{263384F9-925A-4DF1-A14C-62E43E6B7567}"/>
              </a:ext>
            </a:extLst>
          </p:cNvPr>
          <p:cNvSpPr/>
          <p:nvPr/>
        </p:nvSpPr>
        <p:spPr>
          <a:xfrm>
            <a:off x="6284974" y="2881771"/>
            <a:ext cx="304800" cy="450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Д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16" name="Rechteck 15">
            <a:extLst>
              <a:ext uri="{FF2B5EF4-FFF2-40B4-BE49-F238E27FC236}">
                <a16:creationId xmlns:a16="http://schemas.microsoft.com/office/drawing/2014/main" id="{AAF7B885-7EA3-45D2-B686-F2B8A8DBA72B}"/>
              </a:ext>
            </a:extLst>
          </p:cNvPr>
          <p:cNvSpPr/>
          <p:nvPr/>
        </p:nvSpPr>
        <p:spPr>
          <a:xfrm>
            <a:off x="7611864" y="2824374"/>
            <a:ext cx="6062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000" b="1" dirty="0">
                <a:solidFill>
                  <a:srgbClr val="FFC000"/>
                </a:solidFill>
              </a:rPr>
              <a:t>Љ</a:t>
            </a:r>
            <a:endParaRPr lang="de-DE" dirty="0"/>
          </a:p>
        </p:txBody>
      </p:sp>
      <p:sp useBgFill="1">
        <p:nvSpPr>
          <p:cNvPr id="17" name="Rechteck 16">
            <a:extLst>
              <a:ext uri="{FF2B5EF4-FFF2-40B4-BE49-F238E27FC236}">
                <a16:creationId xmlns:a16="http://schemas.microsoft.com/office/drawing/2014/main" id="{FC575F89-7BD1-476F-B6B9-F49111478329}"/>
              </a:ext>
            </a:extLst>
          </p:cNvPr>
          <p:cNvSpPr/>
          <p:nvPr/>
        </p:nvSpPr>
        <p:spPr>
          <a:xfrm>
            <a:off x="4626166" y="3332565"/>
            <a:ext cx="400876" cy="4242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С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18" name="Rechteck 17">
            <a:extLst>
              <a:ext uri="{FF2B5EF4-FFF2-40B4-BE49-F238E27FC236}">
                <a16:creationId xmlns:a16="http://schemas.microsoft.com/office/drawing/2014/main" id="{1D03C8F3-8C04-453C-B576-7AD44F7BB717}"/>
              </a:ext>
            </a:extLst>
          </p:cNvPr>
          <p:cNvSpPr/>
          <p:nvPr/>
        </p:nvSpPr>
        <p:spPr>
          <a:xfrm>
            <a:off x="7023515" y="3311819"/>
            <a:ext cx="394255" cy="4905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Ј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19" name="Rechteck 18">
            <a:extLst>
              <a:ext uri="{FF2B5EF4-FFF2-40B4-BE49-F238E27FC236}">
                <a16:creationId xmlns:a16="http://schemas.microsoft.com/office/drawing/2014/main" id="{6EF2211C-8950-4D27-B531-22F73F7AD6D4}"/>
              </a:ext>
            </a:extLst>
          </p:cNvPr>
          <p:cNvSpPr/>
          <p:nvPr/>
        </p:nvSpPr>
        <p:spPr>
          <a:xfrm>
            <a:off x="8045605" y="3299791"/>
            <a:ext cx="367620" cy="4638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И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20" name="Rechteck 19">
            <a:extLst>
              <a:ext uri="{FF2B5EF4-FFF2-40B4-BE49-F238E27FC236}">
                <a16:creationId xmlns:a16="http://schemas.microsoft.com/office/drawing/2014/main" id="{E0F9FA4F-5012-49EE-B8F2-33C755584A5D}"/>
              </a:ext>
            </a:extLst>
          </p:cNvPr>
          <p:cNvSpPr/>
          <p:nvPr/>
        </p:nvSpPr>
        <p:spPr>
          <a:xfrm>
            <a:off x="3535407" y="3722590"/>
            <a:ext cx="410817" cy="507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Л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21" name="Rechteck 20">
            <a:extLst>
              <a:ext uri="{FF2B5EF4-FFF2-40B4-BE49-F238E27FC236}">
                <a16:creationId xmlns:a16="http://schemas.microsoft.com/office/drawing/2014/main" id="{3CFD323B-0F4A-43CD-8F94-024E6359C59F}"/>
              </a:ext>
            </a:extLst>
          </p:cNvPr>
          <p:cNvSpPr/>
          <p:nvPr/>
        </p:nvSpPr>
        <p:spPr>
          <a:xfrm>
            <a:off x="6768667" y="3722589"/>
            <a:ext cx="367237" cy="5073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О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22" name="Rechteck 21">
            <a:extLst>
              <a:ext uri="{FF2B5EF4-FFF2-40B4-BE49-F238E27FC236}">
                <a16:creationId xmlns:a16="http://schemas.microsoft.com/office/drawing/2014/main" id="{DE62DC26-429B-4ED0-BFE4-9DA09E9A1267}"/>
              </a:ext>
            </a:extLst>
          </p:cNvPr>
          <p:cNvSpPr/>
          <p:nvPr/>
        </p:nvSpPr>
        <p:spPr>
          <a:xfrm>
            <a:off x="9445655" y="3722589"/>
            <a:ext cx="437700" cy="47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3000" b="1" dirty="0">
                <a:solidFill>
                  <a:srgbClr val="FFC000"/>
                </a:solidFill>
              </a:rPr>
              <a:t>М</a:t>
            </a:r>
            <a:endParaRPr lang="de-DE" sz="3000" b="1" dirty="0">
              <a:solidFill>
                <a:srgbClr val="FFC000"/>
              </a:solidFill>
            </a:endParaRPr>
          </a:p>
        </p:txBody>
      </p:sp>
      <p:sp useBgFill="1">
        <p:nvSpPr>
          <p:cNvPr id="23" name="Rechteck 22">
            <a:extLst>
              <a:ext uri="{FF2B5EF4-FFF2-40B4-BE49-F238E27FC236}">
                <a16:creationId xmlns:a16="http://schemas.microsoft.com/office/drawing/2014/main" id="{1679FF89-DAB9-4563-A727-AD0A5A4F7E1F}"/>
              </a:ext>
            </a:extLst>
          </p:cNvPr>
          <p:cNvSpPr/>
          <p:nvPr/>
        </p:nvSpPr>
        <p:spPr>
          <a:xfrm rot="10800000" flipV="1">
            <a:off x="946607" y="4139735"/>
            <a:ext cx="55809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sr-Cyrl-BA" sz="3000" b="1" dirty="0">
                <a:solidFill>
                  <a:srgbClr val="FFC000"/>
                </a:solidFill>
              </a:rPr>
              <a:t>С</a:t>
            </a:r>
            <a:endParaRPr lang="de-DE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C9C3-CDD2-4364-99B9-0A37486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296" y="358856"/>
            <a:ext cx="4801407" cy="855365"/>
          </a:xfrm>
        </p:spPr>
        <p:txBody>
          <a:bodyPr>
            <a:normAutofit/>
          </a:bodyPr>
          <a:lstStyle/>
          <a:p>
            <a:r>
              <a:rPr lang="sr-Cyrl-B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  <a:endParaRPr lang="bs-Latn-B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B03C1-D61E-4B40-A32A-8A6BD607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19" y="1253067"/>
            <a:ext cx="11141560" cy="8553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Cyrl-BA" sz="3000" dirty="0">
                <a:solidFill>
                  <a:schemeClr val="bg1"/>
                </a:solidFill>
              </a:rPr>
              <a:t>  </a:t>
            </a:r>
            <a:r>
              <a:rPr lang="sr-Cyrl-BA" sz="3000" dirty="0">
                <a:solidFill>
                  <a:schemeClr val="bg1"/>
                </a:solidFill>
              </a:rPr>
              <a:t>Уз помоћ датих ријечи састави и напиши реченице водећи рачуна о правилима писања писаних слова и великог слова.</a:t>
            </a:r>
            <a:endParaRPr lang="bs-Cyrl-BA" sz="3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5F022F-9D26-474B-BABF-10A11BC95E4B}"/>
              </a:ext>
            </a:extLst>
          </p:cNvPr>
          <p:cNvSpPr txBox="1"/>
          <p:nvPr/>
        </p:nvSpPr>
        <p:spPr>
          <a:xfrm>
            <a:off x="1789044" y="2320459"/>
            <a:ext cx="5367129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B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лазар угреновић лаки</a:t>
            </a:r>
          </a:p>
          <a:p>
            <a:pPr>
              <a:lnSpc>
                <a:spcPct val="150000"/>
              </a:lnSpc>
            </a:pPr>
            <a:r>
              <a:rPr lang="sr-Cyrl-B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пале</a:t>
            </a:r>
          </a:p>
          <a:p>
            <a:pPr>
              <a:lnSpc>
                <a:spcPct val="150000"/>
              </a:lnSpc>
            </a:pPr>
            <a:r>
              <a:rPr lang="sr-Cyrl-B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 школа србија</a:t>
            </a:r>
            <a:endParaRPr lang="de-D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EB96C36-B4A0-4F0C-934C-873E4590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03" y="3773805"/>
            <a:ext cx="3269164" cy="26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3873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Custom 2">
      <a:dk1>
        <a:sysClr val="windowText" lastClr="000000"/>
      </a:dk1>
      <a:lt1>
        <a:sysClr val="window" lastClr="FFFFFF"/>
      </a:lt1>
      <a:dk2>
        <a:srgbClr val="21B2C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Wingdings</vt:lpstr>
      <vt:lpstr>Metropolitan</vt:lpstr>
      <vt:lpstr>Српски језик  2. разред</vt:lpstr>
      <vt:lpstr>PowerPoint Presentation</vt:lpstr>
      <vt:lpstr>Почетак реченице се увијек пише великим словом.</vt:lpstr>
      <vt:lpstr>PowerPoint Presentation</vt:lpstr>
      <vt:lpstr>Правилно повезујемо слова, уредно и лијепо пишемо. </vt:lpstr>
      <vt:lpstr>ВЈЕЖБАЈМО!</vt:lpstr>
      <vt:lpstr>САМОСТАЛАН РАД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2020-05-11T14:33:01Z</dcterms:created>
  <dcterms:modified xsi:type="dcterms:W3CDTF">2021-04-28T07:16:11Z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