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69B93-0271-4F17-A4F0-70E63C2A42A8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F1FA7-BBBE-4A52-ABB0-D7C875DAC4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967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AF1FA7-BBBE-4A52-ABB0-D7C875DAC42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008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42A6B33-B857-4961-9749-1B77902DBCCB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B8A1A04-A803-4365-BB35-BC5801281D59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632504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6B33-B857-4961-9749-1B77902DBCCB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1A04-A803-4365-BB35-BC5801281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99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6B33-B857-4961-9749-1B77902DBCCB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1A04-A803-4365-BB35-BC5801281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33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6B33-B857-4961-9749-1B77902DBCCB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1A04-A803-4365-BB35-BC5801281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48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2A6B33-B857-4961-9749-1B77902DBCCB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8A1A04-A803-4365-BB35-BC5801281D5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096411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6B33-B857-4961-9749-1B77902DBCCB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1A04-A803-4365-BB35-BC5801281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022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6B33-B857-4961-9749-1B77902DBCCB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1A04-A803-4365-BB35-BC5801281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872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6B33-B857-4961-9749-1B77902DBCCB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1A04-A803-4365-BB35-BC5801281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10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6B33-B857-4961-9749-1B77902DBCCB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1A04-A803-4365-BB35-BC5801281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247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2A6B33-B857-4961-9749-1B77902DBCCB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8A1A04-A803-4365-BB35-BC5801281D59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79128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2A6B33-B857-4961-9749-1B77902DBCCB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8A1A04-A803-4365-BB35-BC5801281D59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7013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42A6B33-B857-4961-9749-1B77902DBCCB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B8A1A04-A803-4365-BB35-BC5801281D59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5905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F6BE1-76D9-420A-B103-E04D284161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010093"/>
            <a:ext cx="8361229" cy="4231758"/>
          </a:xfrm>
        </p:spPr>
        <p:txBody>
          <a:bodyPr/>
          <a:lstStyle/>
          <a:p>
            <a:r>
              <a:rPr lang="sr-Cyrl-BA" sz="6600" dirty="0"/>
              <a:t>ПОНАВЉАЊЕ И СИСТЕМАТИЗАЦИЈА ГРАДИВА</a:t>
            </a:r>
            <a:endParaRPr lang="en-GB" sz="6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89B2E4-1C70-4EB9-BB67-A70D16685F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90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4C8AA-F771-46C0-9D8F-C7B5654E9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18976"/>
            <a:ext cx="9601200" cy="1275907"/>
          </a:xfrm>
        </p:spPr>
        <p:txBody>
          <a:bodyPr>
            <a:normAutofit/>
          </a:bodyPr>
          <a:lstStyle/>
          <a:p>
            <a:r>
              <a:rPr lang="sr-Cyrl-BA" sz="2800" dirty="0"/>
              <a:t>ОСНОВИ НИВО ГРАМАТИКЕ, ПРАВОПИСА И КЊИЖЕВНОСТИ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75F98-E120-4C62-B581-4446A1C56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97443"/>
            <a:ext cx="9601200" cy="58904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BA" dirty="0"/>
              <a:t>1. Први књижевни језик свих Словена звао се:</a:t>
            </a:r>
          </a:p>
          <a:p>
            <a:pPr marL="0" indent="0">
              <a:buNone/>
            </a:pPr>
            <a:r>
              <a:rPr lang="sr-Cyrl-BA" dirty="0"/>
              <a:t>	а) словачки</a:t>
            </a:r>
          </a:p>
          <a:p>
            <a:pPr marL="0" indent="0">
              <a:buNone/>
            </a:pPr>
            <a:r>
              <a:rPr lang="sr-Cyrl-BA" dirty="0"/>
              <a:t>	б) словеначки</a:t>
            </a:r>
          </a:p>
          <a:p>
            <a:pPr marL="0" indent="0">
              <a:buNone/>
            </a:pPr>
            <a:r>
              <a:rPr lang="sr-Cyrl-BA" dirty="0"/>
              <a:t>	в) прасловенски</a:t>
            </a:r>
          </a:p>
          <a:p>
            <a:pPr marL="0" indent="0">
              <a:buNone/>
            </a:pPr>
            <a:r>
              <a:rPr lang="sr-Cyrl-BA" dirty="0"/>
              <a:t>	г) старословенски</a:t>
            </a:r>
          </a:p>
          <a:p>
            <a:pPr marL="0" indent="0">
              <a:buNone/>
            </a:pPr>
            <a:r>
              <a:rPr lang="sr-Cyrl-BA" dirty="0"/>
              <a:t>2. У сваком низу заокружи глас који му </a:t>
            </a:r>
            <a:r>
              <a:rPr lang="sr-Cyrl-BA" b="1" dirty="0"/>
              <a:t>не припада</a:t>
            </a:r>
            <a:r>
              <a:rPr lang="sr-Cyrl-BA" dirty="0"/>
              <a:t>:</a:t>
            </a:r>
          </a:p>
          <a:p>
            <a:pPr marL="0" indent="0">
              <a:buNone/>
            </a:pPr>
            <a:r>
              <a:rPr lang="sr-Cyrl-BA" b="1" dirty="0"/>
              <a:t>	</a:t>
            </a:r>
            <a:r>
              <a:rPr lang="sr-Cyrl-BA" dirty="0"/>
              <a:t>а) Ч, Л, Р, Н</a:t>
            </a:r>
          </a:p>
          <a:p>
            <a:pPr marL="0" indent="0">
              <a:buNone/>
            </a:pPr>
            <a:r>
              <a:rPr lang="sr-Cyrl-BA" b="1" dirty="0"/>
              <a:t>	</a:t>
            </a:r>
            <a:r>
              <a:rPr lang="sr-Cyrl-BA" dirty="0"/>
              <a:t>б) Т, Д, З, С, Ц, Л</a:t>
            </a:r>
          </a:p>
          <a:p>
            <a:pPr marL="0" indent="0">
              <a:buNone/>
            </a:pPr>
            <a:r>
              <a:rPr lang="sr-Cyrl-BA" dirty="0"/>
              <a:t>3. Заокружи правилно написане ријечи:</a:t>
            </a:r>
          </a:p>
          <a:p>
            <a:pPr marL="0" indent="0">
              <a:buNone/>
            </a:pPr>
            <a:r>
              <a:rPr lang="sr-Cyrl-BA" dirty="0"/>
              <a:t>	а) дјеца</a:t>
            </a:r>
          </a:p>
          <a:p>
            <a:pPr marL="0" indent="0">
              <a:buNone/>
            </a:pPr>
            <a:r>
              <a:rPr lang="sr-Cyrl-BA" dirty="0"/>
              <a:t>	б) цвјет</a:t>
            </a:r>
          </a:p>
          <a:p>
            <a:pPr marL="0" indent="0">
              <a:buNone/>
            </a:pPr>
            <a:r>
              <a:rPr lang="sr-Cyrl-BA" dirty="0"/>
              <a:t>	в) рјеч</a:t>
            </a:r>
          </a:p>
          <a:p>
            <a:pPr marL="0" indent="0">
              <a:buNone/>
            </a:pPr>
            <a:r>
              <a:rPr lang="sr-Cyrl-BA" dirty="0"/>
              <a:t>	г) свијет</a:t>
            </a:r>
          </a:p>
          <a:p>
            <a:pPr marL="0" indent="0">
              <a:buNone/>
            </a:pPr>
            <a:r>
              <a:rPr lang="sr-Cyrl-BA" b="1" dirty="0"/>
              <a:t>	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D887867-1EB7-4C24-B254-F5E86D848F46}"/>
              </a:ext>
            </a:extLst>
          </p:cNvPr>
          <p:cNvSpPr/>
          <p:nvPr/>
        </p:nvSpPr>
        <p:spPr>
          <a:xfrm>
            <a:off x="2211573" y="2336504"/>
            <a:ext cx="2573079" cy="499729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68B02F1-669F-47F6-A434-805FC4AC82AD}"/>
              </a:ext>
            </a:extLst>
          </p:cNvPr>
          <p:cNvSpPr/>
          <p:nvPr/>
        </p:nvSpPr>
        <p:spPr>
          <a:xfrm>
            <a:off x="2594345" y="3219007"/>
            <a:ext cx="287079" cy="419986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5C93B16-07F9-4AF2-88D2-FA8CAEC14A54}"/>
              </a:ext>
            </a:extLst>
          </p:cNvPr>
          <p:cNvSpPr/>
          <p:nvPr/>
        </p:nvSpPr>
        <p:spPr>
          <a:xfrm>
            <a:off x="3912781" y="3638993"/>
            <a:ext cx="287079" cy="419986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473D4AD-49D6-4D8C-8386-0E9376CCAEDB}"/>
              </a:ext>
            </a:extLst>
          </p:cNvPr>
          <p:cNvSpPr/>
          <p:nvPr/>
        </p:nvSpPr>
        <p:spPr>
          <a:xfrm>
            <a:off x="2328530" y="4455042"/>
            <a:ext cx="1020726" cy="419986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B1BED29-5333-4CBE-AB2F-9DCA5E3320FA}"/>
              </a:ext>
            </a:extLst>
          </p:cNvPr>
          <p:cNvSpPr/>
          <p:nvPr/>
        </p:nvSpPr>
        <p:spPr>
          <a:xfrm>
            <a:off x="2339163" y="5640571"/>
            <a:ext cx="1095153" cy="419986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23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94112-3283-4642-8647-C0901FFDF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371600" y="340242"/>
            <a:ext cx="9526772" cy="53163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71129-1886-4121-BE22-90D72FC67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8856"/>
            <a:ext cx="9601200" cy="6145618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sr-Cyrl-BA" dirty="0"/>
              <a:t>4. Упиши називе рима кад се подударају:</a:t>
            </a:r>
          </a:p>
          <a:p>
            <a:pPr marL="0" indent="0">
              <a:buNone/>
            </a:pPr>
            <a:r>
              <a:rPr lang="sr-Cyrl-BA" dirty="0"/>
              <a:t>	а) први и други, трећи и четврти стих       </a:t>
            </a:r>
            <a:endParaRPr lang="sr-Cyrl-BA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r-Cyrl-BA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sr-Cyrl-BA" dirty="0">
                <a:solidFill>
                  <a:schemeClr val="tx1"/>
                </a:solidFill>
              </a:rPr>
              <a:t>б) први и трећи, други и четврти стих</a:t>
            </a:r>
            <a:endParaRPr lang="sr-Cyrl-BA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r-Cyrl-BA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sr-Cyrl-BA" dirty="0">
                <a:solidFill>
                  <a:schemeClr val="tx1"/>
                </a:solidFill>
              </a:rPr>
              <a:t>в) први и четврти, други и трећи стих</a:t>
            </a:r>
            <a:endParaRPr lang="sr-Cyrl-BA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r-Cyrl-BA" sz="1800" dirty="0"/>
              <a:t>5. Прочитај наведене двије изреке и одговори на захтјев задатка.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r-Cyrl-BA" sz="2000" dirty="0"/>
              <a:t>Лети као мува без главе.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r-Cyrl-BA" sz="2000" dirty="0"/>
              <a:t>Провео се као бос по трњу. </a:t>
            </a:r>
          </a:p>
          <a:p>
            <a:pPr marL="627063" lvl="2" indent="0">
              <a:buNone/>
            </a:pPr>
            <a:r>
              <a:rPr lang="sr-Cyrl-BA" sz="2000" dirty="0"/>
              <a:t>Која је стилска фигура употријебљена у наведене двије изреке?</a:t>
            </a:r>
          </a:p>
          <a:p>
            <a:pPr marL="627063" lvl="2" indent="0">
              <a:buNone/>
            </a:pPr>
            <a:endParaRPr lang="sr-Cyrl-BA" sz="2000" dirty="0"/>
          </a:p>
          <a:p>
            <a:pPr marL="627063" lvl="2" indent="0">
              <a:buNone/>
            </a:pPr>
            <a:r>
              <a:rPr lang="sr-Cyrl-BA" sz="2000" dirty="0"/>
              <a:t>Заокружи слово испред тачног одговора:</a:t>
            </a:r>
          </a:p>
          <a:p>
            <a:pPr marL="627063" lvl="2" indent="0">
              <a:buNone/>
            </a:pPr>
            <a:r>
              <a:rPr lang="sr-Cyrl-BA" sz="2000" dirty="0"/>
              <a:t>	а) епитет</a:t>
            </a:r>
          </a:p>
          <a:p>
            <a:pPr marL="627063" lvl="2" indent="0">
              <a:buNone/>
            </a:pPr>
            <a:r>
              <a:rPr lang="sr-Cyrl-BA" sz="2000" dirty="0"/>
              <a:t>	б) контраст</a:t>
            </a:r>
          </a:p>
          <a:p>
            <a:pPr marL="627063" lvl="2" indent="0">
              <a:buNone/>
            </a:pPr>
            <a:r>
              <a:rPr lang="sr-Cyrl-BA" sz="2000" dirty="0"/>
              <a:t>	в) ономатопеја</a:t>
            </a:r>
          </a:p>
          <a:p>
            <a:pPr marL="627063" lvl="2" indent="0">
              <a:buNone/>
            </a:pPr>
            <a:r>
              <a:rPr lang="sr-Cyrl-BA" sz="2000" dirty="0"/>
              <a:t>	г) поређење	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7C0E59B-88C0-4E8C-AB82-9EF69BB3BADA}"/>
              </a:ext>
            </a:extLst>
          </p:cNvPr>
          <p:cNvCxnSpPr/>
          <p:nvPr/>
        </p:nvCxnSpPr>
        <p:spPr>
          <a:xfrm>
            <a:off x="6453963" y="935666"/>
            <a:ext cx="225410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1471559-FC60-4C20-BC8F-8918B2B99D95}"/>
              </a:ext>
            </a:extLst>
          </p:cNvPr>
          <p:cNvCxnSpPr/>
          <p:nvPr/>
        </p:nvCxnSpPr>
        <p:spPr>
          <a:xfrm>
            <a:off x="6709144" y="1392865"/>
            <a:ext cx="21371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3E4B39A-1134-4A87-ACE2-1DF298E17869}"/>
              </a:ext>
            </a:extLst>
          </p:cNvPr>
          <p:cNvCxnSpPr/>
          <p:nvPr/>
        </p:nvCxnSpPr>
        <p:spPr>
          <a:xfrm>
            <a:off x="6709144" y="1786270"/>
            <a:ext cx="23923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743FD1CB-559F-4486-8A23-F6B80539766E}"/>
              </a:ext>
            </a:extLst>
          </p:cNvPr>
          <p:cNvSpPr/>
          <p:nvPr/>
        </p:nvSpPr>
        <p:spPr>
          <a:xfrm>
            <a:off x="2115879" y="5231218"/>
            <a:ext cx="1775637" cy="520997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B95F49-6BD4-46B4-8ACE-86C78C07F73A}"/>
              </a:ext>
            </a:extLst>
          </p:cNvPr>
          <p:cNvSpPr txBox="1"/>
          <p:nvPr/>
        </p:nvSpPr>
        <p:spPr>
          <a:xfrm>
            <a:off x="6932427" y="606056"/>
            <a:ext cx="1913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>
                <a:solidFill>
                  <a:schemeClr val="accent6">
                    <a:lumMod val="75000"/>
                  </a:schemeClr>
                </a:solidFill>
              </a:rPr>
              <a:t>ПАРНА РИМА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7A5744-CE66-4212-ACD4-23FCFD681A40}"/>
              </a:ext>
            </a:extLst>
          </p:cNvPr>
          <p:cNvSpPr txBox="1"/>
          <p:nvPr/>
        </p:nvSpPr>
        <p:spPr>
          <a:xfrm>
            <a:off x="5640572" y="2684721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A47101-853F-4403-9C55-0A0C75D77208}"/>
              </a:ext>
            </a:extLst>
          </p:cNvPr>
          <p:cNvSpPr txBox="1"/>
          <p:nvPr/>
        </p:nvSpPr>
        <p:spPr>
          <a:xfrm>
            <a:off x="6762307" y="1058239"/>
            <a:ext cx="1945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>
                <a:solidFill>
                  <a:schemeClr val="accent6">
                    <a:lumMod val="75000"/>
                  </a:schemeClr>
                </a:solidFill>
              </a:rPr>
              <a:t>УКРШТЕНА РИМА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E5C162-4C24-4D93-BE48-37BC713ED419}"/>
              </a:ext>
            </a:extLst>
          </p:cNvPr>
          <p:cNvSpPr txBox="1"/>
          <p:nvPr/>
        </p:nvSpPr>
        <p:spPr>
          <a:xfrm>
            <a:off x="6879264" y="1498088"/>
            <a:ext cx="2020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>
                <a:solidFill>
                  <a:schemeClr val="accent6">
                    <a:lumMod val="75000"/>
                  </a:schemeClr>
                </a:solidFill>
              </a:rPr>
              <a:t>ОБГРЉЕНА РИМА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9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4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6F904-9C8C-4900-B8DF-66C34D1B0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579474"/>
          </a:xfrm>
        </p:spPr>
        <p:txBody>
          <a:bodyPr>
            <a:normAutofit/>
          </a:bodyPr>
          <a:lstStyle/>
          <a:p>
            <a:r>
              <a:rPr lang="sr-Cyrl-BA" sz="2800" dirty="0"/>
              <a:t>СРЕДЊИ НИВО ГРАМАТИКЕ, ПРАВОПИСА И КЊИЖЕВНОСТИ 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5CD08-D4A4-47D8-AC87-129CA9D15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65274"/>
            <a:ext cx="9601200" cy="5592726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sr-Cyrl-BA" dirty="0"/>
              <a:t>Подвучену конструкцију приједлог + именица уобличи у посесивни придјев тако да не промијениш његово значење:</a:t>
            </a:r>
          </a:p>
          <a:p>
            <a:pPr marL="0" indent="0">
              <a:buNone/>
            </a:pPr>
            <a:r>
              <a:rPr lang="sr-Cyrl-BA" dirty="0"/>
              <a:t>	</a:t>
            </a:r>
            <a:r>
              <a:rPr lang="sr-Cyrl-BA" u="sng" dirty="0"/>
              <a:t>У Милице </a:t>
            </a:r>
            <a:r>
              <a:rPr lang="sr-Cyrl-BA" dirty="0"/>
              <a:t>дуге трепавице. </a:t>
            </a:r>
          </a:p>
          <a:p>
            <a:pPr marL="0" indent="0">
              <a:buNone/>
            </a:pPr>
            <a:r>
              <a:rPr lang="sr-Cyrl-BA" dirty="0"/>
              <a:t>	</a:t>
            </a:r>
            <a:endParaRPr lang="sr-Cyrl-BA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r>
              <a:rPr lang="sr-Cyrl-BA" dirty="0"/>
              <a:t>2. Од именице ЛЕД гради:</a:t>
            </a:r>
          </a:p>
          <a:p>
            <a:pPr marL="0" indent="0">
              <a:buNone/>
            </a:pPr>
            <a:r>
              <a:rPr lang="sr-Cyrl-BA" dirty="0"/>
              <a:t>	а) придјев 	</a:t>
            </a:r>
            <a:endParaRPr lang="sr-Cyrl-BA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r-Cyrl-BA" dirty="0"/>
              <a:t>	б) глагол  	</a:t>
            </a:r>
            <a:endParaRPr lang="sr-Cyrl-BA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r-Cyrl-BA" dirty="0"/>
              <a:t>3. На датој линији напиши правилно имена историјских догађаја.</a:t>
            </a:r>
          </a:p>
          <a:p>
            <a:pPr marL="0" indent="0">
              <a:buNone/>
            </a:pPr>
            <a:r>
              <a:rPr lang="sr-Cyrl-BA" dirty="0"/>
              <a:t>	а) косовска битка      </a:t>
            </a:r>
            <a:endParaRPr lang="sr-Cyrl-BA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r-Cyrl-BA" dirty="0"/>
              <a:t>	б) први свјетски рат     </a:t>
            </a:r>
            <a:r>
              <a:rPr lang="sr-Cyrl-BA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sr-Cyrl-BA" dirty="0"/>
              <a:t>	в) други српски устанак    </a:t>
            </a:r>
            <a:r>
              <a:rPr lang="sr-Cyrl-BA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sr-Cyrl-BA" dirty="0"/>
              <a:t>	г) октобарска револуција    </a:t>
            </a:r>
            <a:r>
              <a:rPr lang="sr-Cyrl-BA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72B5352-B383-4874-A12A-CC1E4BA93A5F}"/>
              </a:ext>
            </a:extLst>
          </p:cNvPr>
          <p:cNvCxnSpPr>
            <a:cxnSpLocks/>
          </p:cNvCxnSpPr>
          <p:nvPr/>
        </p:nvCxnSpPr>
        <p:spPr>
          <a:xfrm>
            <a:off x="2296632" y="2806996"/>
            <a:ext cx="17437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928272E-0CE6-44AF-AE0D-1CCA4935ABE1}"/>
              </a:ext>
            </a:extLst>
          </p:cNvPr>
          <p:cNvCxnSpPr/>
          <p:nvPr/>
        </p:nvCxnSpPr>
        <p:spPr>
          <a:xfrm>
            <a:off x="3795823" y="4040372"/>
            <a:ext cx="18819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71EB663-C18E-4383-B06B-BF3C9C827AD3}"/>
              </a:ext>
            </a:extLst>
          </p:cNvPr>
          <p:cNvCxnSpPr>
            <a:cxnSpLocks/>
          </p:cNvCxnSpPr>
          <p:nvPr/>
        </p:nvCxnSpPr>
        <p:spPr>
          <a:xfrm>
            <a:off x="3583172" y="4508205"/>
            <a:ext cx="21690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8F6D1D9-0B12-446F-8596-F9D873E1B32A}"/>
              </a:ext>
            </a:extLst>
          </p:cNvPr>
          <p:cNvCxnSpPr>
            <a:cxnSpLocks/>
          </p:cNvCxnSpPr>
          <p:nvPr/>
        </p:nvCxnSpPr>
        <p:spPr>
          <a:xfrm>
            <a:off x="5252482" y="5366635"/>
            <a:ext cx="270067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4773A31-9FB0-4D0B-A038-A70696D1CA2F}"/>
              </a:ext>
            </a:extLst>
          </p:cNvPr>
          <p:cNvCxnSpPr/>
          <p:nvPr/>
        </p:nvCxnSpPr>
        <p:spPr>
          <a:xfrm>
            <a:off x="5247167" y="5792237"/>
            <a:ext cx="2743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CFC6994-AF03-43C4-939C-94362D463F4B}"/>
              </a:ext>
            </a:extLst>
          </p:cNvPr>
          <p:cNvCxnSpPr>
            <a:cxnSpLocks/>
          </p:cNvCxnSpPr>
          <p:nvPr/>
        </p:nvCxnSpPr>
        <p:spPr>
          <a:xfrm>
            <a:off x="5247167" y="6251944"/>
            <a:ext cx="27538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D84BB14-4646-4215-8441-BC97E9C4790D}"/>
              </a:ext>
            </a:extLst>
          </p:cNvPr>
          <p:cNvCxnSpPr/>
          <p:nvPr/>
        </p:nvCxnSpPr>
        <p:spPr>
          <a:xfrm>
            <a:off x="5273745" y="6698512"/>
            <a:ext cx="27644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48CEFE4-E793-497E-82A4-5E6517063BAA}"/>
              </a:ext>
            </a:extLst>
          </p:cNvPr>
          <p:cNvSpPr txBox="1"/>
          <p:nvPr/>
        </p:nvSpPr>
        <p:spPr>
          <a:xfrm>
            <a:off x="2535865" y="2498649"/>
            <a:ext cx="1504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>
                <a:solidFill>
                  <a:schemeClr val="accent6">
                    <a:lumMod val="75000"/>
                  </a:schemeClr>
                </a:solidFill>
              </a:rPr>
              <a:t>МИЛИЧИНЕ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37E344-0A92-453A-AEA9-0E8D603E6356}"/>
              </a:ext>
            </a:extLst>
          </p:cNvPr>
          <p:cNvSpPr txBox="1"/>
          <p:nvPr/>
        </p:nvSpPr>
        <p:spPr>
          <a:xfrm>
            <a:off x="4196317" y="371357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>
                <a:solidFill>
                  <a:schemeClr val="accent6">
                    <a:lumMod val="75000"/>
                  </a:schemeClr>
                </a:solidFill>
              </a:rPr>
              <a:t>ЛЕДЕН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651BD0-56BF-4EEC-AC15-5DDA612B3BF2}"/>
              </a:ext>
            </a:extLst>
          </p:cNvPr>
          <p:cNvSpPr txBox="1"/>
          <p:nvPr/>
        </p:nvSpPr>
        <p:spPr>
          <a:xfrm>
            <a:off x="4191886" y="4162793"/>
            <a:ext cx="1206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>
                <a:solidFill>
                  <a:schemeClr val="accent6">
                    <a:lumMod val="75000"/>
                  </a:schemeClr>
                </a:solidFill>
              </a:rPr>
              <a:t>ЛЕДИТИ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CB988C-EA91-4C6B-A0D7-CAD4497D09A8}"/>
              </a:ext>
            </a:extLst>
          </p:cNvPr>
          <p:cNvSpPr txBox="1"/>
          <p:nvPr/>
        </p:nvSpPr>
        <p:spPr>
          <a:xfrm>
            <a:off x="6655980" y="3297497"/>
            <a:ext cx="797443" cy="131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3FB56C-1F04-44DE-BA55-A2D2C497FF51}"/>
              </a:ext>
            </a:extLst>
          </p:cNvPr>
          <p:cNvSpPr txBox="1"/>
          <p:nvPr/>
        </p:nvSpPr>
        <p:spPr>
          <a:xfrm>
            <a:off x="5422604" y="5062676"/>
            <a:ext cx="189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>
                <a:solidFill>
                  <a:schemeClr val="accent6">
                    <a:lumMod val="75000"/>
                  </a:schemeClr>
                </a:solidFill>
              </a:rPr>
              <a:t>Косовска битка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8A67E2-4F5A-40FD-92BB-D2FF01A258B9}"/>
              </a:ext>
            </a:extLst>
          </p:cNvPr>
          <p:cNvSpPr txBox="1"/>
          <p:nvPr/>
        </p:nvSpPr>
        <p:spPr>
          <a:xfrm>
            <a:off x="5406655" y="5490630"/>
            <a:ext cx="2046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>
                <a:solidFill>
                  <a:schemeClr val="accent6">
                    <a:lumMod val="75000"/>
                  </a:schemeClr>
                </a:solidFill>
              </a:rPr>
              <a:t>Први свјетски рат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8F7A4F-F4B9-4CE7-8C96-666558AD0745}"/>
              </a:ext>
            </a:extLst>
          </p:cNvPr>
          <p:cNvSpPr txBox="1"/>
          <p:nvPr/>
        </p:nvSpPr>
        <p:spPr>
          <a:xfrm>
            <a:off x="5406655" y="5912013"/>
            <a:ext cx="2530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>
                <a:solidFill>
                  <a:schemeClr val="accent6">
                    <a:lumMod val="75000"/>
                  </a:schemeClr>
                </a:solidFill>
              </a:rPr>
              <a:t>Други српски устанак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D45A08-AE39-4048-94C8-28542F475357}"/>
              </a:ext>
            </a:extLst>
          </p:cNvPr>
          <p:cNvSpPr txBox="1"/>
          <p:nvPr/>
        </p:nvSpPr>
        <p:spPr>
          <a:xfrm>
            <a:off x="5422604" y="6370306"/>
            <a:ext cx="2578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>
                <a:solidFill>
                  <a:schemeClr val="accent6">
                    <a:lumMod val="75000"/>
                  </a:schemeClr>
                </a:solidFill>
              </a:rPr>
              <a:t>Октобарска револуција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38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9" grpId="0"/>
      <p:bldP spid="11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B9B12-83BE-44EB-92BA-463801694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371600" y="148856"/>
            <a:ext cx="9601200" cy="536944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3742B-A637-44E8-9B5E-6E74F0941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85800"/>
            <a:ext cx="9601200" cy="6172200"/>
          </a:xfrm>
        </p:spPr>
        <p:txBody>
          <a:bodyPr/>
          <a:lstStyle/>
          <a:p>
            <a:pPr marL="0" indent="0">
              <a:buNone/>
            </a:pPr>
            <a:r>
              <a:rPr lang="sr-Cyrl-BA" dirty="0"/>
              <a:t>4. Повежи лик и дјело тако што ћеш на линију испред назива дјела уписати одговарајућа слова:</a:t>
            </a:r>
          </a:p>
          <a:p>
            <a:pPr marL="0" indent="0">
              <a:buNone/>
            </a:pPr>
            <a:r>
              <a:rPr lang="sr-Cyrl-BA" dirty="0"/>
              <a:t>	а) Анока  		              Горски вијенац</a:t>
            </a:r>
          </a:p>
          <a:p>
            <a:pPr marL="0" indent="0">
              <a:buNone/>
            </a:pPr>
            <a:r>
              <a:rPr lang="sr-Cyrl-BA" dirty="0"/>
              <a:t>	б) Миона 		      	Поход на Мјесец</a:t>
            </a:r>
          </a:p>
          <a:p>
            <a:pPr marL="0" indent="0">
              <a:buNone/>
            </a:pPr>
            <a:r>
              <a:rPr lang="sr-Cyrl-BA" dirty="0"/>
              <a:t>	в) дјед Раде 		      	Прва бразда </a:t>
            </a:r>
          </a:p>
          <a:p>
            <a:pPr marL="0" indent="0">
              <a:buNone/>
            </a:pPr>
            <a:r>
              <a:rPr lang="sr-Cyrl-BA" dirty="0"/>
              <a:t>	г) Реља Кнежевић 	      	На бунару </a:t>
            </a:r>
          </a:p>
          <a:p>
            <a:pPr marL="0" indent="0">
              <a:buNone/>
            </a:pPr>
            <a:r>
              <a:rPr lang="sr-Cyrl-BA" dirty="0"/>
              <a:t>	д) Вук Мићуновић 	     	Кроз мећаву </a:t>
            </a:r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r>
              <a:rPr lang="sr-Cyrl-BA" dirty="0"/>
              <a:t>5. Напиши које стилске фигуре препознајеш у стиховима:</a:t>
            </a:r>
          </a:p>
          <a:p>
            <a:pPr marL="0" indent="0">
              <a:buNone/>
            </a:pPr>
            <a:r>
              <a:rPr lang="sr-Cyrl-BA" dirty="0"/>
              <a:t>	</a:t>
            </a:r>
            <a:r>
              <a:rPr lang="sr-Cyrl-BA" i="1" dirty="0"/>
              <a:t>Сама врба стоји над морем на стени</a:t>
            </a:r>
          </a:p>
          <a:p>
            <a:pPr marL="0" indent="0">
              <a:buNone/>
            </a:pPr>
            <a:r>
              <a:rPr lang="sr-Cyrl-BA" i="1" dirty="0"/>
              <a:t>	Расплела је косу, зелену и дугу... </a:t>
            </a:r>
          </a:p>
          <a:p>
            <a:pPr marL="0" indent="0">
              <a:buNone/>
            </a:pPr>
            <a:r>
              <a:rPr lang="sr-Cyrl-BA" i="1" dirty="0"/>
              <a:t>					(Ј. Дучић)</a:t>
            </a:r>
          </a:p>
          <a:p>
            <a:pPr marL="0" indent="0">
              <a:buNone/>
            </a:pPr>
            <a:r>
              <a:rPr lang="sr-Cyrl-BA" dirty="0"/>
              <a:t>У стиховима се препознају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71B1E6F-F386-4E09-94BF-357A3007591F}"/>
              </a:ext>
            </a:extLst>
          </p:cNvPr>
          <p:cNvCxnSpPr/>
          <p:nvPr/>
        </p:nvCxnSpPr>
        <p:spPr>
          <a:xfrm>
            <a:off x="5241851" y="1730668"/>
            <a:ext cx="57415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87384CB-D805-42F6-A12D-24E5C57B9086}"/>
              </a:ext>
            </a:extLst>
          </p:cNvPr>
          <p:cNvCxnSpPr>
            <a:cxnSpLocks/>
          </p:cNvCxnSpPr>
          <p:nvPr/>
        </p:nvCxnSpPr>
        <p:spPr>
          <a:xfrm>
            <a:off x="5241851" y="2147777"/>
            <a:ext cx="57415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A24EE28-F37B-4B1A-9FE9-D63D8047DA14}"/>
              </a:ext>
            </a:extLst>
          </p:cNvPr>
          <p:cNvCxnSpPr/>
          <p:nvPr/>
        </p:nvCxnSpPr>
        <p:spPr>
          <a:xfrm>
            <a:off x="5241851" y="2604977"/>
            <a:ext cx="57415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313C8E7-24FB-4B02-9603-5D1C6F1AC38F}"/>
              </a:ext>
            </a:extLst>
          </p:cNvPr>
          <p:cNvCxnSpPr/>
          <p:nvPr/>
        </p:nvCxnSpPr>
        <p:spPr>
          <a:xfrm>
            <a:off x="5241851" y="3025115"/>
            <a:ext cx="57415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087C217-D138-4E28-9177-AF8D9565D11A}"/>
              </a:ext>
            </a:extLst>
          </p:cNvPr>
          <p:cNvCxnSpPr>
            <a:cxnSpLocks/>
          </p:cNvCxnSpPr>
          <p:nvPr/>
        </p:nvCxnSpPr>
        <p:spPr>
          <a:xfrm>
            <a:off x="5241851" y="3429000"/>
            <a:ext cx="57415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6B5301D-BFF8-418A-845E-31AC5BB62B06}"/>
              </a:ext>
            </a:extLst>
          </p:cNvPr>
          <p:cNvCxnSpPr>
            <a:cxnSpLocks/>
          </p:cNvCxnSpPr>
          <p:nvPr/>
        </p:nvCxnSpPr>
        <p:spPr>
          <a:xfrm>
            <a:off x="4720856" y="6220047"/>
            <a:ext cx="337052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E68AF9C4-8B55-4641-8185-F56D5AA8D411}"/>
              </a:ext>
            </a:extLst>
          </p:cNvPr>
          <p:cNvSpPr txBox="1"/>
          <p:nvPr/>
        </p:nvSpPr>
        <p:spPr>
          <a:xfrm>
            <a:off x="5358809" y="1334259"/>
            <a:ext cx="914400" cy="2190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>
                <a:solidFill>
                  <a:schemeClr val="accent6">
                    <a:lumMod val="75000"/>
                  </a:schemeClr>
                </a:solidFill>
              </a:rPr>
              <a:t>д</a:t>
            </a:r>
          </a:p>
          <a:p>
            <a:pPr>
              <a:lnSpc>
                <a:spcPct val="150000"/>
              </a:lnSpc>
            </a:pPr>
            <a:r>
              <a:rPr lang="sr-Cyrl-BA" sz="2000" dirty="0">
                <a:solidFill>
                  <a:schemeClr val="accent6">
                    <a:lumMod val="75000"/>
                  </a:schemeClr>
                </a:solidFill>
              </a:rPr>
              <a:t>в</a:t>
            </a:r>
          </a:p>
          <a:p>
            <a:pPr>
              <a:lnSpc>
                <a:spcPct val="150000"/>
              </a:lnSpc>
            </a:pPr>
            <a:r>
              <a:rPr lang="sr-Cyrl-BA" sz="2000" dirty="0">
                <a:solidFill>
                  <a:schemeClr val="accent6">
                    <a:lumMod val="75000"/>
                  </a:schemeClr>
                </a:solidFill>
              </a:rPr>
              <a:t>б</a:t>
            </a:r>
          </a:p>
          <a:p>
            <a:pPr>
              <a:lnSpc>
                <a:spcPct val="150000"/>
              </a:lnSpc>
            </a:pPr>
            <a:r>
              <a:rPr lang="sr-Cyrl-BA" sz="2000" dirty="0">
                <a:solidFill>
                  <a:schemeClr val="accent6">
                    <a:lumMod val="75000"/>
                  </a:schemeClr>
                </a:solidFill>
              </a:rPr>
              <a:t>а</a:t>
            </a:r>
          </a:p>
          <a:p>
            <a:pPr>
              <a:lnSpc>
                <a:spcPct val="150000"/>
              </a:lnSpc>
            </a:pPr>
            <a:r>
              <a:rPr lang="sr-Cyrl-BA" sz="2000" dirty="0">
                <a:solidFill>
                  <a:schemeClr val="accent6">
                    <a:lumMod val="75000"/>
                  </a:schemeClr>
                </a:solidFill>
              </a:rPr>
              <a:t>г</a:t>
            </a:r>
            <a:endParaRPr lang="en-GB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FEF84B3-D697-4AF1-B2C1-594A15C89F5F}"/>
              </a:ext>
            </a:extLst>
          </p:cNvPr>
          <p:cNvSpPr txBox="1"/>
          <p:nvPr/>
        </p:nvSpPr>
        <p:spPr>
          <a:xfrm>
            <a:off x="4896293" y="5810546"/>
            <a:ext cx="3195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>
                <a:solidFill>
                  <a:schemeClr val="accent6">
                    <a:lumMod val="75000"/>
                  </a:schemeClr>
                </a:solidFill>
              </a:rPr>
              <a:t>епитет и персонификација</a:t>
            </a:r>
            <a:r>
              <a:rPr lang="sr-Cyrl-BA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13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1E6C9-3EB2-48E0-AAA0-0D441DE3D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44550"/>
            <a:ext cx="9601200" cy="1222743"/>
          </a:xfrm>
        </p:spPr>
        <p:txBody>
          <a:bodyPr>
            <a:normAutofit/>
          </a:bodyPr>
          <a:lstStyle/>
          <a:p>
            <a:r>
              <a:rPr lang="sr-Cyrl-BA" sz="2800" dirty="0"/>
              <a:t>НАПРЕДНИ НИВО ГРАМАТИКЕ, ПРАВОПИСА И КЊИЖЕВНОСТИ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EA610-CEC3-4FF1-A0B1-0C2815D07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190847"/>
            <a:ext cx="10738884" cy="4676553"/>
          </a:xfrm>
        </p:spPr>
        <p:txBody>
          <a:bodyPr/>
          <a:lstStyle/>
          <a:p>
            <a:pPr marL="0" indent="0">
              <a:buNone/>
            </a:pPr>
            <a:r>
              <a:rPr lang="sr-Cyrl-BA" dirty="0"/>
              <a:t>1. У ријечи </a:t>
            </a:r>
            <a:r>
              <a:rPr lang="sr-Cyrl-BA" b="1" dirty="0"/>
              <a:t>бешчашће </a:t>
            </a:r>
            <a:r>
              <a:rPr lang="sr-Cyrl-BA" dirty="0"/>
              <a:t>извршене су три гласовне промјене. Које?</a:t>
            </a:r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r>
              <a:rPr lang="sr-Cyrl-BA" dirty="0"/>
              <a:t>2. Подвучену именицу, која је исказана обликом акузатива, напиши у дионом генитиву.</a:t>
            </a:r>
          </a:p>
          <a:p>
            <a:pPr marL="0" indent="0">
              <a:buNone/>
            </a:pPr>
            <a:r>
              <a:rPr lang="sr-Cyrl-BA" dirty="0"/>
              <a:t>	Код баке смо јели </a:t>
            </a:r>
            <a:r>
              <a:rPr lang="sr-Cyrl-BA" u="sng" dirty="0"/>
              <a:t>кифлице. </a:t>
            </a:r>
            <a:r>
              <a:rPr lang="sr-Cyrl-BA" dirty="0"/>
              <a:t> </a:t>
            </a:r>
          </a:p>
          <a:p>
            <a:pPr marL="0" indent="0">
              <a:buNone/>
            </a:pPr>
            <a:r>
              <a:rPr lang="sr-Cyrl-BA" dirty="0"/>
              <a:t>	Код баке смо јели </a:t>
            </a:r>
            <a:r>
              <a:rPr lang="sr-Cyrl-BA" dirty="0">
                <a:solidFill>
                  <a:schemeClr val="accent6">
                    <a:lumMod val="75000"/>
                  </a:schemeClr>
                </a:solidFill>
              </a:rPr>
              <a:t>кифлица.</a:t>
            </a:r>
            <a:endParaRPr lang="sr-Cyrl-BA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r-Cyrl-B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r-Cyrl-BA" dirty="0">
                <a:solidFill>
                  <a:schemeClr val="tx1"/>
                </a:solidFill>
              </a:rPr>
              <a:t>3. Напиши реченице поштујући правопис:</a:t>
            </a:r>
          </a:p>
          <a:p>
            <a:pPr marL="0" indent="0">
              <a:buNone/>
            </a:pPr>
            <a:r>
              <a:rPr lang="sr-Cyrl-BA" dirty="0">
                <a:solidFill>
                  <a:schemeClr val="tx1"/>
                </a:solidFill>
              </a:rPr>
              <a:t>	а) Не вјерује у никога. 	 </a:t>
            </a:r>
          </a:p>
          <a:p>
            <a:pPr marL="0" indent="0">
              <a:buNone/>
            </a:pPr>
            <a:r>
              <a:rPr lang="sr-Cyrl-BA" dirty="0">
                <a:solidFill>
                  <a:schemeClr val="tx1"/>
                </a:solidFill>
              </a:rPr>
              <a:t>	б) Не слаже се са ничим.  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BD38D90-7D14-4254-B296-BBA39F49CF95}"/>
              </a:ext>
            </a:extLst>
          </p:cNvPr>
          <p:cNvCxnSpPr>
            <a:cxnSpLocks/>
          </p:cNvCxnSpPr>
          <p:nvPr/>
        </p:nvCxnSpPr>
        <p:spPr>
          <a:xfrm>
            <a:off x="1371600" y="2073349"/>
            <a:ext cx="101647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611C34B-1350-48FE-A183-3AA1A12F2CAF}"/>
              </a:ext>
            </a:extLst>
          </p:cNvPr>
          <p:cNvCxnSpPr>
            <a:cxnSpLocks/>
          </p:cNvCxnSpPr>
          <p:nvPr/>
        </p:nvCxnSpPr>
        <p:spPr>
          <a:xfrm>
            <a:off x="2169042" y="3763925"/>
            <a:ext cx="35193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58CAF80-88A7-4483-9076-856FA25B3CA7}"/>
              </a:ext>
            </a:extLst>
          </p:cNvPr>
          <p:cNvCxnSpPr>
            <a:cxnSpLocks/>
          </p:cNvCxnSpPr>
          <p:nvPr/>
        </p:nvCxnSpPr>
        <p:spPr>
          <a:xfrm>
            <a:off x="5220586" y="5061098"/>
            <a:ext cx="256244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30C1D80-7D6F-4580-AEE8-AB60923C57CF}"/>
              </a:ext>
            </a:extLst>
          </p:cNvPr>
          <p:cNvCxnSpPr>
            <a:cxnSpLocks/>
          </p:cNvCxnSpPr>
          <p:nvPr/>
        </p:nvCxnSpPr>
        <p:spPr>
          <a:xfrm>
            <a:off x="5220586" y="5475767"/>
            <a:ext cx="256244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FFD470E-4069-42CC-A835-3E005602D02E}"/>
              </a:ext>
            </a:extLst>
          </p:cNvPr>
          <p:cNvSpPr txBox="1"/>
          <p:nvPr/>
        </p:nvSpPr>
        <p:spPr>
          <a:xfrm>
            <a:off x="1770321" y="1693385"/>
            <a:ext cx="9941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>
                <a:solidFill>
                  <a:schemeClr val="accent6">
                    <a:lumMod val="75000"/>
                  </a:schemeClr>
                </a:solidFill>
              </a:rPr>
              <a:t>Јотовање, једначење сугласника по звучности, једначење сугласника по мјесту творбе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045599-47D1-4918-89E4-CAFE93ECB3E6}"/>
              </a:ext>
            </a:extLst>
          </p:cNvPr>
          <p:cNvSpPr txBox="1"/>
          <p:nvPr/>
        </p:nvSpPr>
        <p:spPr>
          <a:xfrm>
            <a:off x="5324252" y="4681133"/>
            <a:ext cx="2684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Не вјерује </a:t>
            </a:r>
            <a:r>
              <a:rPr lang="sr-Cyrl-BA" dirty="0">
                <a:solidFill>
                  <a:schemeClr val="accent6">
                    <a:lumMod val="75000"/>
                  </a:schemeClr>
                </a:solidFill>
              </a:rPr>
              <a:t>ни у кога</a:t>
            </a:r>
            <a:r>
              <a:rPr lang="sr-Cyrl-BA" dirty="0"/>
              <a:t>.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9E9484-50CF-4F04-974F-7D774B11F72E}"/>
              </a:ext>
            </a:extLst>
          </p:cNvPr>
          <p:cNvSpPr txBox="1"/>
          <p:nvPr/>
        </p:nvSpPr>
        <p:spPr>
          <a:xfrm>
            <a:off x="5324252" y="5164615"/>
            <a:ext cx="2759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Не слаже се </a:t>
            </a:r>
            <a:r>
              <a:rPr lang="sr-Cyrl-BA" dirty="0">
                <a:solidFill>
                  <a:schemeClr val="accent6">
                    <a:lumMod val="75000"/>
                  </a:schemeClr>
                </a:solidFill>
              </a:rPr>
              <a:t>ни са чим.</a:t>
            </a:r>
          </a:p>
        </p:txBody>
      </p:sp>
    </p:spTree>
    <p:extLst>
      <p:ext uri="{BB962C8B-B14F-4D97-AF65-F5344CB8AC3E}">
        <p14:creationId xmlns:p14="http://schemas.microsoft.com/office/powerpoint/2010/main" val="177783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3EDF8-482C-4323-B222-4336AAA4A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371600" y="287079"/>
            <a:ext cx="9601200" cy="398721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1F52E-A7AB-4EDD-AC5E-074FA5E92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57200"/>
            <a:ext cx="9601200" cy="6283842"/>
          </a:xfrm>
        </p:spPr>
        <p:txBody>
          <a:bodyPr/>
          <a:lstStyle/>
          <a:p>
            <a:pPr marL="0" indent="0">
              <a:buNone/>
            </a:pPr>
            <a:r>
              <a:rPr lang="sr-Cyrl-BA" dirty="0"/>
              <a:t>4. Елегија је:</a:t>
            </a:r>
          </a:p>
          <a:p>
            <a:pPr marL="0" indent="0">
              <a:buNone/>
            </a:pPr>
            <a:r>
              <a:rPr lang="sr-Cyrl-BA" dirty="0"/>
              <a:t>	а) епска врста</a:t>
            </a:r>
          </a:p>
          <a:p>
            <a:pPr marL="0" indent="0">
              <a:buNone/>
            </a:pPr>
            <a:r>
              <a:rPr lang="sr-Cyrl-BA" dirty="0"/>
              <a:t>	б) драмска врста</a:t>
            </a:r>
          </a:p>
          <a:p>
            <a:pPr marL="0" indent="0">
              <a:buNone/>
            </a:pPr>
            <a:r>
              <a:rPr lang="sr-Cyrl-BA" dirty="0"/>
              <a:t>	в) лирска пјесма у којој је изражено тужно осјећање</a:t>
            </a:r>
          </a:p>
          <a:p>
            <a:pPr marL="0" indent="0">
              <a:buNone/>
            </a:pPr>
            <a:r>
              <a:rPr lang="sr-Cyrl-BA" dirty="0"/>
              <a:t>	г) лирска пјесма у којој је изражено радосно осјећање</a:t>
            </a:r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r>
              <a:rPr lang="sr-Cyrl-BA" dirty="0"/>
              <a:t>5. Поред прелазне књижевне врсте упиши број који стоји испред аутора који ју је написао:</a:t>
            </a:r>
          </a:p>
          <a:p>
            <a:pPr marL="0" indent="0">
              <a:buNone/>
            </a:pPr>
            <a:r>
              <a:rPr lang="sr-Cyrl-BA" dirty="0"/>
              <a:t>	1) Бранислав Нушић 			</a:t>
            </a:r>
            <a:r>
              <a:rPr lang="sr-Cyrl-BA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r-Cyrl-BA" dirty="0"/>
              <a:t>  аутобиографија </a:t>
            </a:r>
          </a:p>
          <a:p>
            <a:pPr marL="0" indent="0">
              <a:buNone/>
            </a:pPr>
            <a:r>
              <a:rPr lang="sr-Cyrl-BA" dirty="0"/>
              <a:t>	2) прота Матеја Ненадовић 		   дневник</a:t>
            </a:r>
          </a:p>
          <a:p>
            <a:pPr marL="0" indent="0">
              <a:buNone/>
            </a:pPr>
            <a:r>
              <a:rPr lang="sr-Cyrl-BA" dirty="0"/>
              <a:t>	3) Љубомир Ненадовић 			   мемоари</a:t>
            </a:r>
          </a:p>
          <a:p>
            <a:pPr marL="0" indent="0">
              <a:buNone/>
            </a:pPr>
            <a:r>
              <a:rPr lang="sr-Cyrl-BA" dirty="0"/>
              <a:t>	4) Ана Франк 				</a:t>
            </a:r>
            <a:r>
              <a:rPr lang="sr-Cyrl-BA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r-Cyrl-BA" dirty="0"/>
              <a:t>  путопис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2B3462C-0EA8-406D-9D60-3D024A226332}"/>
              </a:ext>
            </a:extLst>
          </p:cNvPr>
          <p:cNvSpPr/>
          <p:nvPr/>
        </p:nvSpPr>
        <p:spPr>
          <a:xfrm>
            <a:off x="2169042" y="1722475"/>
            <a:ext cx="478465" cy="483782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235C4B-547C-4D08-84CE-7B67B72F442F}"/>
              </a:ext>
            </a:extLst>
          </p:cNvPr>
          <p:cNvSpPr txBox="1"/>
          <p:nvPr/>
        </p:nvSpPr>
        <p:spPr>
          <a:xfrm>
            <a:off x="6606363" y="3699875"/>
            <a:ext cx="914400" cy="1882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r-Cyrl-BA" sz="2000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en-GB" sz="20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4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18346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154</TotalTime>
  <Words>616</Words>
  <Application>Microsoft Office PowerPoint</Application>
  <PresentationFormat>Widescreen</PresentationFormat>
  <Paragraphs>101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Franklin Gothic Book</vt:lpstr>
      <vt:lpstr>Crop</vt:lpstr>
      <vt:lpstr>ПОНАВЉАЊЕ И СИСТЕМАТИЗАЦИЈА ГРАДИВА</vt:lpstr>
      <vt:lpstr>ОСНОВИ НИВО ГРАМАТИКЕ, ПРАВОПИСА И КЊИЖЕВНОСТИ</vt:lpstr>
      <vt:lpstr>PowerPoint Presentation</vt:lpstr>
      <vt:lpstr>СРЕДЊИ НИВО ГРАМАТИКЕ, ПРАВОПИСА И КЊИЖЕВНОСТИ </vt:lpstr>
      <vt:lpstr>PowerPoint Presentation</vt:lpstr>
      <vt:lpstr>НАПРЕДНИ НИВО ГРАМАТИКЕ, ПРАВОПИСА И КЊИЖЕВНОСТИ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vasilijedjukic2@gmail.com</dc:creator>
  <cp:lastModifiedBy>vasilijedjukic2@gmail.com</cp:lastModifiedBy>
  <cp:revision>28</cp:revision>
  <dcterms:created xsi:type="dcterms:W3CDTF">2020-05-13T13:14:17Z</dcterms:created>
  <dcterms:modified xsi:type="dcterms:W3CDTF">2020-05-14T09:02:08Z</dcterms:modified>
</cp:coreProperties>
</file>