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4024" r:id="rId4"/>
  </p:sldMasterIdLst>
  <p:notesMasterIdLst>
    <p:notesMasterId r:id="rId13"/>
  </p:notesMasterIdLst>
  <p:sldIdLst>
    <p:sldId id="285" r:id="rId5"/>
    <p:sldId id="290" r:id="rId6"/>
    <p:sldId id="291" r:id="rId7"/>
    <p:sldId id="292" r:id="rId8"/>
    <p:sldId id="293" r:id="rId9"/>
    <p:sldId id="294" r:id="rId10"/>
    <p:sldId id="295" r:id="rId11"/>
    <p:sldId id="29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A1D1D0-0787-47C5-B4D4-1F4056144597}">
          <p14:sldIdLst>
            <p14:sldId id="285"/>
            <p14:sldId id="290"/>
            <p14:sldId id="291"/>
            <p14:sldId id="292"/>
            <p14:sldId id="293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C1C29-40EE-4297-BCEC-37E08A1F3F5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3CFB1D-5DA0-4764-ACF2-AC0989F46A7F}">
      <dgm:prSet phldrT="[Text]"/>
      <dgm:spPr/>
      <dgm:t>
        <a:bodyPr/>
        <a:lstStyle/>
        <a:p>
          <a:r>
            <a:rPr lang="sr-Cyrl-RS" dirty="0" smtClean="0"/>
            <a:t>сеоска</a:t>
          </a:r>
          <a:endParaRPr lang="en-US" dirty="0"/>
        </a:p>
      </dgm:t>
    </dgm:pt>
    <dgm:pt modelId="{AA445977-35D2-43A3-AD6E-6412D9F1F5BD}" type="parTrans" cxnId="{7E49FF7D-18C5-4C86-85BB-F2AD0A77069E}">
      <dgm:prSet/>
      <dgm:spPr/>
      <dgm:t>
        <a:bodyPr/>
        <a:lstStyle/>
        <a:p>
          <a:endParaRPr lang="en-US"/>
        </a:p>
      </dgm:t>
    </dgm:pt>
    <dgm:pt modelId="{0959A27D-A99C-4790-B4C4-6F368BF2A1E8}" type="sibTrans" cxnId="{7E49FF7D-18C5-4C86-85BB-F2AD0A77069E}">
      <dgm:prSet/>
      <dgm:spPr/>
      <dgm:t>
        <a:bodyPr/>
        <a:lstStyle/>
        <a:p>
          <a:endParaRPr lang="en-US"/>
        </a:p>
      </dgm:t>
    </dgm:pt>
    <dgm:pt modelId="{F270846E-211A-4329-8BC1-BCF186EFF847}">
      <dgm:prSet phldrT="[Text]"/>
      <dgm:spPr/>
      <dgm:t>
        <a:bodyPr/>
        <a:lstStyle/>
        <a:p>
          <a:r>
            <a:rPr lang="sr-Cyrl-RS" dirty="0" smtClean="0"/>
            <a:t>градска</a:t>
          </a:r>
          <a:r>
            <a:rPr lang="sr-Latn-RS" dirty="0" smtClean="0"/>
            <a:t> </a:t>
          </a:r>
          <a:endParaRPr lang="en-US" dirty="0"/>
        </a:p>
      </dgm:t>
    </dgm:pt>
    <dgm:pt modelId="{C974AA0F-2316-412D-8EA7-5E776E3D41A7}" type="sibTrans" cxnId="{0AB94415-CB2F-4CA8-A13A-2FD947F38BB2}">
      <dgm:prSet/>
      <dgm:spPr/>
      <dgm:t>
        <a:bodyPr/>
        <a:lstStyle/>
        <a:p>
          <a:endParaRPr lang="en-US"/>
        </a:p>
      </dgm:t>
    </dgm:pt>
    <dgm:pt modelId="{056A05A6-3C20-42BA-8D52-2F97FB27ACDC}" type="parTrans" cxnId="{0AB94415-CB2F-4CA8-A13A-2FD947F38BB2}">
      <dgm:prSet/>
      <dgm:spPr/>
      <dgm:t>
        <a:bodyPr/>
        <a:lstStyle/>
        <a:p>
          <a:endParaRPr lang="en-US"/>
        </a:p>
      </dgm:t>
    </dgm:pt>
    <dgm:pt modelId="{1D3BED44-AADC-40DE-989B-B3C230E61C08}">
      <dgm:prSet phldrT="[Text]"/>
      <dgm:spPr/>
      <dgm:t>
        <a:bodyPr/>
        <a:lstStyle/>
        <a:p>
          <a:r>
            <a:rPr lang="sr-Cyrl-RS" dirty="0" smtClean="0"/>
            <a:t>мјешовита</a:t>
          </a:r>
          <a:endParaRPr lang="en-US" dirty="0"/>
        </a:p>
      </dgm:t>
    </dgm:pt>
    <dgm:pt modelId="{F3C7B6F2-2136-491A-B883-D7D2CD677E38}" type="sibTrans" cxnId="{7229CB84-0ECB-4EB3-9618-9D3F4F5998AB}">
      <dgm:prSet/>
      <dgm:spPr/>
      <dgm:t>
        <a:bodyPr/>
        <a:lstStyle/>
        <a:p>
          <a:endParaRPr lang="en-US"/>
        </a:p>
      </dgm:t>
    </dgm:pt>
    <dgm:pt modelId="{39590F54-57C6-41A5-A905-360B2098D304}" type="parTrans" cxnId="{7229CB84-0ECB-4EB3-9618-9D3F4F5998AB}">
      <dgm:prSet/>
      <dgm:spPr/>
      <dgm:t>
        <a:bodyPr/>
        <a:lstStyle/>
        <a:p>
          <a:endParaRPr lang="en-US"/>
        </a:p>
      </dgm:t>
    </dgm:pt>
    <dgm:pt modelId="{BD5FB7AB-BF6A-4FD0-B7DE-2C9F9F297AC7}" type="pres">
      <dgm:prSet presAssocID="{CDBC1C29-40EE-4297-BCEC-37E08A1F3F5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442C46-DE5F-486D-BBAD-01C8FE7EE863}" type="pres">
      <dgm:prSet presAssocID="{013CFB1D-5DA0-4764-ACF2-AC0989F46A7F}" presName="parentLin" presStyleCnt="0"/>
      <dgm:spPr/>
    </dgm:pt>
    <dgm:pt modelId="{59A9BAA2-FCE7-4B32-811A-23B991298231}" type="pres">
      <dgm:prSet presAssocID="{013CFB1D-5DA0-4764-ACF2-AC0989F46A7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04E04E3-58F7-46E3-9382-7F916A22711C}" type="pres">
      <dgm:prSet presAssocID="{013CFB1D-5DA0-4764-ACF2-AC0989F46A7F}" presName="parentText" presStyleLbl="node1" presStyleIdx="0" presStyleCnt="3" custLinFactX="8290" custLinFactY="76132" custLinFactNeighborX="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213180-B21A-49AE-821C-F86AF6C109B3}" type="pres">
      <dgm:prSet presAssocID="{013CFB1D-5DA0-4764-ACF2-AC0989F46A7F}" presName="negativeSpace" presStyleCnt="0"/>
      <dgm:spPr/>
    </dgm:pt>
    <dgm:pt modelId="{E4640A4F-A406-48F0-BEE5-65CC69C0677A}" type="pres">
      <dgm:prSet presAssocID="{013CFB1D-5DA0-4764-ACF2-AC0989F46A7F}" presName="childText" presStyleLbl="conFgAcc1" presStyleIdx="0" presStyleCnt="3" custLinFactY="65596" custLinFactNeighborX="2341" custLinFactNeighborY="100000">
        <dgm:presLayoutVars>
          <dgm:bulletEnabled val="1"/>
        </dgm:presLayoutVars>
      </dgm:prSet>
      <dgm:spPr/>
    </dgm:pt>
    <dgm:pt modelId="{F38A10C5-82D4-4346-9E3F-A9701CF94065}" type="pres">
      <dgm:prSet presAssocID="{0959A27D-A99C-4790-B4C4-6F368BF2A1E8}" presName="spaceBetweenRectangles" presStyleCnt="0"/>
      <dgm:spPr/>
    </dgm:pt>
    <dgm:pt modelId="{ECE1F3A2-795F-4570-A820-89BC355B8102}" type="pres">
      <dgm:prSet presAssocID="{F270846E-211A-4329-8BC1-BCF186EFF847}" presName="parentLin" presStyleCnt="0"/>
      <dgm:spPr/>
    </dgm:pt>
    <dgm:pt modelId="{C6EF0166-72E5-4219-974D-00B703D762EF}" type="pres">
      <dgm:prSet presAssocID="{F270846E-211A-4329-8BC1-BCF186EFF84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07DF8C1-0A8C-41DB-9127-6A44BA48F317}" type="pres">
      <dgm:prSet presAssocID="{F270846E-211A-4329-8BC1-BCF186EFF847}" presName="parentText" presStyleLbl="node1" presStyleIdx="1" presStyleCnt="3" custAng="0" custLinFactX="5161" custLinFactY="-23307" custLinFactNeighborX="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0E9959-A7A5-48C3-80A9-1538AE9813B8}" type="pres">
      <dgm:prSet presAssocID="{F270846E-211A-4329-8BC1-BCF186EFF847}" presName="negativeSpace" presStyleCnt="0"/>
      <dgm:spPr/>
    </dgm:pt>
    <dgm:pt modelId="{4389DE32-9D72-464C-AD93-35A89D9740BD}" type="pres">
      <dgm:prSet presAssocID="{F270846E-211A-4329-8BC1-BCF186EFF847}" presName="childText" presStyleLbl="conFgAcc1" presStyleIdx="1" presStyleCnt="3" custLinFactY="-187947" custLinFactNeighborX="1171" custLinFactNeighborY="-200000">
        <dgm:presLayoutVars>
          <dgm:bulletEnabled val="1"/>
        </dgm:presLayoutVars>
      </dgm:prSet>
      <dgm:spPr/>
    </dgm:pt>
    <dgm:pt modelId="{553916DA-4501-453D-BCF0-0B7BEF35E691}" type="pres">
      <dgm:prSet presAssocID="{C974AA0F-2316-412D-8EA7-5E776E3D41A7}" presName="spaceBetweenRectangles" presStyleCnt="0"/>
      <dgm:spPr/>
    </dgm:pt>
    <dgm:pt modelId="{442434CB-045B-42B3-BCB8-93112DD10AFD}" type="pres">
      <dgm:prSet presAssocID="{1D3BED44-AADC-40DE-989B-B3C230E61C08}" presName="parentLin" presStyleCnt="0"/>
      <dgm:spPr/>
    </dgm:pt>
    <dgm:pt modelId="{DEC11925-FD59-47D3-A9C6-73142AC7B89E}" type="pres">
      <dgm:prSet presAssocID="{1D3BED44-AADC-40DE-989B-B3C230E61C0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B24384D9-723B-45E2-8D49-0D95663F304C}" type="pres">
      <dgm:prSet presAssocID="{1D3BED44-AADC-40DE-989B-B3C230E61C08}" presName="parentText" presStyleLbl="node1" presStyleIdx="2" presStyleCnt="3" custLinFactX="7453" custLinFactNeighborX="100000" custLinFactNeighborY="645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2046C-BFDE-420A-94D6-C633DDB965F2}" type="pres">
      <dgm:prSet presAssocID="{1D3BED44-AADC-40DE-989B-B3C230E61C08}" presName="negativeSpace" presStyleCnt="0"/>
      <dgm:spPr/>
    </dgm:pt>
    <dgm:pt modelId="{AAC43BC2-2E0D-439D-B9EB-5F14C4D92E15}" type="pres">
      <dgm:prSet presAssocID="{1D3BED44-AADC-40DE-989B-B3C230E61C0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2D12B4B-E78A-49CB-B40C-19833864B96F}" type="presOf" srcId="{013CFB1D-5DA0-4764-ACF2-AC0989F46A7F}" destId="{59A9BAA2-FCE7-4B32-811A-23B991298231}" srcOrd="0" destOrd="0" presId="urn:microsoft.com/office/officeart/2005/8/layout/list1"/>
    <dgm:cxn modelId="{EF439D1F-EE07-4D30-9065-22FD7A6C8648}" type="presOf" srcId="{013CFB1D-5DA0-4764-ACF2-AC0989F46A7F}" destId="{204E04E3-58F7-46E3-9382-7F916A22711C}" srcOrd="1" destOrd="0" presId="urn:microsoft.com/office/officeart/2005/8/layout/list1"/>
    <dgm:cxn modelId="{7229CB84-0ECB-4EB3-9618-9D3F4F5998AB}" srcId="{CDBC1C29-40EE-4297-BCEC-37E08A1F3F52}" destId="{1D3BED44-AADC-40DE-989B-B3C230E61C08}" srcOrd="2" destOrd="0" parTransId="{39590F54-57C6-41A5-A905-360B2098D304}" sibTransId="{F3C7B6F2-2136-491A-B883-D7D2CD677E38}"/>
    <dgm:cxn modelId="{E830B596-C2FA-4664-8EF6-6D48E4075766}" type="presOf" srcId="{1D3BED44-AADC-40DE-989B-B3C230E61C08}" destId="{B24384D9-723B-45E2-8D49-0D95663F304C}" srcOrd="1" destOrd="0" presId="urn:microsoft.com/office/officeart/2005/8/layout/list1"/>
    <dgm:cxn modelId="{7E49FF7D-18C5-4C86-85BB-F2AD0A77069E}" srcId="{CDBC1C29-40EE-4297-BCEC-37E08A1F3F52}" destId="{013CFB1D-5DA0-4764-ACF2-AC0989F46A7F}" srcOrd="0" destOrd="0" parTransId="{AA445977-35D2-43A3-AD6E-6412D9F1F5BD}" sibTransId="{0959A27D-A99C-4790-B4C4-6F368BF2A1E8}"/>
    <dgm:cxn modelId="{27E571F6-1481-4839-9213-F47BEB478F2D}" type="presOf" srcId="{1D3BED44-AADC-40DE-989B-B3C230E61C08}" destId="{DEC11925-FD59-47D3-A9C6-73142AC7B89E}" srcOrd="0" destOrd="0" presId="urn:microsoft.com/office/officeart/2005/8/layout/list1"/>
    <dgm:cxn modelId="{F3EF6285-520D-44F4-BFD1-F67C6EF304ED}" type="presOf" srcId="{F270846E-211A-4329-8BC1-BCF186EFF847}" destId="{707DF8C1-0A8C-41DB-9127-6A44BA48F317}" srcOrd="1" destOrd="0" presId="urn:microsoft.com/office/officeart/2005/8/layout/list1"/>
    <dgm:cxn modelId="{0AB94415-CB2F-4CA8-A13A-2FD947F38BB2}" srcId="{CDBC1C29-40EE-4297-BCEC-37E08A1F3F52}" destId="{F270846E-211A-4329-8BC1-BCF186EFF847}" srcOrd="1" destOrd="0" parTransId="{056A05A6-3C20-42BA-8D52-2F97FB27ACDC}" sibTransId="{C974AA0F-2316-412D-8EA7-5E776E3D41A7}"/>
    <dgm:cxn modelId="{0F0AE183-D5AF-4F0E-8260-0BCD004B8158}" type="presOf" srcId="{CDBC1C29-40EE-4297-BCEC-37E08A1F3F52}" destId="{BD5FB7AB-BF6A-4FD0-B7DE-2C9F9F297AC7}" srcOrd="0" destOrd="0" presId="urn:microsoft.com/office/officeart/2005/8/layout/list1"/>
    <dgm:cxn modelId="{72897D07-CAE0-48F4-91CC-855CEE538671}" type="presOf" srcId="{F270846E-211A-4329-8BC1-BCF186EFF847}" destId="{C6EF0166-72E5-4219-974D-00B703D762EF}" srcOrd="0" destOrd="0" presId="urn:microsoft.com/office/officeart/2005/8/layout/list1"/>
    <dgm:cxn modelId="{F732A57D-5AB2-4755-9165-722CE3B4AA79}" type="presParOf" srcId="{BD5FB7AB-BF6A-4FD0-B7DE-2C9F9F297AC7}" destId="{CE442C46-DE5F-486D-BBAD-01C8FE7EE863}" srcOrd="0" destOrd="0" presId="urn:microsoft.com/office/officeart/2005/8/layout/list1"/>
    <dgm:cxn modelId="{D13825D9-DCC4-42F2-8C66-E0AB1AB8D1F6}" type="presParOf" srcId="{CE442C46-DE5F-486D-BBAD-01C8FE7EE863}" destId="{59A9BAA2-FCE7-4B32-811A-23B991298231}" srcOrd="0" destOrd="0" presId="urn:microsoft.com/office/officeart/2005/8/layout/list1"/>
    <dgm:cxn modelId="{F28890F2-5774-46D0-B7F5-C3BC57DD1DE8}" type="presParOf" srcId="{CE442C46-DE5F-486D-BBAD-01C8FE7EE863}" destId="{204E04E3-58F7-46E3-9382-7F916A22711C}" srcOrd="1" destOrd="0" presId="urn:microsoft.com/office/officeart/2005/8/layout/list1"/>
    <dgm:cxn modelId="{1A424C81-1EBD-46FA-B67C-0EBC77E142E4}" type="presParOf" srcId="{BD5FB7AB-BF6A-4FD0-B7DE-2C9F9F297AC7}" destId="{BF213180-B21A-49AE-821C-F86AF6C109B3}" srcOrd="1" destOrd="0" presId="urn:microsoft.com/office/officeart/2005/8/layout/list1"/>
    <dgm:cxn modelId="{E6F08182-70C7-4780-8EF3-DC9DBAC8CD49}" type="presParOf" srcId="{BD5FB7AB-BF6A-4FD0-B7DE-2C9F9F297AC7}" destId="{E4640A4F-A406-48F0-BEE5-65CC69C0677A}" srcOrd="2" destOrd="0" presId="urn:microsoft.com/office/officeart/2005/8/layout/list1"/>
    <dgm:cxn modelId="{EAA3EA01-6520-4E67-9026-E3CFC1B49785}" type="presParOf" srcId="{BD5FB7AB-BF6A-4FD0-B7DE-2C9F9F297AC7}" destId="{F38A10C5-82D4-4346-9E3F-A9701CF94065}" srcOrd="3" destOrd="0" presId="urn:microsoft.com/office/officeart/2005/8/layout/list1"/>
    <dgm:cxn modelId="{51486E77-1D5E-4237-8881-2631F8F88255}" type="presParOf" srcId="{BD5FB7AB-BF6A-4FD0-B7DE-2C9F9F297AC7}" destId="{ECE1F3A2-795F-4570-A820-89BC355B8102}" srcOrd="4" destOrd="0" presId="urn:microsoft.com/office/officeart/2005/8/layout/list1"/>
    <dgm:cxn modelId="{9EE5BC43-05EF-49AD-BD99-85FAB0884D93}" type="presParOf" srcId="{ECE1F3A2-795F-4570-A820-89BC355B8102}" destId="{C6EF0166-72E5-4219-974D-00B703D762EF}" srcOrd="0" destOrd="0" presId="urn:microsoft.com/office/officeart/2005/8/layout/list1"/>
    <dgm:cxn modelId="{0A37F3F4-2D85-437B-8A3F-5B277816AD6E}" type="presParOf" srcId="{ECE1F3A2-795F-4570-A820-89BC355B8102}" destId="{707DF8C1-0A8C-41DB-9127-6A44BA48F317}" srcOrd="1" destOrd="0" presId="urn:microsoft.com/office/officeart/2005/8/layout/list1"/>
    <dgm:cxn modelId="{A3E47512-516C-4190-BDCB-ED032B7EAF1B}" type="presParOf" srcId="{BD5FB7AB-BF6A-4FD0-B7DE-2C9F9F297AC7}" destId="{A20E9959-A7A5-48C3-80A9-1538AE9813B8}" srcOrd="5" destOrd="0" presId="urn:microsoft.com/office/officeart/2005/8/layout/list1"/>
    <dgm:cxn modelId="{816E3A11-4FF6-4DEA-9F11-D61A62DEF117}" type="presParOf" srcId="{BD5FB7AB-BF6A-4FD0-B7DE-2C9F9F297AC7}" destId="{4389DE32-9D72-464C-AD93-35A89D9740BD}" srcOrd="6" destOrd="0" presId="urn:microsoft.com/office/officeart/2005/8/layout/list1"/>
    <dgm:cxn modelId="{BD04B008-6560-4645-B8B6-6FE5426512FC}" type="presParOf" srcId="{BD5FB7AB-BF6A-4FD0-B7DE-2C9F9F297AC7}" destId="{553916DA-4501-453D-BCF0-0B7BEF35E691}" srcOrd="7" destOrd="0" presId="urn:microsoft.com/office/officeart/2005/8/layout/list1"/>
    <dgm:cxn modelId="{47A23AB4-8CCD-49EA-AEDC-6759D768F6E8}" type="presParOf" srcId="{BD5FB7AB-BF6A-4FD0-B7DE-2C9F9F297AC7}" destId="{442434CB-045B-42B3-BCB8-93112DD10AFD}" srcOrd="8" destOrd="0" presId="urn:microsoft.com/office/officeart/2005/8/layout/list1"/>
    <dgm:cxn modelId="{105378D4-F1C1-482B-8BB9-0BDBDC8AB9C9}" type="presParOf" srcId="{442434CB-045B-42B3-BCB8-93112DD10AFD}" destId="{DEC11925-FD59-47D3-A9C6-73142AC7B89E}" srcOrd="0" destOrd="0" presId="urn:microsoft.com/office/officeart/2005/8/layout/list1"/>
    <dgm:cxn modelId="{17BDD115-6C66-43A5-BB8B-2476DF1C5403}" type="presParOf" srcId="{442434CB-045B-42B3-BCB8-93112DD10AFD}" destId="{B24384D9-723B-45E2-8D49-0D95663F304C}" srcOrd="1" destOrd="0" presId="urn:microsoft.com/office/officeart/2005/8/layout/list1"/>
    <dgm:cxn modelId="{EEFE03EB-32B4-4D64-8257-DDC74E54CE95}" type="presParOf" srcId="{BD5FB7AB-BF6A-4FD0-B7DE-2C9F9F297AC7}" destId="{2A22046C-BFDE-420A-94D6-C633DDB965F2}" srcOrd="9" destOrd="0" presId="urn:microsoft.com/office/officeart/2005/8/layout/list1"/>
    <dgm:cxn modelId="{FE34AB6C-CFD6-45B8-B96F-36CDB481AADC}" type="presParOf" srcId="{BD5FB7AB-BF6A-4FD0-B7DE-2C9F9F297AC7}" destId="{AAC43BC2-2E0D-439D-B9EB-5F14C4D92E1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40A4F-A406-48F0-BEE5-65CC69C0677A}">
      <dsp:nvSpPr>
        <dsp:cNvPr id="0" name=""/>
        <dsp:cNvSpPr/>
      </dsp:nvSpPr>
      <dsp:spPr>
        <a:xfrm>
          <a:off x="0" y="444736"/>
          <a:ext cx="216988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E04E3-58F7-46E3-9382-7F916A22711C}">
      <dsp:nvSpPr>
        <dsp:cNvPr id="0" name=""/>
        <dsp:cNvSpPr/>
      </dsp:nvSpPr>
      <dsp:spPr>
        <a:xfrm>
          <a:off x="342907" y="613079"/>
          <a:ext cx="151892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12" tIns="0" rIns="57412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 smtClean="0"/>
            <a:t>сеоска</a:t>
          </a:r>
          <a:endParaRPr lang="en-US" sz="1100" kern="1200" dirty="0"/>
        </a:p>
      </dsp:txBody>
      <dsp:txXfrm>
        <a:off x="358759" y="628931"/>
        <a:ext cx="1487216" cy="293016"/>
      </dsp:txXfrm>
    </dsp:sp>
    <dsp:sp modelId="{4389DE32-9D72-464C-AD93-35A89D9740BD}">
      <dsp:nvSpPr>
        <dsp:cNvPr id="0" name=""/>
        <dsp:cNvSpPr/>
      </dsp:nvSpPr>
      <dsp:spPr>
        <a:xfrm>
          <a:off x="0" y="62674"/>
          <a:ext cx="216988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DF8C1-0A8C-41DB-9127-6A44BA48F317}">
      <dsp:nvSpPr>
        <dsp:cNvPr id="0" name=""/>
        <dsp:cNvSpPr/>
      </dsp:nvSpPr>
      <dsp:spPr>
        <a:xfrm>
          <a:off x="295380" y="139701"/>
          <a:ext cx="151892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12" tIns="0" rIns="57412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 smtClean="0"/>
            <a:t>градска</a:t>
          </a:r>
          <a:r>
            <a:rPr lang="sr-Latn-RS" sz="1100" kern="1200" dirty="0" smtClean="0"/>
            <a:t> </a:t>
          </a:r>
          <a:endParaRPr lang="en-US" sz="1100" kern="1200" dirty="0"/>
        </a:p>
      </dsp:txBody>
      <dsp:txXfrm>
        <a:off x="311232" y="155553"/>
        <a:ext cx="1487216" cy="293016"/>
      </dsp:txXfrm>
    </dsp:sp>
    <dsp:sp modelId="{AAC43BC2-2E0D-439D-B9EB-5F14C4D92E15}">
      <dsp:nvSpPr>
        <dsp:cNvPr id="0" name=""/>
        <dsp:cNvSpPr/>
      </dsp:nvSpPr>
      <dsp:spPr>
        <a:xfrm>
          <a:off x="0" y="1201424"/>
          <a:ext cx="216988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84D9-723B-45E2-8D49-0D95663F304C}">
      <dsp:nvSpPr>
        <dsp:cNvPr id="0" name=""/>
        <dsp:cNvSpPr/>
      </dsp:nvSpPr>
      <dsp:spPr>
        <a:xfrm>
          <a:off x="330193" y="1195048"/>
          <a:ext cx="151892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12" tIns="0" rIns="57412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 smtClean="0"/>
            <a:t>мјешовита</a:t>
          </a:r>
          <a:endParaRPr lang="en-US" sz="1100" kern="1200" dirty="0"/>
        </a:p>
      </dsp:txBody>
      <dsp:txXfrm>
        <a:off x="346045" y="1210900"/>
        <a:ext cx="1487216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38646-CEA8-41F9-BD9F-D1FA107D99C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40C8-62D2-4EA7-B200-D3B8C06A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24E39389-D342-42C9-A280-8ADE336DA885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07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6D2-5532-4B59-9C5A-AB106F128946}" type="datetime1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68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6D2-5532-4B59-9C5A-AB106F128946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481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6D2-5532-4B59-9C5A-AB106F128946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045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6D2-5532-4B59-9C5A-AB106F128946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568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6D2-5532-4B59-9C5A-AB106F128946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5183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6D2-5532-4B59-9C5A-AB106F128946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5872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ED82-9221-4209-9FC6-897FECC94D85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31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5C5F-8991-4788-8021-97F7E97CAA77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9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732C-99B6-468D-8E86-54127C661C29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6AA6-1553-455E-A701-5DB89675312A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5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D05-0AAA-4191-8602-39A011BE220C}" type="datetime1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98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8012-90E5-4BF2-B13D-6DEC2EE5E086}" type="datetime1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2E2D-C320-4C5E-98F1-D60DBA71A352}" type="datetime1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8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C99D-E4E2-4DDF-8629-131208CB18B0}" type="datetime1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9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CF4-5FC9-46F3-B596-BE1F927BA2F1}" type="datetime1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53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BFC0-89FE-4355-9E74-11DC57FEA97E}" type="datetime1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5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B8B6D2-5532-4B59-9C5A-AB106F128946}" type="datetime1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60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5" b="3125"/>
          <a:stretch/>
        </p:blipFill>
        <p:spPr>
          <a:xfrm>
            <a:off x="-89190" y="10"/>
            <a:ext cx="118091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300" y="2260599"/>
            <a:ext cx="11315700" cy="2197101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Autofit/>
          </a:bodyPr>
          <a:lstStyle/>
          <a:p>
            <a:pPr algn="ctr"/>
            <a:r>
              <a:rPr lang="sr-Cyrl-RS" dirty="0" smtClean="0"/>
              <a:t>НАСЕЉА</a:t>
            </a:r>
            <a:r>
              <a:rPr lang="sr-Latn-RS" dirty="0" smtClean="0">
                <a:solidFill>
                  <a:schemeClr val="tx1"/>
                </a:solidFill>
              </a:rPr>
              <a:t>, </a:t>
            </a:r>
            <a:r>
              <a:rPr lang="sr-Cyrl-RS" dirty="0" smtClean="0">
                <a:solidFill>
                  <a:schemeClr val="tx1"/>
                </a:solidFill>
              </a:rPr>
              <a:t>појам</a:t>
            </a:r>
            <a:r>
              <a:rPr lang="sr-Latn-RS" dirty="0" smtClean="0">
                <a:solidFill>
                  <a:schemeClr val="tx1"/>
                </a:solidFill>
              </a:rPr>
              <a:t> </a:t>
            </a:r>
            <a:r>
              <a:rPr lang="sr-Cyrl-RS" dirty="0" smtClean="0">
                <a:solidFill>
                  <a:schemeClr val="tx1"/>
                </a:solidFill>
              </a:rPr>
              <a:t>и </a:t>
            </a:r>
            <a:r>
              <a:rPr lang="sr-Latn-RS" dirty="0" smtClean="0">
                <a:solidFill>
                  <a:schemeClr val="tx1"/>
                </a:solidFill>
              </a:rPr>
              <a:t> </a:t>
            </a:r>
            <a:r>
              <a:rPr lang="sr-Cyrl-RS" dirty="0" smtClean="0">
                <a:solidFill>
                  <a:schemeClr val="tx1"/>
                </a:solidFill>
              </a:rPr>
              <a:t>типови   урбанизације </a:t>
            </a:r>
            <a:r>
              <a:rPr lang="sr-Latn-RS" dirty="0" smtClean="0">
                <a:solidFill>
                  <a:schemeClr val="tx1"/>
                </a:solidFill>
              </a:rPr>
              <a:t/>
            </a:r>
            <a:br>
              <a:rPr lang="sr-Latn-RS" dirty="0" smtClean="0">
                <a:solidFill>
                  <a:schemeClr val="tx1"/>
                </a:solidFill>
              </a:rPr>
            </a:br>
            <a:r>
              <a:rPr lang="sr-Cyrl-RS" dirty="0" smtClean="0"/>
              <a:t>природна и географска средина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756" y="4902200"/>
            <a:ext cx="2199861" cy="1019098"/>
          </a:xfrm>
        </p:spPr>
        <p:txBody>
          <a:bodyPr>
            <a:noAutofit/>
          </a:bodyPr>
          <a:lstStyle/>
          <a:p>
            <a:r>
              <a:rPr lang="sr-Cyrl-RS" b="1" dirty="0" smtClean="0">
                <a:solidFill>
                  <a:srgbClr val="FFFFFF"/>
                </a:solidFill>
              </a:rPr>
              <a:t>ипак се окреће</a:t>
            </a:r>
            <a:r>
              <a:rPr lang="sr-Latn-RS" b="1" dirty="0" smtClean="0">
                <a:solidFill>
                  <a:srgbClr val="FFFFFF"/>
                </a:solidFill>
              </a:rPr>
              <a:t> </a:t>
            </a:r>
            <a:r>
              <a:rPr lang="sr-Latn-RS" dirty="0" smtClean="0">
                <a:solidFill>
                  <a:srgbClr val="FFFFFF"/>
                </a:solidFill>
              </a:rPr>
              <a:t>!</a:t>
            </a:r>
          </a:p>
          <a:p>
            <a:r>
              <a:rPr lang="sr-Cyrl-RS" b="1" dirty="0" smtClean="0"/>
              <a:t>Галилео галиеи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152399"/>
            <a:ext cx="10436226" cy="1117601"/>
          </a:xfrm>
        </p:spPr>
        <p:txBody>
          <a:bodyPr>
            <a:normAutofit/>
          </a:bodyPr>
          <a:lstStyle/>
          <a:p>
            <a:r>
              <a:rPr lang="sr-Latn-RS" sz="6000" dirty="0" smtClean="0"/>
              <a:t>                      </a:t>
            </a:r>
            <a:r>
              <a:rPr lang="sr-Cyrl-RS" sz="6000" b="1" dirty="0" smtClean="0">
                <a:solidFill>
                  <a:srgbClr val="FFFF00"/>
                </a:solidFill>
                <a:latin typeface="+mn-lt"/>
              </a:rPr>
              <a:t>насеља</a:t>
            </a:r>
            <a:endParaRPr lang="en-US" sz="6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591428"/>
            <a:ext cx="10525126" cy="4695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dirty="0" smtClean="0"/>
              <a:t>*Насеља су производ </a:t>
            </a:r>
            <a:r>
              <a:rPr lang="sr-Cyrl-RS" sz="2400" dirty="0" smtClean="0">
                <a:solidFill>
                  <a:srgbClr val="FFFF00"/>
                </a:solidFill>
              </a:rPr>
              <a:t>материјалне и духовне </a:t>
            </a:r>
            <a:r>
              <a:rPr lang="sr-Cyrl-RS" sz="2400" dirty="0" smtClean="0"/>
              <a:t>културе становништва</a:t>
            </a:r>
            <a:r>
              <a:rPr lang="sr-Latn-RS" sz="2400" dirty="0" smtClean="0"/>
              <a:t> </a:t>
            </a:r>
            <a:r>
              <a:rPr lang="sr-Cyrl-RS" sz="2400" dirty="0" smtClean="0"/>
              <a:t>гдје човјек </a:t>
            </a:r>
            <a:endParaRPr lang="sr-Cyrl-RS" sz="2400" dirty="0"/>
          </a:p>
          <a:p>
            <a:pPr marL="0" indent="0">
              <a:buNone/>
            </a:pPr>
            <a:r>
              <a:rPr lang="sr-Cyrl-RS" sz="2400" dirty="0" smtClean="0"/>
              <a:t>   </a:t>
            </a:r>
            <a:r>
              <a:rPr lang="ru-RU" sz="2400" dirty="0"/>
              <a:t>организује свој живот и </a:t>
            </a:r>
            <a:r>
              <a:rPr lang="ru-RU" sz="2400" dirty="0" smtClean="0"/>
              <a:t>рад</a:t>
            </a:r>
          </a:p>
          <a:p>
            <a:pPr marL="0" indent="0">
              <a:buNone/>
            </a:pPr>
            <a:r>
              <a:rPr lang="sr-Cyrl-RS" sz="2400" dirty="0" smtClean="0"/>
              <a:t> *Насеља се дијеле на основу више критеријума</a:t>
            </a:r>
            <a:endParaRPr lang="sr-Cyrl-RS" sz="2400" dirty="0"/>
          </a:p>
          <a:p>
            <a:pPr marL="0" indent="0">
              <a:buNone/>
            </a:pPr>
            <a:r>
              <a:rPr lang="sr-Cyrl-RS" sz="2400" dirty="0" smtClean="0"/>
              <a:t>    , а то су</a:t>
            </a:r>
            <a:r>
              <a:rPr lang="sr-Latn-RS" sz="2400" dirty="0" smtClean="0"/>
              <a:t> : - </a:t>
            </a:r>
            <a:r>
              <a:rPr lang="sr-Cyrl-RS" sz="2400" i="1" dirty="0" smtClean="0">
                <a:solidFill>
                  <a:srgbClr val="FFFF00"/>
                </a:solidFill>
              </a:rPr>
              <a:t>према сталности </a:t>
            </a:r>
            <a:r>
              <a:rPr lang="sr-Cyrl-RS" sz="2400" dirty="0" smtClean="0"/>
              <a:t>могу се подијелити на </a:t>
            </a:r>
            <a:r>
              <a:rPr lang="sr-Cyrl-RS" sz="2400" dirty="0" smtClean="0">
                <a:solidFill>
                  <a:srgbClr val="92D050"/>
                </a:solidFill>
              </a:rPr>
              <a:t>:</a:t>
            </a:r>
            <a:r>
              <a:rPr lang="sr-Latn-RS" sz="2400" dirty="0" smtClean="0"/>
              <a:t> </a:t>
            </a:r>
            <a:r>
              <a:rPr lang="sr-Cyrl-RS" sz="2400" dirty="0" smtClean="0">
                <a:solidFill>
                  <a:srgbClr val="FFFF00"/>
                </a:solidFill>
              </a:rPr>
              <a:t>стална и привремена</a:t>
            </a:r>
            <a:endParaRPr lang="sr-Latn-RS" sz="2400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400" i="1" dirty="0"/>
              <a:t> </a:t>
            </a:r>
            <a:r>
              <a:rPr lang="sr-Latn-RS" sz="2400" i="1" dirty="0" smtClean="0"/>
              <a:t>       </a:t>
            </a:r>
            <a:r>
              <a:rPr lang="sr-Cyrl-RS" sz="2400" i="1" dirty="0"/>
              <a:t> </a:t>
            </a:r>
            <a:r>
              <a:rPr lang="sr-Cyrl-RS" sz="2400" i="1" dirty="0" smtClean="0"/>
              <a:t>      </a:t>
            </a:r>
            <a:r>
              <a:rPr lang="sr-Cyrl-RS" sz="2400" i="1" dirty="0" smtClean="0">
                <a:solidFill>
                  <a:srgbClr val="FFFF00"/>
                </a:solidFill>
              </a:rPr>
              <a:t>-</a:t>
            </a:r>
            <a:r>
              <a:rPr lang="sr-Cyrl-RS" sz="2400" i="1" dirty="0" smtClean="0">
                <a:solidFill>
                  <a:srgbClr val="C00000"/>
                </a:solidFill>
              </a:rPr>
              <a:t> </a:t>
            </a:r>
            <a:r>
              <a:rPr lang="sr-Cyrl-RS" sz="2400" i="1" dirty="0" smtClean="0">
                <a:solidFill>
                  <a:srgbClr val="FFFF00"/>
                </a:solidFill>
              </a:rPr>
              <a:t>према</a:t>
            </a:r>
            <a:r>
              <a:rPr lang="sr-Latn-RS" sz="2400" i="1" dirty="0" smtClean="0">
                <a:solidFill>
                  <a:srgbClr val="FFFF00"/>
                </a:solidFill>
              </a:rPr>
              <a:t>  </a:t>
            </a:r>
            <a:r>
              <a:rPr lang="sr-Cyrl-RS" sz="2400" i="1" dirty="0" smtClean="0">
                <a:solidFill>
                  <a:srgbClr val="FFFF00"/>
                </a:solidFill>
              </a:rPr>
              <a:t>степену окупљености</a:t>
            </a:r>
            <a:endParaRPr lang="sr-Latn-RS" sz="2400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400" i="1" dirty="0">
                <a:solidFill>
                  <a:srgbClr val="FFFF00"/>
                </a:solidFill>
              </a:rPr>
              <a:t> </a:t>
            </a:r>
            <a:r>
              <a:rPr lang="sr-Latn-RS" sz="2400" i="1" dirty="0" smtClean="0">
                <a:solidFill>
                  <a:srgbClr val="FFFF00"/>
                </a:solidFill>
              </a:rPr>
              <a:t>        </a:t>
            </a:r>
            <a:r>
              <a:rPr lang="sr-Cyrl-RS" sz="2400" i="1" dirty="0" smtClean="0">
                <a:solidFill>
                  <a:srgbClr val="FFFF00"/>
                </a:solidFill>
              </a:rPr>
              <a:t> </a:t>
            </a:r>
            <a:r>
              <a:rPr lang="sr-Latn-RS" sz="2400" i="1" dirty="0" smtClean="0">
                <a:solidFill>
                  <a:srgbClr val="FFFF00"/>
                </a:solidFill>
              </a:rPr>
              <a:t>    </a:t>
            </a:r>
            <a:r>
              <a:rPr lang="sr-Cyrl-RS" sz="2400" i="1" dirty="0" smtClean="0">
                <a:solidFill>
                  <a:srgbClr val="FFFF00"/>
                </a:solidFill>
              </a:rPr>
              <a:t> - постанку</a:t>
            </a:r>
            <a:endParaRPr lang="sr-Latn-RS" sz="2400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400" i="1" dirty="0">
                <a:solidFill>
                  <a:srgbClr val="FFFF00"/>
                </a:solidFill>
              </a:rPr>
              <a:t> </a:t>
            </a:r>
            <a:r>
              <a:rPr lang="sr-Latn-RS" sz="2400" i="1" dirty="0" smtClean="0">
                <a:solidFill>
                  <a:srgbClr val="FFFF00"/>
                </a:solidFill>
              </a:rPr>
              <a:t>           </a:t>
            </a:r>
            <a:r>
              <a:rPr lang="sr-Cyrl-RS" sz="2400" i="1" dirty="0" smtClean="0">
                <a:solidFill>
                  <a:srgbClr val="FFFF00"/>
                </a:solidFill>
              </a:rPr>
              <a:t>  </a:t>
            </a:r>
            <a:r>
              <a:rPr lang="sr-Latn-RS" sz="2400" i="1" dirty="0" smtClean="0">
                <a:solidFill>
                  <a:srgbClr val="FFFF00"/>
                </a:solidFill>
              </a:rPr>
              <a:t> </a:t>
            </a:r>
            <a:r>
              <a:rPr lang="sr-Cyrl-RS" sz="2400" i="1" dirty="0" smtClean="0">
                <a:solidFill>
                  <a:srgbClr val="FFFF00"/>
                </a:solidFill>
              </a:rPr>
              <a:t>-</a:t>
            </a:r>
            <a:r>
              <a:rPr lang="sr-Latn-RS" sz="2400" i="1" dirty="0" smtClean="0">
                <a:solidFill>
                  <a:srgbClr val="FFFF00"/>
                </a:solidFill>
              </a:rPr>
              <a:t> </a:t>
            </a:r>
            <a:r>
              <a:rPr lang="sr-Cyrl-RS" sz="2400" i="1" dirty="0" smtClean="0">
                <a:solidFill>
                  <a:srgbClr val="FFFF00"/>
                </a:solidFill>
              </a:rPr>
              <a:t> величини </a:t>
            </a:r>
            <a:r>
              <a:rPr lang="sr-Latn-RS" sz="2400" i="1" dirty="0" smtClean="0">
                <a:solidFill>
                  <a:srgbClr val="FFFF00"/>
                </a:solidFill>
              </a:rPr>
              <a:t> </a:t>
            </a:r>
            <a:r>
              <a:rPr lang="sr-Cyrl-RS" sz="2400" i="1" dirty="0" smtClean="0">
                <a:solidFill>
                  <a:srgbClr val="FFFF00"/>
                </a:solidFill>
              </a:rPr>
              <a:t>и </a:t>
            </a:r>
            <a:r>
              <a:rPr lang="sr-Latn-RS" sz="2400" i="1" dirty="0" smtClean="0">
                <a:solidFill>
                  <a:srgbClr val="FFFF00"/>
                </a:solidFill>
              </a:rPr>
              <a:t>                                           </a:t>
            </a:r>
            <a:r>
              <a:rPr lang="sr-Cyrl-RS" sz="2400" i="1" dirty="0" smtClean="0">
                <a:solidFill>
                  <a:srgbClr val="FFFF00"/>
                </a:solidFill>
              </a:rPr>
              <a:t>се дијеле на:</a:t>
            </a:r>
            <a:endParaRPr lang="sr-Latn-RS" sz="2400" i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400" i="1" dirty="0">
                <a:solidFill>
                  <a:srgbClr val="FFFF00"/>
                </a:solidFill>
              </a:rPr>
              <a:t> </a:t>
            </a:r>
            <a:r>
              <a:rPr lang="sr-Latn-RS" sz="2400" i="1" dirty="0" smtClean="0">
                <a:solidFill>
                  <a:srgbClr val="FFFF00"/>
                </a:solidFill>
              </a:rPr>
              <a:t>           </a:t>
            </a:r>
            <a:r>
              <a:rPr lang="sr-Cyrl-RS" sz="2400" i="1" dirty="0" smtClean="0">
                <a:solidFill>
                  <a:srgbClr val="FFFF00"/>
                </a:solidFill>
              </a:rPr>
              <a:t>   - функцији</a:t>
            </a:r>
            <a:endParaRPr lang="sr-Latn-RS" sz="2400" i="1" dirty="0" smtClean="0">
              <a:solidFill>
                <a:srgbClr val="FFFF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643564" y="4055531"/>
            <a:ext cx="718457" cy="22061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11981223"/>
              </p:ext>
            </p:extLst>
          </p:nvPr>
        </p:nvGraphicFramePr>
        <p:xfrm>
          <a:off x="8441871" y="4055531"/>
          <a:ext cx="2169886" cy="151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31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60338"/>
            <a:ext cx="10131425" cy="969962"/>
          </a:xfrm>
        </p:spPr>
        <p:txBody>
          <a:bodyPr>
            <a:normAutofit fontScale="90000"/>
          </a:bodyPr>
          <a:lstStyle/>
          <a:p>
            <a:r>
              <a:rPr lang="sr-Latn-RS" sz="6000" dirty="0" smtClean="0"/>
              <a:t>                       </a:t>
            </a:r>
            <a:r>
              <a:rPr lang="sr-Cyrl-RS" sz="6000" b="1" dirty="0" smtClean="0">
                <a:solidFill>
                  <a:srgbClr val="FFFF00"/>
                </a:solidFill>
                <a:latin typeface="+mn-lt"/>
              </a:rPr>
              <a:t>СелА</a:t>
            </a:r>
            <a:endParaRPr lang="en-US" sz="6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56" y="1282700"/>
            <a:ext cx="11896544" cy="5422900"/>
          </a:xfrm>
        </p:spPr>
        <p:txBody>
          <a:bodyPr>
            <a:normAutofit fontScale="62500" lnSpcReduction="20000"/>
          </a:bodyPr>
          <a:lstStyle/>
          <a:p>
            <a:endParaRPr lang="sr-Latn-RS" sz="2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Cyrl-RS" sz="2600" dirty="0" smtClean="0">
                <a:solidFill>
                  <a:srgbClr val="FFFF00"/>
                </a:solidFill>
              </a:rPr>
              <a:t>* Село </a:t>
            </a:r>
            <a:r>
              <a:rPr lang="sr-Latn-RS" sz="2600" dirty="0" smtClean="0">
                <a:solidFill>
                  <a:srgbClr val="FFFF00"/>
                </a:solidFill>
              </a:rPr>
              <a:t> </a:t>
            </a:r>
            <a:r>
              <a:rPr lang="sr-Cyrl-RS" sz="2600" dirty="0" smtClean="0"/>
              <a:t>је мање насеље у којем се становништво претежно бави   </a:t>
            </a:r>
            <a:r>
              <a:rPr lang="sr-Cyrl-RS" sz="2900" dirty="0" smtClean="0">
                <a:solidFill>
                  <a:srgbClr val="FFFF00"/>
                </a:solidFill>
              </a:rPr>
              <a:t>сточарством и земљорадњом</a:t>
            </a:r>
            <a:endParaRPr lang="sr-Latn-RS" sz="2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Cyrl-RS" sz="2600" dirty="0" smtClean="0">
                <a:solidFill>
                  <a:srgbClr val="FFFF00"/>
                </a:solidFill>
              </a:rPr>
              <a:t>* Типови села </a:t>
            </a:r>
            <a:r>
              <a:rPr lang="sr-Latn-RS" sz="2600" dirty="0" smtClean="0"/>
              <a:t> </a:t>
            </a:r>
            <a:r>
              <a:rPr lang="sr-Cyrl-RS" sz="2600" dirty="0" smtClean="0"/>
              <a:t>су </a:t>
            </a:r>
            <a:r>
              <a:rPr lang="sr-Latn-RS" sz="2600" dirty="0" smtClean="0"/>
              <a:t> :  </a:t>
            </a:r>
            <a:r>
              <a:rPr lang="sr-Latn-RS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збијена </a:t>
            </a:r>
            <a:r>
              <a:rPr lang="sr-Latn-RS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</a:t>
            </a:r>
            <a:r>
              <a:rPr lang="en-US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</a:t>
            </a:r>
            <a:r>
              <a:rPr lang="sr-Latn-RS" sz="2600" dirty="0" smtClean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полузбијена </a:t>
            </a:r>
            <a:r>
              <a:rPr lang="sr-Latn-RS" sz="2600" dirty="0" smtClean="0">
                <a:solidFill>
                  <a:srgbClr val="FFFF00"/>
                </a:solidFill>
              </a:rPr>
              <a:t>         </a:t>
            </a:r>
            <a:r>
              <a:rPr lang="en-US" sz="2600" dirty="0" smtClean="0">
                <a:solidFill>
                  <a:srgbClr val="FFFF00"/>
                </a:solidFill>
              </a:rPr>
              <a:t>  </a:t>
            </a:r>
            <a:r>
              <a:rPr lang="sr-Latn-RS" sz="2600" dirty="0" smtClean="0">
                <a:solidFill>
                  <a:srgbClr val="FFFF00"/>
                </a:solidFill>
              </a:rPr>
              <a:t>                                        </a:t>
            </a:r>
            <a:r>
              <a:rPr lang="sr-Cyrl-RS" sz="2600" dirty="0" smtClean="0">
                <a:solidFill>
                  <a:srgbClr val="FFFF00"/>
                </a:solidFill>
              </a:rPr>
              <a:t>разбијена</a:t>
            </a:r>
            <a:endParaRPr lang="en-US" sz="2600" dirty="0" smtClean="0">
              <a:solidFill>
                <a:srgbClr val="FFFF00"/>
              </a:solidFill>
            </a:endParaRPr>
          </a:p>
          <a:p>
            <a:endParaRPr lang="en-US" sz="2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</a:t>
            </a:r>
            <a:endParaRPr lang="sr-Latn-RS" sz="2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sr-Latn-RS" sz="2600" dirty="0" smtClean="0">
                <a:solidFill>
                  <a:srgbClr val="FFFF00"/>
                </a:solidFill>
              </a:rPr>
              <a:t>            </a:t>
            </a:r>
            <a:r>
              <a:rPr lang="sr-Cyrl-RS" sz="2600" dirty="0" smtClean="0">
                <a:solidFill>
                  <a:srgbClr val="FFFF00"/>
                </a:solidFill>
              </a:rPr>
              <a:t>Велика концентрација кућа</a:t>
            </a:r>
            <a:r>
              <a:rPr lang="sr-Latn-RS" sz="2600" dirty="0" smtClean="0">
                <a:solidFill>
                  <a:srgbClr val="FFFF00"/>
                </a:solidFill>
              </a:rPr>
              <a:t>,</a:t>
            </a:r>
            <a:r>
              <a:rPr lang="en-US" sz="2600" dirty="0" smtClean="0">
                <a:solidFill>
                  <a:srgbClr val="FFFF00"/>
                </a:solidFill>
              </a:rPr>
              <a:t>         </a:t>
            </a:r>
            <a:r>
              <a:rPr lang="sr-Latn-RS" sz="2600" dirty="0" smtClean="0">
                <a:solidFill>
                  <a:srgbClr val="FFFF00"/>
                </a:solidFill>
              </a:rPr>
              <a:t>            </a:t>
            </a:r>
            <a:r>
              <a:rPr lang="sr-Cyrl-RS" sz="2600" dirty="0" smtClean="0">
                <a:solidFill>
                  <a:srgbClr val="FFFF00"/>
                </a:solidFill>
              </a:rPr>
              <a:t>Прелазни облик </a:t>
            </a:r>
            <a:r>
              <a:rPr lang="sr-Cyrl-RS" sz="2600" dirty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од разбијеног типа</a:t>
            </a:r>
            <a:r>
              <a:rPr lang="sr-Latn-RS" sz="2600" dirty="0" smtClean="0">
                <a:solidFill>
                  <a:srgbClr val="FFFF00"/>
                </a:solidFill>
              </a:rPr>
              <a:t>              </a:t>
            </a:r>
            <a:r>
              <a:rPr lang="sr-Cyrl-RS" sz="2600" dirty="0" smtClean="0">
                <a:solidFill>
                  <a:srgbClr val="FFFF00"/>
                </a:solidFill>
              </a:rPr>
              <a:t> Разбијени тип се се одликује</a:t>
            </a:r>
            <a:endParaRPr lang="en-US" sz="2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600" dirty="0" smtClean="0">
                <a:solidFill>
                  <a:srgbClr val="FFFF00"/>
                </a:solidFill>
              </a:rPr>
              <a:t>            </a:t>
            </a:r>
            <a:r>
              <a:rPr lang="sr-Cyrl-RS" sz="2600" dirty="0" smtClean="0">
                <a:solidFill>
                  <a:srgbClr val="FFFF00"/>
                </a:solidFill>
              </a:rPr>
              <a:t>објеката, јасна структура   </a:t>
            </a:r>
            <a:r>
              <a:rPr lang="sr-Latn-RS" sz="2600" dirty="0" smtClean="0">
                <a:solidFill>
                  <a:srgbClr val="FFFF00"/>
                </a:solidFill>
              </a:rPr>
              <a:t>                       </a:t>
            </a:r>
            <a:r>
              <a:rPr lang="sr-Cyrl-RS" sz="2600" dirty="0" smtClean="0">
                <a:solidFill>
                  <a:srgbClr val="FFFF00"/>
                </a:solidFill>
              </a:rPr>
              <a:t> ка збијеном </a:t>
            </a:r>
            <a:r>
              <a:rPr lang="sr-Latn-RS" sz="2600" dirty="0" smtClean="0">
                <a:solidFill>
                  <a:srgbClr val="FFFF00"/>
                </a:solidFill>
              </a:rPr>
              <a:t>.</a:t>
            </a:r>
            <a:r>
              <a:rPr lang="sr-Cyrl-RS" sz="2600" dirty="0" smtClean="0">
                <a:solidFill>
                  <a:srgbClr val="FFFF00"/>
                </a:solidFill>
              </a:rPr>
              <a:t>Центар села је гушће                   раштрканошћу </a:t>
            </a:r>
            <a:r>
              <a:rPr lang="sr-Latn-RS" sz="2600" dirty="0" smtClean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кућа</a:t>
            </a:r>
            <a:r>
              <a:rPr lang="sr-Cyrl-RS" sz="2600" dirty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по </a:t>
            </a:r>
            <a:r>
              <a:rPr lang="sr-Cyrl-RS" sz="2600" dirty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цијелом сеоском </a:t>
            </a:r>
            <a:endParaRPr lang="sr-Latn-RS" sz="2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600" dirty="0">
                <a:solidFill>
                  <a:srgbClr val="FFFF00"/>
                </a:solidFill>
              </a:rPr>
              <a:t> </a:t>
            </a:r>
            <a:r>
              <a:rPr lang="sr-Latn-RS" sz="2600" dirty="0" smtClean="0">
                <a:solidFill>
                  <a:srgbClr val="FFFF00"/>
                </a:solidFill>
              </a:rPr>
              <a:t>            </a:t>
            </a:r>
            <a:r>
              <a:rPr lang="sr-Cyrl-RS" sz="2600" dirty="0" smtClean="0">
                <a:solidFill>
                  <a:srgbClr val="FFFF00"/>
                </a:solidFill>
              </a:rPr>
              <a:t>улица</a:t>
            </a:r>
            <a:r>
              <a:rPr lang="sr-Latn-RS" sz="2600" dirty="0" smtClean="0">
                <a:solidFill>
                  <a:srgbClr val="FFFF00"/>
                </a:solidFill>
              </a:rPr>
              <a:t>.</a:t>
            </a:r>
            <a:r>
              <a:rPr lang="sr-Cyrl-RS" sz="2600" dirty="0" smtClean="0">
                <a:solidFill>
                  <a:srgbClr val="FFFF00"/>
                </a:solidFill>
              </a:rPr>
              <a:t> Настају уз саобраћајнице</a:t>
            </a:r>
            <a:r>
              <a:rPr lang="sr-Latn-RS" sz="2600" dirty="0" smtClean="0">
                <a:solidFill>
                  <a:srgbClr val="FFFF00"/>
                </a:solidFill>
              </a:rPr>
              <a:t>             </a:t>
            </a:r>
            <a:r>
              <a:rPr lang="sr-Cyrl-RS" sz="2600" dirty="0" smtClean="0">
                <a:solidFill>
                  <a:srgbClr val="FFFF00"/>
                </a:solidFill>
              </a:rPr>
              <a:t>изграђен</a:t>
            </a:r>
            <a:r>
              <a:rPr lang="sr-Latn-RS" sz="2600" dirty="0" smtClean="0">
                <a:solidFill>
                  <a:srgbClr val="FFFF00"/>
                </a:solidFill>
              </a:rPr>
              <a:t>.</a:t>
            </a:r>
            <a:r>
              <a:rPr lang="sr-Cyrl-RS" sz="2600" dirty="0" smtClean="0">
                <a:solidFill>
                  <a:srgbClr val="FFFF00"/>
                </a:solidFill>
              </a:rPr>
              <a:t> Куће су са великим двориштем</a:t>
            </a:r>
            <a:r>
              <a:rPr lang="sr-Latn-RS" sz="2600" dirty="0" smtClean="0">
                <a:solidFill>
                  <a:srgbClr val="FFFF00"/>
                </a:solidFill>
              </a:rPr>
              <a:t>.    </a:t>
            </a:r>
            <a:r>
              <a:rPr lang="sr-Cyrl-RS" sz="2600" dirty="0" smtClean="0">
                <a:solidFill>
                  <a:srgbClr val="FFFF00"/>
                </a:solidFill>
              </a:rPr>
              <a:t>подручју</a:t>
            </a:r>
            <a:r>
              <a:rPr lang="sr-Latn-RS" sz="2600" dirty="0" smtClean="0">
                <a:solidFill>
                  <a:srgbClr val="FFFF00"/>
                </a:solidFill>
              </a:rPr>
              <a:t>. </a:t>
            </a:r>
            <a:r>
              <a:rPr lang="sr-Cyrl-RS" sz="2600" dirty="0" smtClean="0">
                <a:solidFill>
                  <a:srgbClr val="FFFF00"/>
                </a:solidFill>
              </a:rPr>
              <a:t>Куће су груписане у засеоке</a:t>
            </a:r>
            <a:endParaRPr lang="sr-Latn-RS" sz="2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600" dirty="0">
                <a:solidFill>
                  <a:srgbClr val="FFFF00"/>
                </a:solidFill>
              </a:rPr>
              <a:t> </a:t>
            </a:r>
            <a:r>
              <a:rPr lang="sr-Latn-RS" sz="2600" dirty="0" smtClean="0">
                <a:solidFill>
                  <a:srgbClr val="FFFF00"/>
                </a:solidFill>
              </a:rPr>
              <a:t>             </a:t>
            </a:r>
            <a:r>
              <a:rPr lang="sr-Cyrl-RS" sz="2600" dirty="0" smtClean="0">
                <a:solidFill>
                  <a:srgbClr val="FFFF00"/>
                </a:solidFill>
              </a:rPr>
              <a:t>са центром на раскршћу.</a:t>
            </a:r>
            <a:r>
              <a:rPr lang="sr-Latn-RS" sz="2600" dirty="0" smtClean="0">
                <a:solidFill>
                  <a:srgbClr val="FFFF00"/>
                </a:solidFill>
              </a:rPr>
              <a:t>                        </a:t>
            </a:r>
            <a:r>
              <a:rPr lang="sr-Cyrl-RS" sz="2600" dirty="0" smtClean="0">
                <a:solidFill>
                  <a:srgbClr val="FFFF00"/>
                </a:solidFill>
              </a:rPr>
              <a:t>  Најчешће су на брежуљкастим</a:t>
            </a:r>
            <a:r>
              <a:rPr lang="sr-Latn-RS" sz="2600" dirty="0" smtClean="0">
                <a:solidFill>
                  <a:srgbClr val="FFFF00"/>
                </a:solidFill>
              </a:rPr>
              <a:t>.                  </a:t>
            </a:r>
            <a:r>
              <a:rPr lang="sr-Cyrl-RS" sz="2600" dirty="0" smtClean="0">
                <a:solidFill>
                  <a:srgbClr val="FFFF00"/>
                </a:solidFill>
              </a:rPr>
              <a:t> </a:t>
            </a:r>
            <a:r>
              <a:rPr lang="sr-Latn-RS" sz="2600" dirty="0" smtClean="0">
                <a:solidFill>
                  <a:srgbClr val="FFFF00"/>
                </a:solidFill>
              </a:rPr>
              <a:t>  </a:t>
            </a:r>
            <a:r>
              <a:rPr lang="sr-Cyrl-RS" sz="2600" dirty="0" smtClean="0">
                <a:solidFill>
                  <a:srgbClr val="FFFF00"/>
                </a:solidFill>
              </a:rPr>
              <a:t>  и најчешће </a:t>
            </a:r>
            <a:r>
              <a:rPr lang="sr-Latn-RS" sz="2600" dirty="0" smtClean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по принципу родбинских веза.</a:t>
            </a:r>
            <a:endParaRPr lang="sr-Latn-RS" sz="2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600" dirty="0">
                <a:solidFill>
                  <a:srgbClr val="FFFF00"/>
                </a:solidFill>
              </a:rPr>
              <a:t> </a:t>
            </a:r>
            <a:r>
              <a:rPr lang="sr-Latn-RS" sz="2600" dirty="0" smtClean="0">
                <a:solidFill>
                  <a:srgbClr val="FFFF00"/>
                </a:solidFill>
              </a:rPr>
              <a:t>             </a:t>
            </a:r>
            <a:r>
              <a:rPr lang="sr-Cyrl-RS" sz="2600" dirty="0" smtClean="0">
                <a:solidFill>
                  <a:srgbClr val="FFFF00"/>
                </a:solidFill>
              </a:rPr>
              <a:t>Настају у равничарским крајевима</a:t>
            </a:r>
            <a:r>
              <a:rPr lang="sr-Latn-RS" sz="2600" dirty="0" smtClean="0">
                <a:solidFill>
                  <a:srgbClr val="FFFF00"/>
                </a:solidFill>
              </a:rPr>
              <a:t>        </a:t>
            </a:r>
            <a:r>
              <a:rPr lang="sr-Cyrl-RS" sz="2600" dirty="0" smtClean="0">
                <a:solidFill>
                  <a:srgbClr val="FFFF00"/>
                </a:solidFill>
              </a:rPr>
              <a:t> </a:t>
            </a:r>
            <a:r>
              <a:rPr lang="sr-Latn-RS" sz="2600" dirty="0" smtClean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теренима.</a:t>
            </a:r>
            <a:r>
              <a:rPr lang="sr-Latn-RS" sz="2600" dirty="0" smtClean="0">
                <a:solidFill>
                  <a:srgbClr val="FFFF00"/>
                </a:solidFill>
              </a:rPr>
              <a:t>                                                            </a:t>
            </a:r>
            <a:r>
              <a:rPr lang="sr-Cyrl-RS" sz="2600" dirty="0" smtClean="0">
                <a:solidFill>
                  <a:srgbClr val="FFFF00"/>
                </a:solidFill>
              </a:rPr>
              <a:t> Засеоци су одвојени њивама и пашњацима</a:t>
            </a:r>
            <a:endParaRPr lang="sr-Latn-RS" sz="2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600" dirty="0">
                <a:solidFill>
                  <a:srgbClr val="FFFF00"/>
                </a:solidFill>
              </a:rPr>
              <a:t> </a:t>
            </a:r>
            <a:r>
              <a:rPr lang="sr-Latn-RS" sz="2600" dirty="0" smtClean="0">
                <a:solidFill>
                  <a:srgbClr val="FFFF00"/>
                </a:solidFill>
              </a:rPr>
              <a:t>             </a:t>
            </a:r>
            <a:r>
              <a:rPr lang="sr-Cyrl-RS" sz="2600" dirty="0" smtClean="0">
                <a:solidFill>
                  <a:srgbClr val="FFFF00"/>
                </a:solidFill>
              </a:rPr>
              <a:t>и улице се сијеку под правим углом.</a:t>
            </a:r>
            <a:r>
              <a:rPr lang="sr-Latn-RS" sz="2600" dirty="0" smtClean="0">
                <a:solidFill>
                  <a:srgbClr val="FFFF00"/>
                </a:solidFill>
              </a:rPr>
              <a:t>                                                                                      </a:t>
            </a:r>
            <a:r>
              <a:rPr lang="sr-Cyrl-RS" sz="2600" dirty="0" smtClean="0">
                <a:solidFill>
                  <a:srgbClr val="FFFF00"/>
                </a:solidFill>
              </a:rPr>
              <a:t>Немају улице, већ неуредне сесоке </a:t>
            </a:r>
            <a:r>
              <a:rPr lang="sr-Cyrl-RS" sz="2600" dirty="0" smtClean="0">
                <a:solidFill>
                  <a:srgbClr val="FFFF00"/>
                </a:solidFill>
              </a:rPr>
              <a:t>путеве.</a:t>
            </a:r>
            <a:endParaRPr lang="sr-Latn-RS" sz="2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Latn-RS" sz="2600" dirty="0" smtClean="0">
                <a:solidFill>
                  <a:srgbClr val="FFFF00"/>
                </a:solidFill>
              </a:rPr>
              <a:t>                                                                                                                                                                      </a:t>
            </a:r>
            <a:r>
              <a:rPr lang="sr-Cyrl-RS" sz="2600" dirty="0">
                <a:solidFill>
                  <a:srgbClr val="FFFF00"/>
                </a:solidFill>
              </a:rPr>
              <a:t> </a:t>
            </a:r>
            <a:r>
              <a:rPr lang="sr-Cyrl-RS" sz="2600" dirty="0" smtClean="0">
                <a:solidFill>
                  <a:srgbClr val="FFFF00"/>
                </a:solidFill>
              </a:rPr>
              <a:t> Налазе се у брдско – планинским просторима</a:t>
            </a:r>
            <a:endParaRPr lang="en-US" sz="2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AutoShape 4" descr="Mokranj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Poreklo stanovništva sela Doliće | Kosovo za Sandz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48" y="2153414"/>
            <a:ext cx="3309651" cy="1783586"/>
          </a:xfrm>
          <a:prstGeom prst="rect">
            <a:avLst/>
          </a:prstGeom>
        </p:spPr>
      </p:pic>
      <p:sp>
        <p:nvSpPr>
          <p:cNvPr id="9" name="AutoShape 8" descr="Porekl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42051" y="2153415"/>
            <a:ext cx="3148246" cy="1783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49" y="2282755"/>
            <a:ext cx="3148246" cy="1654245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1606550" y="4210050"/>
            <a:ext cx="4838700" cy="45720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H="1">
            <a:off x="5055905" y="4080528"/>
            <a:ext cx="4991099" cy="563846"/>
          </a:xfrm>
          <a:prstGeom prst="curvedConnector3">
            <a:avLst>
              <a:gd name="adj1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6" descr="Пољопривреда — Википедија, слободна енциклопедиј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7936"/>
            <a:ext cx="2573055" cy="14271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3"/>
            <a:ext cx="2425700" cy="13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116115"/>
            <a:ext cx="11727543" cy="935151"/>
          </a:xfrm>
        </p:spPr>
        <p:txBody>
          <a:bodyPr>
            <a:normAutofit/>
          </a:bodyPr>
          <a:lstStyle/>
          <a:p>
            <a:r>
              <a:rPr lang="sr-Latn-RS" sz="5400" b="1" dirty="0" smtClean="0">
                <a:solidFill>
                  <a:srgbClr val="FFFF00"/>
                </a:solidFill>
              </a:rPr>
              <a:t>                   </a:t>
            </a:r>
            <a:r>
              <a:rPr lang="sr-Cyrl-RS" sz="5400" b="1" dirty="0" smtClean="0">
                <a:solidFill>
                  <a:srgbClr val="FFFF00"/>
                </a:solidFill>
              </a:rPr>
              <a:t> </a:t>
            </a:r>
            <a:r>
              <a:rPr lang="sr-Cyrl-RS" sz="5400" b="1" dirty="0" smtClean="0">
                <a:solidFill>
                  <a:srgbClr val="FFFF00"/>
                </a:solidFill>
                <a:latin typeface="+mn-lt"/>
              </a:rPr>
              <a:t>ГРАДОВИ 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051266"/>
            <a:ext cx="11782425" cy="54679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Cyrl-RS" sz="2400" dirty="0" smtClean="0">
                <a:solidFill>
                  <a:srgbClr val="FFFF00"/>
                </a:solidFill>
              </a:rPr>
              <a:t>*Град је веће насеље</a:t>
            </a:r>
            <a:r>
              <a:rPr lang="sr-Latn-RS" sz="2400" dirty="0" smtClean="0">
                <a:solidFill>
                  <a:srgbClr val="FFFF00"/>
                </a:solidFill>
              </a:rPr>
              <a:t> , </a:t>
            </a:r>
            <a:r>
              <a:rPr lang="sr-Cyrl-RS" sz="2400" dirty="0" smtClean="0">
                <a:solidFill>
                  <a:srgbClr val="FFFF00"/>
                </a:solidFill>
              </a:rPr>
              <a:t>лијепо уређено са бројним функцијама</a:t>
            </a:r>
            <a:endParaRPr lang="sr-Latn-RS" sz="2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Cyrl-RS" sz="2400" dirty="0" smtClean="0">
                <a:solidFill>
                  <a:srgbClr val="FFFF00"/>
                </a:solidFill>
              </a:rPr>
              <a:t>*</a:t>
            </a:r>
            <a:r>
              <a:rPr lang="sr-Cyrl-RS" sz="2400" dirty="0" smtClean="0"/>
              <a:t>Од села се разликују </a:t>
            </a:r>
            <a:r>
              <a:rPr lang="sr-Latn-RS" sz="2400" dirty="0" smtClean="0"/>
              <a:t> </a:t>
            </a:r>
            <a:r>
              <a:rPr lang="sr-Cyrl-RS" sz="2400" dirty="0" smtClean="0"/>
              <a:t>по густини насељености, изгледу и </a:t>
            </a:r>
          </a:p>
          <a:p>
            <a:pPr marL="0" indent="0">
              <a:buNone/>
            </a:pPr>
            <a:r>
              <a:rPr lang="sr-Cyrl-RS" sz="2400" dirty="0"/>
              <a:t> </a:t>
            </a:r>
            <a:r>
              <a:rPr lang="sr-Cyrl-RS" sz="2400" dirty="0" smtClean="0"/>
              <a:t> величини </a:t>
            </a:r>
            <a:r>
              <a:rPr lang="sr-Latn-RS" sz="2400" dirty="0" smtClean="0"/>
              <a:t> </a:t>
            </a:r>
            <a:r>
              <a:rPr lang="sr-Cyrl-RS" sz="2400" dirty="0" smtClean="0"/>
              <a:t>зграда,мрежа и улица</a:t>
            </a:r>
            <a:endParaRPr lang="sr-Latn-RS" sz="2400" dirty="0" smtClean="0"/>
          </a:p>
          <a:p>
            <a:pPr marL="0" indent="0">
              <a:buNone/>
            </a:pPr>
            <a:r>
              <a:rPr lang="sr-Cyrl-RS" sz="2400" dirty="0" smtClean="0"/>
              <a:t>*Настајали су као различити центри</a:t>
            </a:r>
            <a:r>
              <a:rPr lang="sr-Latn-RS" sz="2400" dirty="0" smtClean="0"/>
              <a:t> ,</a:t>
            </a:r>
            <a:r>
              <a:rPr lang="sr-Cyrl-RS" sz="2400" dirty="0" smtClean="0"/>
              <a:t>као што су управа</a:t>
            </a:r>
            <a:r>
              <a:rPr lang="sr-Cyrl-RS" sz="2400" dirty="0"/>
              <a:t>,</a:t>
            </a:r>
            <a:endParaRPr lang="sr-Latn-RS" sz="2400" dirty="0" smtClean="0"/>
          </a:p>
          <a:p>
            <a:pPr marL="0" indent="0">
              <a:buNone/>
            </a:pPr>
            <a:r>
              <a:rPr lang="sr-Latn-RS" sz="2400" dirty="0"/>
              <a:t> </a:t>
            </a:r>
            <a:r>
              <a:rPr lang="sr-Latn-RS" sz="2400" dirty="0" smtClean="0"/>
              <a:t>  </a:t>
            </a:r>
            <a:r>
              <a:rPr lang="sr-Cyrl-RS" sz="2400" dirty="0" smtClean="0"/>
              <a:t>индустрија</a:t>
            </a:r>
            <a:r>
              <a:rPr lang="sr-Latn-RS" sz="2400" dirty="0" smtClean="0"/>
              <a:t>, </a:t>
            </a:r>
            <a:r>
              <a:rPr lang="sr-Cyrl-RS" sz="2400" dirty="0" smtClean="0"/>
              <a:t>школство</a:t>
            </a:r>
            <a:r>
              <a:rPr lang="sr-Latn-RS" sz="2400" dirty="0" smtClean="0"/>
              <a:t>, </a:t>
            </a:r>
            <a:r>
              <a:rPr lang="sr-Cyrl-RS" sz="2400" dirty="0" smtClean="0"/>
              <a:t>здравство</a:t>
            </a:r>
            <a:r>
              <a:rPr lang="sr-Latn-RS" sz="2400" dirty="0" smtClean="0"/>
              <a:t>, </a:t>
            </a:r>
            <a:r>
              <a:rPr lang="sr-Cyrl-RS" sz="2400" dirty="0" smtClean="0"/>
              <a:t>трговина</a:t>
            </a:r>
            <a:r>
              <a:rPr lang="sr-Latn-RS" sz="2400" dirty="0" smtClean="0"/>
              <a:t> </a:t>
            </a:r>
            <a:r>
              <a:rPr lang="sr-Cyrl-RS" sz="2400" dirty="0" smtClean="0"/>
              <a:t>и други</a:t>
            </a:r>
            <a:endParaRPr lang="sr-Latn-RS" sz="2400" dirty="0" smtClean="0"/>
          </a:p>
          <a:p>
            <a:pPr marL="0" indent="0">
              <a:buNone/>
            </a:pPr>
            <a:r>
              <a:rPr lang="sr-Latn-RS" sz="2400" dirty="0">
                <a:solidFill>
                  <a:srgbClr val="FFFF00"/>
                </a:solidFill>
              </a:rPr>
              <a:t> </a:t>
            </a:r>
            <a:r>
              <a:rPr lang="sr-Latn-RS" sz="2400" dirty="0" smtClean="0">
                <a:solidFill>
                  <a:srgbClr val="FFFF00"/>
                </a:solidFill>
              </a:rPr>
              <a:t>  </a:t>
            </a:r>
            <a:r>
              <a:rPr lang="sr-Cyrl-RS" sz="2400" dirty="0" smtClean="0">
                <a:solidFill>
                  <a:srgbClr val="FFFF00"/>
                </a:solidFill>
              </a:rPr>
              <a:t>*Категорије градова по броју становника </a:t>
            </a:r>
            <a:r>
              <a:rPr lang="sr-Latn-RS" sz="2400" dirty="0" smtClean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r>
              <a:rPr lang="sr-Latn-RS" sz="2000" dirty="0">
                <a:solidFill>
                  <a:srgbClr val="FFFF00"/>
                </a:solidFill>
              </a:rPr>
              <a:t> </a:t>
            </a:r>
            <a:r>
              <a:rPr lang="sr-Latn-RS" sz="2000" dirty="0" smtClean="0">
                <a:solidFill>
                  <a:srgbClr val="FFFF00"/>
                </a:solidFill>
              </a:rPr>
              <a:t>    </a:t>
            </a:r>
            <a:r>
              <a:rPr lang="sr-Cyrl-RS" sz="2000" b="1" i="1" dirty="0" smtClean="0">
                <a:solidFill>
                  <a:srgbClr val="FFFF00"/>
                </a:solidFill>
              </a:rPr>
              <a:t>ВЕЛИКИ</a:t>
            </a:r>
            <a:r>
              <a:rPr lang="sr-Latn-RS" sz="2000" b="1" i="1" dirty="0" smtClean="0">
                <a:solidFill>
                  <a:srgbClr val="FFC000"/>
                </a:solidFill>
              </a:rPr>
              <a:t>  </a:t>
            </a:r>
            <a:r>
              <a:rPr lang="sr-Latn-RS" sz="2000" b="1" i="1" dirty="0" smtClean="0"/>
              <a:t>(</a:t>
            </a:r>
            <a:r>
              <a:rPr lang="sr-Cyrl-RS" sz="2000" i="1" dirty="0" smtClean="0"/>
              <a:t>преко</a:t>
            </a:r>
            <a:r>
              <a:rPr lang="sr-Latn-RS" sz="2000" i="1" dirty="0" smtClean="0"/>
              <a:t> 100 000 </a:t>
            </a:r>
            <a:r>
              <a:rPr lang="sr-Cyrl-RS" sz="2000" i="1" dirty="0" smtClean="0"/>
              <a:t>становника</a:t>
            </a:r>
            <a:r>
              <a:rPr lang="sr-Latn-RS" sz="2000" i="1" dirty="0" smtClean="0"/>
              <a:t> )</a:t>
            </a:r>
          </a:p>
          <a:p>
            <a:pPr marL="0" indent="0">
              <a:buNone/>
            </a:pPr>
            <a:r>
              <a:rPr lang="sr-Latn-RS" sz="2000" b="1" i="1" dirty="0">
                <a:solidFill>
                  <a:srgbClr val="FFC000"/>
                </a:solidFill>
              </a:rPr>
              <a:t> </a:t>
            </a:r>
            <a:r>
              <a:rPr lang="sr-Latn-RS" sz="2000" b="1" i="1" dirty="0" smtClean="0">
                <a:solidFill>
                  <a:srgbClr val="FFC000"/>
                </a:solidFill>
              </a:rPr>
              <a:t>    </a:t>
            </a:r>
            <a:r>
              <a:rPr lang="sr-Cyrl-RS" sz="2000" b="1" i="1" dirty="0" smtClean="0">
                <a:solidFill>
                  <a:srgbClr val="FFFF00"/>
                </a:solidFill>
              </a:rPr>
              <a:t>СРЕДЊИ</a:t>
            </a:r>
            <a:r>
              <a:rPr lang="sr-Latn-RS" sz="2000" b="1" i="1" dirty="0" smtClean="0">
                <a:solidFill>
                  <a:srgbClr val="FFC000"/>
                </a:solidFill>
              </a:rPr>
              <a:t> </a:t>
            </a:r>
            <a:r>
              <a:rPr lang="sr-Latn-RS" sz="2000" i="1" dirty="0" smtClean="0"/>
              <a:t>(</a:t>
            </a:r>
            <a:r>
              <a:rPr lang="sr-Cyrl-RS" sz="2000" i="1" dirty="0" smtClean="0"/>
              <a:t>од</a:t>
            </a:r>
            <a:r>
              <a:rPr lang="sr-Latn-RS" sz="2000" i="1" dirty="0" smtClean="0"/>
              <a:t> 30 000 </a:t>
            </a:r>
            <a:r>
              <a:rPr lang="sr-Cyrl-RS" sz="2000" i="1" dirty="0" smtClean="0"/>
              <a:t>до </a:t>
            </a:r>
            <a:r>
              <a:rPr lang="sr-Latn-RS" sz="2000" i="1" dirty="0" smtClean="0"/>
              <a:t> 100 000 )</a:t>
            </a:r>
          </a:p>
          <a:p>
            <a:pPr marL="0" indent="0">
              <a:buNone/>
            </a:pPr>
            <a:r>
              <a:rPr lang="sr-Latn-RS" sz="2000" b="1" i="1" dirty="0">
                <a:solidFill>
                  <a:srgbClr val="FFC000"/>
                </a:solidFill>
              </a:rPr>
              <a:t> </a:t>
            </a:r>
            <a:r>
              <a:rPr lang="sr-Latn-RS" sz="2000" b="1" i="1" dirty="0" smtClean="0">
                <a:solidFill>
                  <a:srgbClr val="FFC000"/>
                </a:solidFill>
              </a:rPr>
              <a:t>    </a:t>
            </a:r>
            <a:r>
              <a:rPr lang="sr-Cyrl-RS" sz="2000" b="1" i="1" dirty="0" smtClean="0">
                <a:solidFill>
                  <a:srgbClr val="FFFF00"/>
                </a:solidFill>
              </a:rPr>
              <a:t>МАЛИ</a:t>
            </a:r>
            <a:r>
              <a:rPr lang="sr-Latn-RS" sz="2000" b="1" i="1" dirty="0" smtClean="0">
                <a:solidFill>
                  <a:srgbClr val="FFC000"/>
                </a:solidFill>
              </a:rPr>
              <a:t>      </a:t>
            </a:r>
            <a:r>
              <a:rPr lang="sr-Latn-RS" sz="2000" i="1" dirty="0" smtClean="0"/>
              <a:t>(</a:t>
            </a:r>
            <a:r>
              <a:rPr lang="sr-Cyrl-RS" sz="2000" i="1" dirty="0" smtClean="0"/>
              <a:t>до </a:t>
            </a:r>
            <a:r>
              <a:rPr lang="sr-Latn-RS" sz="2000" i="1" dirty="0" smtClean="0"/>
              <a:t>30 000 </a:t>
            </a:r>
            <a:r>
              <a:rPr lang="sr-Cyrl-RS" sz="2000" i="1" dirty="0" smtClean="0"/>
              <a:t>становника</a:t>
            </a:r>
            <a:r>
              <a:rPr lang="sr-Latn-RS" sz="2000" i="1" dirty="0" smtClean="0"/>
              <a:t> )</a:t>
            </a:r>
          </a:p>
          <a:p>
            <a:pPr marL="0" indent="0">
              <a:buNone/>
            </a:pPr>
            <a:r>
              <a:rPr lang="sr-Latn-RS" sz="2000" dirty="0"/>
              <a:t>  </a:t>
            </a:r>
            <a:r>
              <a:rPr lang="sr-Cyrl-RS" sz="2000" dirty="0" smtClean="0"/>
              <a:t>  * По функцији могу бити </a:t>
            </a:r>
            <a:r>
              <a:rPr lang="sr-Latn-RS" sz="2000" dirty="0" smtClean="0"/>
              <a:t>, </a:t>
            </a:r>
            <a:r>
              <a:rPr lang="sr-Cyrl-RS" sz="2000" dirty="0" smtClean="0"/>
              <a:t>универзитетски</a:t>
            </a:r>
            <a:r>
              <a:rPr lang="sr-Latn-RS" sz="2000" dirty="0" smtClean="0"/>
              <a:t>,</a:t>
            </a:r>
            <a:r>
              <a:rPr lang="sr-Cyrl-RS" sz="2000" dirty="0" smtClean="0"/>
              <a:t> туристички</a:t>
            </a:r>
            <a:r>
              <a:rPr lang="sr-Latn-RS" sz="2000" dirty="0" smtClean="0"/>
              <a:t> </a:t>
            </a:r>
            <a:r>
              <a:rPr lang="sr-Cyrl-RS" sz="2000" dirty="0" smtClean="0"/>
              <a:t>,трговачки и сл.</a:t>
            </a:r>
            <a:endParaRPr lang="sr-Latn-RS" sz="2000" dirty="0" smtClean="0"/>
          </a:p>
          <a:p>
            <a:pPr marL="0" indent="0">
              <a:buNone/>
            </a:pPr>
            <a:r>
              <a:rPr lang="sr-Latn-RS" sz="2000" dirty="0"/>
              <a:t> </a:t>
            </a:r>
            <a:r>
              <a:rPr lang="sr-Latn-RS" sz="2000" dirty="0" smtClean="0"/>
              <a:t>  </a:t>
            </a:r>
            <a:r>
              <a:rPr lang="sr-Cyrl-RS" sz="2000" dirty="0" smtClean="0"/>
              <a:t>  * Велики градови имају више функција</a:t>
            </a:r>
            <a:endParaRPr lang="sr-Latn-RS" sz="2000" dirty="0" smtClean="0"/>
          </a:p>
          <a:p>
            <a:pPr marL="0" indent="0">
              <a:buNone/>
            </a:pPr>
            <a:endParaRPr lang="sr-Latn-RS" sz="2000" i="1" dirty="0" smtClean="0"/>
          </a:p>
          <a:p>
            <a:pPr marL="0" indent="0">
              <a:buNone/>
            </a:pPr>
            <a:r>
              <a:rPr lang="sr-Latn-RS" sz="2000" dirty="0" smtClean="0">
                <a:solidFill>
                  <a:srgbClr val="FFFF00"/>
                </a:solidFill>
              </a:rPr>
              <a:t>   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AutoShape 2" descr="Najveći gradovi na svet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45" y="1208131"/>
            <a:ext cx="3857625" cy="2508760"/>
          </a:xfrm>
          <a:prstGeom prst="rect">
            <a:avLst/>
          </a:prstGeom>
        </p:spPr>
      </p:pic>
      <p:sp>
        <p:nvSpPr>
          <p:cNvPr id="11" name="AutoShape 4" descr="JEDINSTVENI MEKSIKO SITI - Lux Life luksuzni port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Sofitel Mexico City Reforma, Meksiko Siti - ažurirane cene za 2020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145" y="3716891"/>
            <a:ext cx="3857626" cy="260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14" y="187287"/>
            <a:ext cx="10131425" cy="958467"/>
          </a:xfrm>
        </p:spPr>
        <p:txBody>
          <a:bodyPr/>
          <a:lstStyle/>
          <a:p>
            <a:r>
              <a:rPr lang="sr-Latn-RS" b="1" dirty="0" smtClean="0"/>
              <a:t>                    </a:t>
            </a:r>
            <a:r>
              <a:rPr lang="sr-Cyrl-RS" b="1" dirty="0" smtClean="0"/>
              <a:t>           </a:t>
            </a:r>
            <a:r>
              <a:rPr lang="sr-Cyrl-RS" sz="4000" b="1" dirty="0" smtClean="0">
                <a:solidFill>
                  <a:srgbClr val="FFFF00"/>
                </a:solidFill>
                <a:latin typeface="+mn-lt"/>
              </a:rPr>
              <a:t>Урбанизација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68" y="1344058"/>
            <a:ext cx="11950523" cy="5365213"/>
          </a:xfrm>
        </p:spPr>
        <p:txBody>
          <a:bodyPr/>
          <a:lstStyle/>
          <a:p>
            <a:r>
              <a:rPr lang="sr-Cyrl-RS" dirty="0" smtClean="0">
                <a:solidFill>
                  <a:srgbClr val="FFFF00"/>
                </a:solidFill>
              </a:rPr>
              <a:t>Урбанизација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sr-Latn-RS" dirty="0" smtClean="0">
                <a:solidFill>
                  <a:srgbClr val="FFFF00"/>
                </a:solidFill>
              </a:rPr>
              <a:t>(</a:t>
            </a:r>
            <a:r>
              <a:rPr lang="sr-Cyrl-RS" dirty="0" smtClean="0">
                <a:solidFill>
                  <a:srgbClr val="FFFF00"/>
                </a:solidFill>
              </a:rPr>
              <a:t>латински урбс - град</a:t>
            </a:r>
            <a:r>
              <a:rPr lang="sr-Latn-RS" dirty="0" smtClean="0">
                <a:solidFill>
                  <a:srgbClr val="FFFF00"/>
                </a:solidFill>
              </a:rPr>
              <a:t>)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је процес </a:t>
            </a:r>
            <a:r>
              <a:rPr lang="sr-Cyrl-RS" dirty="0" smtClean="0">
                <a:solidFill>
                  <a:srgbClr val="FFFF00"/>
                </a:solidFill>
              </a:rPr>
              <a:t>ширења </a:t>
            </a:r>
            <a:r>
              <a:rPr lang="sr-Cyrl-RS" dirty="0" smtClean="0">
                <a:solidFill>
                  <a:srgbClr val="FFFF00"/>
                </a:solidFill>
              </a:rPr>
              <a:t>градова и увећања броја њиховог становништва</a:t>
            </a:r>
            <a:r>
              <a:rPr lang="sr-Latn-RS" dirty="0" smtClean="0">
                <a:solidFill>
                  <a:srgbClr val="FFFF00"/>
                </a:solidFill>
              </a:rPr>
              <a:t>.</a:t>
            </a:r>
          </a:p>
          <a:p>
            <a:r>
              <a:rPr lang="sr-Cyrl-RS" dirty="0" smtClean="0">
                <a:solidFill>
                  <a:srgbClr val="FFC000"/>
                </a:solidFill>
              </a:rPr>
              <a:t>Први градови су настали у долинама</a:t>
            </a:r>
            <a:r>
              <a:rPr lang="sr-Cyrl-RS" dirty="0">
                <a:solidFill>
                  <a:srgbClr val="FFC000"/>
                </a:solidFill>
              </a:rPr>
              <a:t> </a:t>
            </a:r>
            <a:r>
              <a:rPr lang="sr-Cyrl-RS" dirty="0" smtClean="0">
                <a:solidFill>
                  <a:srgbClr val="FFC000"/>
                </a:solidFill>
              </a:rPr>
              <a:t>великих ријека Еуфрата и Тигриса у Азији и Нила у Африци </a:t>
            </a:r>
            <a:endParaRPr lang="sr-Latn-RS" dirty="0" smtClean="0"/>
          </a:p>
          <a:p>
            <a:r>
              <a:rPr lang="sr-Cyrl-RS" dirty="0" smtClean="0"/>
              <a:t>Урбанизација се одвија кроз више фаза и има </a:t>
            </a:r>
            <a:r>
              <a:rPr lang="sr-Cyrl-RS" dirty="0" smtClean="0">
                <a:solidFill>
                  <a:srgbClr val="FFFF00"/>
                </a:solidFill>
              </a:rPr>
              <a:t>бројне позитивне и негативне </a:t>
            </a:r>
            <a:r>
              <a:rPr lang="sr-Cyrl-RS" dirty="0" smtClean="0"/>
              <a:t>посљедице.</a:t>
            </a:r>
            <a:endParaRPr lang="sr-Cyrl-RS" dirty="0"/>
          </a:p>
          <a:p>
            <a:pPr marL="0" indent="0">
              <a:buNone/>
            </a:pPr>
            <a:r>
              <a:rPr lang="sr-Cyrl-RS" dirty="0" smtClean="0"/>
              <a:t>      У почетку долази до повећања броја становника  и дјелатности у 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     </a:t>
            </a:r>
            <a:r>
              <a:rPr lang="sr-Cyrl-RS" dirty="0"/>
              <a:t> </a:t>
            </a:r>
            <a:r>
              <a:rPr lang="sr-Cyrl-RS" dirty="0" smtClean="0"/>
              <a:t>градским срединама</a:t>
            </a:r>
            <a:r>
              <a:rPr lang="sr-Latn-RS" dirty="0" smtClean="0"/>
              <a:t>, </a:t>
            </a:r>
            <a:r>
              <a:rPr lang="sr-Cyrl-RS" dirty="0" smtClean="0"/>
              <a:t>а све под утицајем  развоја индустрије.</a:t>
            </a:r>
            <a:endParaRPr lang="sr-Cyrl-RS" dirty="0"/>
          </a:p>
          <a:p>
            <a:pPr marL="0" indent="0">
              <a:buNone/>
            </a:pPr>
            <a:r>
              <a:rPr lang="sr-Cyrl-RS" dirty="0" smtClean="0"/>
              <a:t>       Након тога се развијају градови </a:t>
            </a:r>
            <a:r>
              <a:rPr lang="sr-Latn-RS" dirty="0" smtClean="0"/>
              <a:t> </a:t>
            </a:r>
            <a:r>
              <a:rPr lang="sr-Cyrl-RS" dirty="0" smtClean="0"/>
              <a:t>и сеоска насеља која прерастају у градска.</a:t>
            </a:r>
            <a:endParaRPr lang="sr-Latn-RS" dirty="0" smtClean="0"/>
          </a:p>
          <a:p>
            <a:r>
              <a:rPr lang="sr-Cyrl-RS" dirty="0" smtClean="0"/>
              <a:t>У слабо развијеним земљама</a:t>
            </a:r>
            <a:r>
              <a:rPr lang="sr-Latn-RS" dirty="0" smtClean="0"/>
              <a:t>, </a:t>
            </a:r>
            <a:r>
              <a:rPr lang="sr-Cyrl-RS" dirty="0" smtClean="0"/>
              <a:t>због високог природног припраштаја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пренасељености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    </a:t>
            </a:r>
            <a:r>
              <a:rPr lang="sr-Cyrl-RS" dirty="0"/>
              <a:t> </a:t>
            </a:r>
            <a:r>
              <a:rPr lang="sr-Cyrl-RS" dirty="0" smtClean="0"/>
              <a:t> долази до миграција из села у градове што доводи до неконтролисаног 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  раста</a:t>
            </a:r>
            <a:r>
              <a:rPr lang="sr-Latn-RS" dirty="0" smtClean="0"/>
              <a:t> </a:t>
            </a:r>
            <a:r>
              <a:rPr lang="sr-Cyrl-RS" dirty="0" smtClean="0"/>
              <a:t>градова и </a:t>
            </a:r>
            <a:r>
              <a:rPr lang="sr-Latn-RS" dirty="0" smtClean="0"/>
              <a:t> </a:t>
            </a:r>
            <a:r>
              <a:rPr lang="sr-Cyrl-RS" dirty="0" smtClean="0"/>
              <a:t>стварају се неједнаки услови за живот.</a:t>
            </a:r>
            <a:r>
              <a:rPr lang="sr-Latn-RS" dirty="0" smtClean="0"/>
              <a:t> </a:t>
            </a:r>
            <a:endParaRPr lang="sr-Cyrl-RS" dirty="0" smtClean="0"/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  Негативна посљедица је стварање сиротињских четврти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   које немају основне</a:t>
            </a:r>
            <a:r>
              <a:rPr lang="sr-Latn-RS" dirty="0" smtClean="0"/>
              <a:t> </a:t>
            </a:r>
            <a:r>
              <a:rPr lang="sr-Cyrl-RS" dirty="0" smtClean="0"/>
              <a:t> услове</a:t>
            </a:r>
            <a:r>
              <a:rPr lang="sr-Cyrl-RS" dirty="0"/>
              <a:t> </a:t>
            </a:r>
            <a:r>
              <a:rPr lang="sr-Cyrl-RS" dirty="0" smtClean="0"/>
              <a:t>за живот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* Ширењем градова настају </a:t>
            </a:r>
            <a:r>
              <a:rPr lang="sr-Cyrl-RS" dirty="0" smtClean="0">
                <a:solidFill>
                  <a:srgbClr val="FFFF00"/>
                </a:solidFill>
              </a:rPr>
              <a:t>конурбације</a:t>
            </a:r>
            <a:r>
              <a:rPr lang="sr-Latn-RS" dirty="0" smtClean="0">
                <a:solidFill>
                  <a:srgbClr val="FFFF00"/>
                </a:solidFill>
              </a:rPr>
              <a:t> (</a:t>
            </a:r>
            <a:r>
              <a:rPr lang="sr-Cyrl-RS" dirty="0" smtClean="0">
                <a:solidFill>
                  <a:srgbClr val="FFFF00"/>
                </a:solidFill>
              </a:rPr>
              <a:t>Рур, Њемачка, 12 градова спојено</a:t>
            </a:r>
            <a:r>
              <a:rPr lang="sr-Latn-RS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None/>
            </a:pPr>
            <a:r>
              <a:rPr lang="sr-Latn-RS" dirty="0" smtClean="0">
                <a:solidFill>
                  <a:srgbClr val="FFFF00"/>
                </a:solidFill>
              </a:rPr>
              <a:t>    , </a:t>
            </a:r>
            <a:r>
              <a:rPr lang="sr-Latn-RS" dirty="0" smtClean="0"/>
              <a:t>a </a:t>
            </a:r>
            <a:r>
              <a:rPr lang="sr-Cyrl-RS" dirty="0"/>
              <a:t> </a:t>
            </a:r>
            <a:r>
              <a:rPr lang="sr-Cyrl-RS" dirty="0" smtClean="0"/>
              <a:t>оне постепено прерастају у </a:t>
            </a:r>
            <a:r>
              <a:rPr lang="sr-Cyrl-RS" dirty="0" smtClean="0">
                <a:solidFill>
                  <a:srgbClr val="FFFF00"/>
                </a:solidFill>
              </a:rPr>
              <a:t>мегалополисе</a:t>
            </a:r>
            <a:r>
              <a:rPr lang="sr-Cyrl-RS" dirty="0" smtClean="0"/>
              <a:t> </a:t>
            </a:r>
            <a:r>
              <a:rPr lang="sr-Latn-RS" dirty="0" smtClean="0">
                <a:solidFill>
                  <a:srgbClr val="FFFF00"/>
                </a:solidFill>
              </a:rPr>
              <a:t> („</a:t>
            </a:r>
            <a:r>
              <a:rPr lang="sr-Cyrl-RS" dirty="0" smtClean="0">
                <a:solidFill>
                  <a:srgbClr val="FFFF00"/>
                </a:solidFill>
              </a:rPr>
              <a:t>Бос</a:t>
            </a:r>
            <a:r>
              <a:rPr lang="sr-Latn-RS" dirty="0" smtClean="0">
                <a:solidFill>
                  <a:srgbClr val="FFFF00"/>
                </a:solidFill>
              </a:rPr>
              <a:t> – </a:t>
            </a:r>
            <a:r>
              <a:rPr lang="sr-Cyrl-RS" dirty="0" smtClean="0">
                <a:solidFill>
                  <a:srgbClr val="FFFF00"/>
                </a:solidFill>
              </a:rPr>
              <a:t>Ваш</a:t>
            </a:r>
            <a:r>
              <a:rPr lang="sr-Latn-RS" dirty="0" smtClean="0">
                <a:solidFill>
                  <a:srgbClr val="FFFF00"/>
                </a:solidFill>
              </a:rPr>
              <a:t>“ ,</a:t>
            </a:r>
            <a:r>
              <a:rPr lang="sr-Cyrl-RS" dirty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САД </a:t>
            </a:r>
            <a:r>
              <a:rPr lang="sr-Latn-RS" dirty="0" smtClean="0">
                <a:solidFill>
                  <a:srgbClr val="FFFF00"/>
                </a:solidFill>
              </a:rPr>
              <a:t>)</a:t>
            </a:r>
          </a:p>
          <a:p>
            <a:endParaRPr lang="en-US" dirty="0"/>
          </a:p>
          <a:p>
            <a:pPr algn="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943" y="3743434"/>
            <a:ext cx="2245012" cy="2173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480" y="4420077"/>
            <a:ext cx="1935386" cy="2051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58" y="2217330"/>
            <a:ext cx="2654367" cy="14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937"/>
            <a:ext cx="10131425" cy="1283834"/>
          </a:xfrm>
        </p:spPr>
        <p:txBody>
          <a:bodyPr/>
          <a:lstStyle/>
          <a:p>
            <a:r>
              <a:rPr lang="sr-Latn-RS" b="1" dirty="0" smtClean="0"/>
              <a:t>              </a:t>
            </a:r>
            <a:r>
              <a:rPr lang="sr-Cyrl-RS" sz="4400" b="1" dirty="0" smtClean="0">
                <a:solidFill>
                  <a:srgbClr val="FFFF00"/>
                </a:solidFill>
                <a:latin typeface="+mn-lt"/>
              </a:rPr>
              <a:t>Природна средина</a:t>
            </a:r>
            <a:endParaRPr lang="en-US" sz="4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291771"/>
            <a:ext cx="12036425" cy="5496378"/>
          </a:xfrm>
        </p:spPr>
        <p:txBody>
          <a:bodyPr>
            <a:normAutofit fontScale="92500" lnSpcReduction="10000"/>
          </a:bodyPr>
          <a:lstStyle/>
          <a:p>
            <a:r>
              <a:rPr lang="sr-Cyrl-RS" sz="4000" dirty="0" smtClean="0">
                <a:solidFill>
                  <a:srgbClr val="FFFF00"/>
                </a:solidFill>
              </a:rPr>
              <a:t>Природна средина</a:t>
            </a:r>
            <a:r>
              <a:rPr lang="sr-Latn-RS" sz="4000" dirty="0" smtClean="0"/>
              <a:t> </a:t>
            </a:r>
          </a:p>
          <a:p>
            <a:pPr marL="0" indent="0">
              <a:buNone/>
            </a:pPr>
            <a:r>
              <a:rPr lang="sr-Latn-RS" dirty="0" smtClean="0"/>
              <a:t>      </a:t>
            </a:r>
            <a:r>
              <a:rPr lang="sr-Cyrl-RS" dirty="0" smtClean="0"/>
              <a:t>је простор на Земљи </a:t>
            </a:r>
            <a:r>
              <a:rPr lang="sr-Cyrl-RS" dirty="0"/>
              <a:t> </a:t>
            </a:r>
            <a:r>
              <a:rPr lang="sr-Cyrl-RS" dirty="0" smtClean="0"/>
              <a:t>који није измјењен </a:t>
            </a:r>
            <a:r>
              <a:rPr lang="sr-Latn-RS" dirty="0" smtClean="0"/>
              <a:t> </a:t>
            </a:r>
            <a:r>
              <a:rPr lang="sr-Cyrl-RS" dirty="0" smtClean="0"/>
              <a:t>људским  радом</a:t>
            </a:r>
            <a:endParaRPr lang="sr-Latn-RS" dirty="0" smtClean="0"/>
          </a:p>
          <a:p>
            <a:pPr marL="0" indent="0">
              <a:buNone/>
            </a:pPr>
            <a:r>
              <a:rPr lang="sr-Cyrl-RS" dirty="0" smtClean="0"/>
              <a:t>      Њу чине </a:t>
            </a:r>
            <a:r>
              <a:rPr lang="sr-Latn-RS" dirty="0" smtClean="0"/>
              <a:t>:</a:t>
            </a:r>
            <a:r>
              <a:rPr lang="sr-Cyrl-RS" dirty="0" smtClean="0"/>
              <a:t> састав стијена </a:t>
            </a:r>
            <a:r>
              <a:rPr lang="sr-Latn-RS" dirty="0" smtClean="0"/>
              <a:t>, </a:t>
            </a:r>
            <a:r>
              <a:rPr lang="sr-Cyrl-RS" dirty="0" smtClean="0"/>
              <a:t>рељеф, клима</a:t>
            </a:r>
            <a:r>
              <a:rPr lang="sr-Latn-RS" dirty="0" smtClean="0"/>
              <a:t>,</a:t>
            </a:r>
            <a:r>
              <a:rPr lang="sr-Cyrl-RS" dirty="0" smtClean="0"/>
              <a:t> вода са пловношћу</a:t>
            </a:r>
            <a:r>
              <a:rPr lang="sr-Latn-RS" dirty="0" smtClean="0"/>
              <a:t> , </a:t>
            </a:r>
            <a:r>
              <a:rPr lang="sr-Cyrl-RS" dirty="0" smtClean="0"/>
              <a:t>земљиште ,биљни и животињски свијет</a:t>
            </a:r>
            <a:r>
              <a:rPr lang="sr-Latn-RS" dirty="0" smtClean="0"/>
              <a:t>. </a:t>
            </a:r>
            <a:endParaRPr lang="sr-Cyrl-RS" dirty="0" smtClean="0"/>
          </a:p>
          <a:p>
            <a:r>
              <a:rPr lang="sr-Cyrl-RS" dirty="0" smtClean="0"/>
              <a:t>Све се једним именом зове елементи </a:t>
            </a:r>
            <a:r>
              <a:rPr lang="sr-Cyrl-RS" dirty="0" smtClean="0">
                <a:solidFill>
                  <a:srgbClr val="FFFF00"/>
                </a:solidFill>
              </a:rPr>
              <a:t>природне средине </a:t>
            </a:r>
            <a:r>
              <a:rPr lang="sr-Cyrl-RS" dirty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или  природни фактори.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     </a:t>
            </a:r>
            <a:r>
              <a:rPr lang="sr-Cyrl-RS" dirty="0" smtClean="0"/>
              <a:t> Људи су насељавали одређене просторе и </a:t>
            </a:r>
            <a:r>
              <a:rPr lang="sr-Latn-RS" dirty="0" smtClean="0"/>
              <a:t> </a:t>
            </a:r>
            <a:r>
              <a:rPr lang="sr-Cyrl-RS" dirty="0" smtClean="0"/>
              <a:t>мијењали их по својој потреби</a:t>
            </a:r>
            <a:r>
              <a:rPr lang="sr-Latn-RS" dirty="0" smtClean="0"/>
              <a:t>. </a:t>
            </a:r>
            <a:r>
              <a:rPr lang="sr-Cyrl-RS" dirty="0" smtClean="0"/>
              <a:t>Измијенили су природни биљни и </a:t>
            </a:r>
            <a:r>
              <a:rPr lang="sr-Latn-RS" dirty="0" smtClean="0"/>
              <a:t> </a:t>
            </a:r>
            <a:endParaRPr lang="sr-Cyrl-RS" dirty="0" smtClean="0"/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   животињски свијет .</a:t>
            </a: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r>
              <a:rPr lang="sr-Latn-RS" dirty="0" smtClean="0"/>
              <a:t>                                                                    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6" descr="Pašnjak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 descr="Istorija nasipa na levoj obali Dunava u Beogradu - www.lobi-info.r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2" descr="Močvare i bare Posavine – staništa koja nepovratno nestaju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Održivi razvoj, savremeni način života - Vijesti.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41" y="3857294"/>
            <a:ext cx="3627802" cy="22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99" y="3857294"/>
            <a:ext cx="3860800" cy="22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6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4100" y="6604001"/>
            <a:ext cx="2438400" cy="101598"/>
          </a:xfrm>
        </p:spPr>
        <p:txBody>
          <a:bodyPr>
            <a:normAutofit fontScale="90000"/>
          </a:bodyPr>
          <a:lstStyle/>
          <a:p>
            <a:r>
              <a:rPr lang="sr-Latn-RS" sz="800" dirty="0" smtClean="0"/>
              <a:t>Prirodns i geogrfska sredina</a:t>
            </a:r>
            <a:br>
              <a:rPr lang="sr-Latn-RS" sz="800" dirty="0" smtClean="0"/>
            </a:br>
            <a:endParaRPr lang="en-US" sz="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971" y="116114"/>
            <a:ext cx="11468099" cy="6487887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                                    </a:t>
            </a:r>
            <a:r>
              <a:rPr lang="sr-Cyrl-RS" sz="4000" b="1" dirty="0" smtClean="0">
                <a:solidFill>
                  <a:srgbClr val="FFFF00"/>
                </a:solidFill>
              </a:rPr>
              <a:t>ГЕОГРАФСКА СРЕДИНА 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*  </a:t>
            </a:r>
            <a:r>
              <a:rPr lang="sr-Cyrl-RS" dirty="0" smtClean="0">
                <a:solidFill>
                  <a:srgbClr val="FFFF00"/>
                </a:solidFill>
              </a:rPr>
              <a:t>Географска средина </a:t>
            </a:r>
            <a:r>
              <a:rPr lang="sr-Cyrl-RS" dirty="0" smtClean="0"/>
              <a:t>је простор на Земљи измјењен </a:t>
            </a:r>
            <a:r>
              <a:rPr lang="sr-Latn-RS" dirty="0" smtClean="0"/>
              <a:t> </a:t>
            </a:r>
            <a:r>
              <a:rPr lang="sr-Cyrl-RS" dirty="0" smtClean="0"/>
              <a:t>људским радом</a:t>
            </a:r>
            <a:endParaRPr lang="sr-Cyrl-RS" dirty="0"/>
          </a:p>
          <a:p>
            <a:pPr marL="0" indent="0">
              <a:buNone/>
            </a:pPr>
            <a:r>
              <a:rPr lang="sr-Cyrl-RS" dirty="0" smtClean="0"/>
              <a:t>  * Људи су искористили ненасељне</a:t>
            </a:r>
            <a:r>
              <a:rPr lang="sr-Latn-RS" dirty="0" smtClean="0"/>
              <a:t> </a:t>
            </a:r>
            <a:r>
              <a:rPr lang="sr-Cyrl-RS" dirty="0" smtClean="0"/>
              <a:t>просторе за развој </a:t>
            </a:r>
            <a:r>
              <a:rPr lang="sr-Latn-RS" dirty="0" smtClean="0"/>
              <a:t> </a:t>
            </a:r>
            <a:r>
              <a:rPr lang="sr-Cyrl-RS" dirty="0" smtClean="0"/>
              <a:t>разних биљних и животињских врста</a:t>
            </a:r>
            <a:r>
              <a:rPr lang="sr-Latn-RS" dirty="0" smtClean="0"/>
              <a:t>, </a:t>
            </a:r>
            <a:r>
              <a:rPr lang="sr-Cyrl-RS" dirty="0" smtClean="0"/>
              <a:t>развој индустрије</a:t>
            </a:r>
            <a:r>
              <a:rPr lang="sr-Latn-RS" dirty="0" smtClean="0"/>
              <a:t>, </a:t>
            </a:r>
            <a:endParaRPr lang="sr-Cyrl-RS" dirty="0" smtClean="0"/>
          </a:p>
          <a:p>
            <a:pPr marL="0" indent="0">
              <a:buNone/>
            </a:pPr>
            <a:r>
              <a:rPr lang="sr-Cyrl-RS" dirty="0" smtClean="0"/>
              <a:t>      саобраћајинца</a:t>
            </a:r>
            <a:r>
              <a:rPr lang="sr-Latn-RS" dirty="0" smtClean="0"/>
              <a:t> </a:t>
            </a:r>
            <a:r>
              <a:rPr lang="sr-Cyrl-RS" dirty="0" smtClean="0"/>
              <a:t>и рударства</a:t>
            </a:r>
            <a:r>
              <a:rPr lang="sr-Latn-RS" dirty="0" smtClean="0"/>
              <a:t>.</a:t>
            </a:r>
            <a:endParaRPr lang="sr-Cyrl-RS" dirty="0"/>
          </a:p>
          <a:p>
            <a:pPr marL="0" indent="0">
              <a:buNone/>
            </a:pPr>
            <a:r>
              <a:rPr lang="sr-Cyrl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* Насељавњем и развојем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технике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људи су природну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sr-Cyrl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нетакнуту 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средину</a:t>
            </a:r>
            <a:r>
              <a:rPr lang="sr-Latn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</a:t>
            </a:r>
            <a:r>
              <a:rPr lang="sr-Cyrl-R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претворили у географску средину</a:t>
            </a:r>
            <a:endParaRPr lang="sr-Latn-R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sr-Cyrl-RS" dirty="0" smtClean="0">
                <a:solidFill>
                  <a:srgbClr val="FFFF00"/>
                </a:solidFill>
              </a:rPr>
              <a:t>  * Географска </a:t>
            </a:r>
            <a:r>
              <a:rPr lang="sr-Latn-RS" dirty="0" smtClean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средина је</a:t>
            </a:r>
            <a:r>
              <a:rPr lang="sr-Latn-RS" dirty="0" smtClean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 комплекс</a:t>
            </a:r>
            <a:r>
              <a:rPr lang="sr-Latn-RS" dirty="0" smtClean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који чине</a:t>
            </a:r>
            <a:r>
              <a:rPr lang="sr-Latn-RS" dirty="0" smtClean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природна средина</a:t>
            </a:r>
            <a:r>
              <a:rPr lang="sr-Latn-RS" dirty="0" smtClean="0">
                <a:solidFill>
                  <a:srgbClr val="FFFF00"/>
                </a:solidFill>
              </a:rPr>
              <a:t>,</a:t>
            </a:r>
            <a:r>
              <a:rPr lang="sr-Cyrl-RS" dirty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становништво </a:t>
            </a:r>
            <a:r>
              <a:rPr lang="sr-Latn-RS" dirty="0" smtClean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и творевине</a:t>
            </a:r>
            <a:r>
              <a:rPr lang="sr-Latn-RS" dirty="0" smtClean="0">
                <a:solidFill>
                  <a:srgbClr val="FFFF00"/>
                </a:solidFill>
              </a:rPr>
              <a:t> </a:t>
            </a:r>
            <a:r>
              <a:rPr lang="sr-Cyrl-RS" dirty="0" smtClean="0">
                <a:solidFill>
                  <a:srgbClr val="FFFF00"/>
                </a:solidFill>
              </a:rPr>
              <a:t>људског рада</a:t>
            </a:r>
            <a:r>
              <a:rPr lang="sr-Latn-RS" dirty="0" smtClean="0">
                <a:solidFill>
                  <a:srgbClr val="FFFF00"/>
                </a:solidFill>
              </a:rPr>
              <a:t> </a:t>
            </a:r>
            <a:endParaRPr lang="sr-Cyrl-R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r-Cyrl-RS" dirty="0" smtClean="0">
                <a:solidFill>
                  <a:srgbClr val="FFFF00"/>
                </a:solidFill>
              </a:rPr>
              <a:t>    (привреда и насеља)</a:t>
            </a:r>
            <a:endParaRPr lang="sr-Latn-RS" dirty="0" smtClean="0">
              <a:solidFill>
                <a:srgbClr val="FFFF00"/>
              </a:solidFill>
            </a:endParaRPr>
          </a:p>
          <a:p>
            <a:endParaRPr lang="sr-Latn-RS" dirty="0">
              <a:solidFill>
                <a:srgbClr val="FFFF00"/>
              </a:solidFill>
            </a:endParaRPr>
          </a:p>
          <a:p>
            <a:endParaRPr lang="sr-Latn-RS" dirty="0" smtClean="0">
              <a:solidFill>
                <a:srgbClr val="FFFF00"/>
              </a:solidFill>
            </a:endParaRPr>
          </a:p>
          <a:p>
            <a:endParaRPr lang="sr-Latn-RS" dirty="0">
              <a:solidFill>
                <a:srgbClr val="FFFF00"/>
              </a:solidFill>
            </a:endParaRPr>
          </a:p>
          <a:p>
            <a:endParaRPr lang="sr-Latn-RS" dirty="0" smtClean="0">
              <a:solidFill>
                <a:srgbClr val="FFFF00"/>
              </a:solidFill>
            </a:endParaRPr>
          </a:p>
          <a:p>
            <a:endParaRPr lang="sr-Latn-RS" dirty="0">
              <a:solidFill>
                <a:srgbClr val="FFFF00"/>
              </a:solidFill>
            </a:endParaRPr>
          </a:p>
          <a:p>
            <a:endParaRPr lang="sr-Latn-RS" dirty="0" smtClean="0">
              <a:solidFill>
                <a:srgbClr val="FFFF00"/>
              </a:solidFill>
            </a:endParaRPr>
          </a:p>
          <a:p>
            <a:endParaRPr lang="sr-Latn-R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54" y="3425434"/>
            <a:ext cx="2225233" cy="140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88" y="4827636"/>
            <a:ext cx="2252899" cy="1394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74" y="3456877"/>
            <a:ext cx="2419113" cy="1354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710" y="4778477"/>
            <a:ext cx="2523612" cy="1477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571" y="3456877"/>
            <a:ext cx="2185459" cy="1449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245" y="4914608"/>
            <a:ext cx="2133785" cy="1371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3061" y="3425434"/>
            <a:ext cx="2261812" cy="1511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6414" y="4836054"/>
            <a:ext cx="2313633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4800" dirty="0" smtClean="0">
                <a:solidFill>
                  <a:srgbClr val="FFFF00"/>
                </a:solidFill>
              </a:rPr>
              <a:t>      </a:t>
            </a:r>
            <a:r>
              <a:rPr lang="sr-Cyrl-RS" sz="4800" b="1" dirty="0" smtClean="0">
                <a:solidFill>
                  <a:srgbClr val="FFFF00"/>
                </a:solidFill>
                <a:latin typeface="+mn-lt"/>
              </a:rPr>
              <a:t>ЗАДАТАК </a:t>
            </a:r>
            <a:r>
              <a:rPr lang="sr-Latn-RS" sz="4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sr-Cyrl-RS" sz="4800" b="1" dirty="0" smtClean="0">
                <a:solidFill>
                  <a:srgbClr val="FFFF00"/>
                </a:solidFill>
                <a:latin typeface="+mn-lt"/>
              </a:rPr>
              <a:t>за самосталан </a:t>
            </a:r>
            <a:r>
              <a:rPr lang="sr-Latn-RS" sz="4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sr-Cyrl-RS" sz="4800" b="1" dirty="0" smtClean="0">
                <a:solidFill>
                  <a:srgbClr val="FFFF00"/>
                </a:solidFill>
                <a:latin typeface="+mn-lt"/>
              </a:rPr>
              <a:t>рад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778001"/>
            <a:ext cx="11010899" cy="401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400" dirty="0" smtClean="0">
                <a:solidFill>
                  <a:srgbClr val="FFC000"/>
                </a:solidFill>
              </a:rPr>
              <a:t>  </a:t>
            </a:r>
            <a:r>
              <a:rPr lang="sr-Latn-RS" sz="2400" dirty="0" smtClean="0"/>
              <a:t>1.</a:t>
            </a:r>
            <a:r>
              <a:rPr lang="sr-Cyrl-RS" sz="2400" dirty="0" smtClean="0"/>
              <a:t> Да ли </a:t>
            </a:r>
            <a:r>
              <a:rPr lang="sr-Latn-RS" sz="2400" dirty="0" smtClean="0"/>
              <a:t> </a:t>
            </a:r>
            <a:r>
              <a:rPr lang="sr-Cyrl-RS" sz="2400" dirty="0" smtClean="0"/>
              <a:t>мјесто у којем живите</a:t>
            </a:r>
            <a:r>
              <a:rPr lang="sr-Latn-RS" sz="2400" dirty="0" smtClean="0"/>
              <a:t> </a:t>
            </a:r>
            <a:r>
              <a:rPr lang="sr-Cyrl-RS" sz="2400" dirty="0" smtClean="0"/>
              <a:t>спада</a:t>
            </a:r>
            <a:r>
              <a:rPr lang="sr-Latn-RS" sz="2400" dirty="0" smtClean="0"/>
              <a:t> </a:t>
            </a:r>
            <a:r>
              <a:rPr lang="sr-Cyrl-RS" sz="2400" dirty="0" smtClean="0"/>
              <a:t>у село или град</a:t>
            </a:r>
            <a:r>
              <a:rPr lang="sr-Latn-RS" sz="2400" dirty="0" smtClean="0"/>
              <a:t>?</a:t>
            </a:r>
            <a:r>
              <a:rPr lang="sr-Cyrl-RS" sz="2400" dirty="0" smtClean="0"/>
              <a:t> </a:t>
            </a:r>
          </a:p>
          <a:p>
            <a:pPr marL="0" indent="0">
              <a:buNone/>
            </a:pPr>
            <a:r>
              <a:rPr lang="sr-Cyrl-RS" sz="2400" dirty="0"/>
              <a:t> </a:t>
            </a:r>
            <a:r>
              <a:rPr lang="sr-Cyrl-RS" sz="2400" dirty="0" smtClean="0"/>
              <a:t>   - Опишите којем</a:t>
            </a:r>
            <a:r>
              <a:rPr lang="sr-Latn-RS" sz="2400" dirty="0" smtClean="0"/>
              <a:t> </a:t>
            </a:r>
            <a:r>
              <a:rPr lang="sr-Cyrl-RS" sz="2400" dirty="0" smtClean="0"/>
              <a:t>типу</a:t>
            </a:r>
            <a:r>
              <a:rPr lang="sr-Latn-RS" sz="2400" dirty="0" smtClean="0"/>
              <a:t> </a:t>
            </a:r>
            <a:r>
              <a:rPr lang="sr-Cyrl-RS" sz="2400" dirty="0" smtClean="0"/>
              <a:t>припада</a:t>
            </a:r>
            <a:r>
              <a:rPr lang="sr-Latn-RS" sz="2400" dirty="0" smtClean="0"/>
              <a:t> </a:t>
            </a:r>
            <a:r>
              <a:rPr lang="sr-Cyrl-RS" sz="2400" dirty="0" smtClean="0"/>
              <a:t>по </a:t>
            </a:r>
            <a:r>
              <a:rPr lang="sr-Latn-RS" sz="2400" dirty="0" smtClean="0"/>
              <a:t> </a:t>
            </a:r>
            <a:r>
              <a:rPr lang="sr-Cyrl-RS" sz="2400" dirty="0" smtClean="0"/>
              <a:t>функцијама</a:t>
            </a:r>
            <a:r>
              <a:rPr lang="sr-Latn-RS" sz="2400" dirty="0" smtClean="0"/>
              <a:t>? </a:t>
            </a:r>
          </a:p>
          <a:p>
            <a:pPr marL="0" indent="0">
              <a:buNone/>
            </a:pPr>
            <a:r>
              <a:rPr lang="sr-Latn-RS" sz="2400" dirty="0" smtClean="0"/>
              <a:t>  2. </a:t>
            </a:r>
            <a:r>
              <a:rPr lang="sr-Cyrl-RS" sz="2400" dirty="0" smtClean="0"/>
              <a:t>Размислите </a:t>
            </a:r>
            <a:r>
              <a:rPr lang="sr-Cyrl-RS" sz="2400" dirty="0"/>
              <a:t>и</a:t>
            </a:r>
            <a:r>
              <a:rPr lang="sr-Latn-RS" sz="2400" dirty="0" smtClean="0"/>
              <a:t> </a:t>
            </a:r>
            <a:r>
              <a:rPr lang="sr-Cyrl-RS" sz="2400" dirty="0" smtClean="0"/>
              <a:t>напишите примјере</a:t>
            </a:r>
            <a:r>
              <a:rPr lang="sr-Latn-RS" sz="2400" dirty="0" smtClean="0"/>
              <a:t> </a:t>
            </a:r>
            <a:r>
              <a:rPr lang="sr-Cyrl-RS" sz="2400" dirty="0" smtClean="0"/>
              <a:t>за природну и за географску средину</a:t>
            </a:r>
            <a:r>
              <a:rPr lang="sr-Latn-RS" sz="2400" dirty="0" smtClean="0"/>
              <a:t> !</a:t>
            </a:r>
          </a:p>
          <a:p>
            <a:pPr marL="0" indent="0">
              <a:buNone/>
            </a:pPr>
            <a:r>
              <a:rPr lang="sr-Latn-RS" sz="2400" dirty="0">
                <a:solidFill>
                  <a:srgbClr val="FFFF00"/>
                </a:solidFill>
              </a:rPr>
              <a:t> </a:t>
            </a:r>
            <a:r>
              <a:rPr lang="sr-Latn-RS" sz="2400" dirty="0" smtClean="0">
                <a:solidFill>
                  <a:srgbClr val="FFFF00"/>
                </a:solidFill>
              </a:rPr>
              <a:t>  </a:t>
            </a:r>
            <a:r>
              <a:rPr lang="sr-Latn-RS" sz="72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                </a:t>
            </a:r>
          </a:p>
          <a:p>
            <a:pPr marL="0" indent="0">
              <a:buNone/>
            </a:pPr>
            <a:r>
              <a:rPr lang="sr-Latn-RS" sz="72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sr-Latn-RS" sz="7200" dirty="0" smtClean="0">
                <a:solidFill>
                  <a:srgbClr val="FFFF00"/>
                </a:solidFill>
                <a:sym typeface="Wingdings" panose="05000000000000000000" pitchFamily="2" charset="2"/>
              </a:rPr>
              <a:t>           </a:t>
            </a:r>
            <a:r>
              <a:rPr lang="sr-Cyrl-RS" sz="7200" dirty="0" smtClean="0">
                <a:solidFill>
                  <a:srgbClr val="FFFF00"/>
                </a:solidFill>
                <a:sym typeface="Wingdings" panose="05000000000000000000" pitchFamily="2" charset="2"/>
              </a:rPr>
              <a:t>ДОВИЂЕЊА</a:t>
            </a:r>
            <a:r>
              <a:rPr lang="sr-Latn-RS" sz="7200" dirty="0" smtClean="0">
                <a:solidFill>
                  <a:srgbClr val="FFFF00"/>
                </a:solidFill>
                <a:sym typeface="Wingdings" panose="05000000000000000000" pitchFamily="2" charset="2"/>
              </a:rPr>
              <a:t>  !!!</a:t>
            </a:r>
            <a:endParaRPr 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775A23-75CA-4614-9647-C9B2CE742CA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0</TotalTime>
  <Words>688</Words>
  <Application>Microsoft Office PowerPoint</Application>
  <PresentationFormat>Widescreen</PresentationFormat>
  <Paragraphs>95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Celestial</vt:lpstr>
      <vt:lpstr>НАСЕЉА, појам и  типови   урбанизације  природна и географска средина</vt:lpstr>
      <vt:lpstr>                      насеља</vt:lpstr>
      <vt:lpstr>                       СелА</vt:lpstr>
      <vt:lpstr>                    ГРАДОВИ </vt:lpstr>
      <vt:lpstr>                               Урбанизација</vt:lpstr>
      <vt:lpstr>              Природна средина</vt:lpstr>
      <vt:lpstr>Prirodns i geogrfska sredina </vt:lpstr>
      <vt:lpstr>      ЗАДАТАК  за самосталан  рад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2020-05-19T18:55:08Z</dcterms:created>
  <dcterms:modified xsi:type="dcterms:W3CDTF">2020-05-22T22:44:57Z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