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1F74-D56A-4F86-9521-261555CC07BB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EDE0-EBC1-4AE0-B0AA-03BFA39AF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583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1F74-D56A-4F86-9521-261555CC07BB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EDE0-EBC1-4AE0-B0AA-03BFA39AF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72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1F74-D56A-4F86-9521-261555CC07BB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EDE0-EBC1-4AE0-B0AA-03BFA39AF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54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1F74-D56A-4F86-9521-261555CC07BB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EDE0-EBC1-4AE0-B0AA-03BFA39AF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55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1F74-D56A-4F86-9521-261555CC07BB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EDE0-EBC1-4AE0-B0AA-03BFA39AF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77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1F74-D56A-4F86-9521-261555CC07BB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EDE0-EBC1-4AE0-B0AA-03BFA39AF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31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1F74-D56A-4F86-9521-261555CC07BB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EDE0-EBC1-4AE0-B0AA-03BFA39AF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41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1F74-D56A-4F86-9521-261555CC07BB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EDE0-EBC1-4AE0-B0AA-03BFA39AF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25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1F74-D56A-4F86-9521-261555CC07BB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EDE0-EBC1-4AE0-B0AA-03BFA39AF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10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1F74-D56A-4F86-9521-261555CC07BB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EDE0-EBC1-4AE0-B0AA-03BFA39AF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3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1F74-D56A-4F86-9521-261555CC07BB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3EDE0-EBC1-4AE0-B0AA-03BFA39AF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14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21F74-D56A-4F86-9521-261555CC07BB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3EDE0-EBC1-4AE0-B0AA-03BFA39AF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7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15397" y="2309110"/>
            <a:ext cx="41359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6600" dirty="0" smtClean="0">
                <a:solidFill>
                  <a:srgbClr val="FFFF00"/>
                </a:solidFill>
              </a:rPr>
              <a:t>ПАДЕЖИ</a:t>
            </a:r>
            <a:endParaRPr lang="en-US" sz="6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03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54434" y="1209490"/>
            <a:ext cx="2085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solidFill>
                  <a:srgbClr val="FFFF00"/>
                </a:solidFill>
              </a:rPr>
              <a:t>Да поновимо!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6629" y="1768513"/>
            <a:ext cx="4059829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r-Cyrl-RS" dirty="0" smtClean="0"/>
              <a:t>У српском језику имамо седам падежа.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16629" y="3247295"/>
            <a:ext cx="5317866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r-Cyrl-RS" dirty="0" smtClean="0"/>
              <a:t>Промјена ријечи по падежима зове се деклинација.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16629" y="3918856"/>
            <a:ext cx="5930537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RS" dirty="0" smtClean="0"/>
              <a:t>Ријечи које имају деклинацију су: именице, замјенице, придјеви и бројеви (од један до четири). Ове ријечи  зовемо именске ријечи.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30216" y="2507904"/>
            <a:ext cx="573714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r-Cyrl-RS" dirty="0" smtClean="0"/>
              <a:t>Падежи су различити облици једне исте именске ријечи.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32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88544" y="1175657"/>
            <a:ext cx="1838067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r-Cyrl-RS" dirty="0" smtClean="0"/>
              <a:t>Домаћи задатак: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21131" y="1789611"/>
            <a:ext cx="6426926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dirty="0" smtClean="0"/>
              <a:t>Подвуци у тексту неправилно употријебљене облике именских ријечи и стави их у одговарајући облик.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34194" y="2680564"/>
            <a:ext cx="5146766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RS" dirty="0" smtClean="0"/>
              <a:t>У школа смо учили о лијепа понашањем. Наставник нам је објашњавао правила лијепом понашањем. Научили смо од њему да увијек први поздравимо старијих.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12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90503" y="2259876"/>
            <a:ext cx="255262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ПРОМЈЕНЉИВЕ РИЈЕЧИ:</a:t>
            </a:r>
            <a:endParaRPr lang="sr-Cyrl-R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sr-Cyrl-R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ИМЕНИЦЕ</a:t>
            </a:r>
          </a:p>
          <a:p>
            <a:r>
              <a:rPr lang="sr-Cyrl-R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ЗАМЈЕНИЦЕ </a:t>
            </a:r>
          </a:p>
          <a:p>
            <a:r>
              <a:rPr lang="sr-Cyrl-R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ПРИДЈЕВИ</a:t>
            </a:r>
          </a:p>
          <a:p>
            <a:r>
              <a:rPr lang="sr-Cyrl-R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БРОЈЕВИ  </a:t>
            </a:r>
          </a:p>
          <a:p>
            <a:r>
              <a:rPr lang="sr-Cyrl-R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ГЛАГОЛИ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44538" y="1214846"/>
            <a:ext cx="4579908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002060"/>
                </a:solidFill>
              </a:rPr>
              <a:t>У српском језику имамо десет врста ријечи - </a:t>
            </a:r>
          </a:p>
          <a:p>
            <a:r>
              <a:rPr lang="sr-Cyrl-RS" dirty="0" smtClean="0">
                <a:solidFill>
                  <a:srgbClr val="002060"/>
                </a:solidFill>
              </a:rPr>
              <a:t> пет промјенљивих и пет непромјенљивих.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78731" y="2259876"/>
            <a:ext cx="29260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НЕПРОМЈЕНЉИВЕ РИЈЕЧИ:</a:t>
            </a:r>
          </a:p>
          <a:p>
            <a:r>
              <a:rPr lang="sr-Cyrl-R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ПРИЛОЗИ</a:t>
            </a:r>
          </a:p>
          <a:p>
            <a:r>
              <a:rPr lang="sr-Cyrl-R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ПРИЈЕДЛОЗИ</a:t>
            </a:r>
          </a:p>
          <a:p>
            <a:r>
              <a:rPr lang="sr-Cyrl-R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ВЕЗНИЦИ</a:t>
            </a:r>
          </a:p>
          <a:p>
            <a:r>
              <a:rPr lang="sr-Cyrl-R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УЗВИЦИ</a:t>
            </a:r>
          </a:p>
          <a:p>
            <a:r>
              <a:rPr lang="sr-Cyrl-R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РИЈЕЧЦЕ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20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2423157" y="1024042"/>
            <a:ext cx="6439989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rgbClr val="FF0000"/>
                </a:solidFill>
              </a:rPr>
              <a:t>Промјенљиве ријечи мијењају свој облик у различитим положајима у реченици, али задржавају своје значење.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3159" y="2178818"/>
            <a:ext cx="28167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Да поновимо на примјеру:</a:t>
            </a:r>
          </a:p>
          <a:p>
            <a:r>
              <a:rPr lang="sr-Cyrl-RS" dirty="0" smtClean="0"/>
              <a:t>На столу стоји </a:t>
            </a:r>
            <a:r>
              <a:rPr lang="sr-Cyrl-RS" b="1" u="sng" dirty="0" smtClean="0">
                <a:solidFill>
                  <a:schemeClr val="accent1">
                    <a:lumMod val="50000"/>
                  </a:schemeClr>
                </a:solidFill>
              </a:rPr>
              <a:t>књига.</a:t>
            </a:r>
          </a:p>
          <a:p>
            <a:r>
              <a:rPr lang="sr-Cyrl-RS" dirty="0" smtClean="0"/>
              <a:t>На столу нема </a:t>
            </a:r>
            <a:r>
              <a:rPr lang="sr-Cyrl-RS" b="1" u="sng" dirty="0" smtClean="0">
                <a:solidFill>
                  <a:srgbClr val="FF0000"/>
                </a:solidFill>
              </a:rPr>
              <a:t>књиге.</a:t>
            </a:r>
          </a:p>
          <a:p>
            <a:r>
              <a:rPr lang="sr-Cyrl-RS" dirty="0" smtClean="0"/>
              <a:t>Читам </a:t>
            </a:r>
            <a:r>
              <a:rPr lang="sr-Cyrl-RS" b="1" u="sng" dirty="0" smtClean="0">
                <a:solidFill>
                  <a:srgbClr val="92D050"/>
                </a:solidFill>
              </a:rPr>
              <a:t>књигу</a:t>
            </a:r>
            <a:r>
              <a:rPr lang="sr-Cyrl-RS" dirty="0" smtClean="0">
                <a:solidFill>
                  <a:srgbClr val="92D050"/>
                </a:solidFill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89765" y="1901819"/>
            <a:ext cx="25733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rgbClr val="C00000"/>
                </a:solidFill>
              </a:rPr>
              <a:t>Именица књига је у наведеним реченицама промијенила свој облик, али је задржала значење.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3159" y="3632700"/>
            <a:ext cx="3618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rgbClr val="92D050"/>
                </a:solidFill>
              </a:rPr>
              <a:t>Дио који је непромијењен у именици књига називамо граматичка, тј. </a:t>
            </a:r>
            <a:r>
              <a:rPr lang="sr-Cyrl-RS" dirty="0">
                <a:solidFill>
                  <a:srgbClr val="92D050"/>
                </a:solidFill>
              </a:rPr>
              <a:t>и</a:t>
            </a:r>
            <a:r>
              <a:rPr lang="sr-Cyrl-RS" dirty="0" smtClean="0">
                <a:solidFill>
                  <a:srgbClr val="92D050"/>
                </a:solidFill>
              </a:rPr>
              <a:t>меничка основа. </a:t>
            </a:r>
          </a:p>
          <a:p>
            <a:r>
              <a:rPr lang="sr-Cyrl-RS" dirty="0" smtClean="0">
                <a:solidFill>
                  <a:srgbClr val="92D050"/>
                </a:solidFill>
              </a:rPr>
              <a:t>КЊИГ – граматичка основа</a:t>
            </a:r>
            <a:r>
              <a:rPr lang="sr-Cyrl-RS" dirty="0">
                <a:solidFill>
                  <a:srgbClr val="92D050"/>
                </a:solidFill>
              </a:rPr>
              <a:t>.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30538" y="3379147"/>
            <a:ext cx="28346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rgbClr val="92D050"/>
                </a:solidFill>
              </a:rPr>
              <a:t>Дио који се мијења јесте граматички наставак или наставак за облик.</a:t>
            </a:r>
          </a:p>
          <a:p>
            <a:r>
              <a:rPr lang="sr-Cyrl-RS" dirty="0" smtClean="0">
                <a:solidFill>
                  <a:srgbClr val="92D050"/>
                </a:solidFill>
              </a:rPr>
              <a:t>А, Е, У – граматички наставак.</a:t>
            </a:r>
            <a:endParaRPr lang="en-US" dirty="0">
              <a:solidFill>
                <a:srgbClr val="92D05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094515" y="2778982"/>
            <a:ext cx="947056" cy="0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069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38252" y="3389697"/>
            <a:ext cx="6165668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chemeClr val="accent5">
                    <a:lumMod val="50000"/>
                  </a:schemeClr>
                </a:solidFill>
              </a:rPr>
              <a:t>Именице, замјенице, придјеви и бројеви мијењају се по падежима.  </a:t>
            </a:r>
          </a:p>
          <a:p>
            <a:r>
              <a:rPr lang="sr-Cyrl-RS" b="1" dirty="0" smtClean="0">
                <a:solidFill>
                  <a:schemeClr val="accent5">
                    <a:lumMod val="50000"/>
                  </a:schemeClr>
                </a:solidFill>
              </a:rPr>
              <a:t>Ријечи које се мијењају по падежима </a:t>
            </a:r>
            <a:r>
              <a:rPr lang="sr-Cyrl-RS" b="1" dirty="0" smtClean="0">
                <a:solidFill>
                  <a:schemeClr val="accent5">
                    <a:lumMod val="50000"/>
                  </a:schemeClr>
                </a:solidFill>
              </a:rPr>
              <a:t>зову се именске ријечи</a:t>
            </a:r>
            <a:r>
              <a:rPr lang="sr-Cyrl-RS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8474" y="1141826"/>
            <a:ext cx="2272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Ш</a:t>
            </a:r>
            <a:r>
              <a:rPr lang="sr-Cyrl-RS" dirty="0" smtClean="0"/>
              <a:t>та су падежи?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38251" y="2218338"/>
            <a:ext cx="2573382" cy="92333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RS" dirty="0" smtClean="0"/>
              <a:t>Падежи су различити облици једне исте</a:t>
            </a:r>
            <a:r>
              <a:rPr lang="sr-Latn-RS" dirty="0" smtClean="0"/>
              <a:t> </a:t>
            </a:r>
            <a:r>
              <a:rPr lang="sr-Cyrl-RS" dirty="0" smtClean="0"/>
              <a:t>именске ријечи.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67251" y="1428316"/>
            <a:ext cx="3363686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dirty="0" smtClean="0"/>
              <a:t>Промјена ријечи по падежима назива се </a:t>
            </a:r>
            <a:r>
              <a:rPr lang="sr-Cyrl-RS" b="1" dirty="0" smtClean="0">
                <a:solidFill>
                  <a:srgbClr val="FFC000"/>
                </a:solidFill>
              </a:rPr>
              <a:t>ДЕКЛИНАЦИЈА.</a:t>
            </a:r>
            <a:endParaRPr lang="en-US" b="1" dirty="0">
              <a:solidFill>
                <a:srgbClr val="FFC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357154" y="1572007"/>
            <a:ext cx="52251" cy="6463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078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72936" y="1080989"/>
            <a:ext cx="7210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solidFill>
                  <a:srgbClr val="FFFF00"/>
                </a:solidFill>
              </a:rPr>
              <a:t>У српском језику имамо седам падежа за једнину и множину. 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65268" y="1907177"/>
            <a:ext cx="21814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r-Cyrl-RS" b="1" dirty="0" smtClean="0">
                <a:solidFill>
                  <a:srgbClr val="FFFF00"/>
                </a:solidFill>
              </a:rPr>
              <a:t>НОМИНАТИВ</a:t>
            </a:r>
            <a:endParaRPr lang="sr-Cyrl-RS" dirty="0" smtClean="0">
              <a:solidFill>
                <a:srgbClr val="FFFF00"/>
              </a:solidFill>
            </a:endParaRPr>
          </a:p>
          <a:p>
            <a:pPr marL="342900" indent="-342900">
              <a:buAutoNum type="arabicPeriod"/>
            </a:pPr>
            <a:r>
              <a:rPr lang="sr-Cyrl-RS" b="1" dirty="0" smtClean="0">
                <a:solidFill>
                  <a:srgbClr val="FFFF00"/>
                </a:solidFill>
              </a:rPr>
              <a:t>ГЕНИТИВ</a:t>
            </a:r>
          </a:p>
          <a:p>
            <a:pPr marL="342900" indent="-342900">
              <a:buAutoNum type="arabicPeriod"/>
            </a:pPr>
            <a:r>
              <a:rPr lang="sr-Cyrl-RS" b="1" dirty="0" smtClean="0">
                <a:solidFill>
                  <a:srgbClr val="FFFF00"/>
                </a:solidFill>
              </a:rPr>
              <a:t>ДАТИВ</a:t>
            </a:r>
          </a:p>
          <a:p>
            <a:pPr marL="342900" indent="-342900">
              <a:buAutoNum type="arabicPeriod"/>
            </a:pPr>
            <a:r>
              <a:rPr lang="sr-Cyrl-RS" b="1" dirty="0" smtClean="0">
                <a:solidFill>
                  <a:srgbClr val="FFFF00"/>
                </a:solidFill>
              </a:rPr>
              <a:t>АКУЗАТИВ</a:t>
            </a:r>
          </a:p>
          <a:p>
            <a:pPr marL="342900" indent="-342900">
              <a:buAutoNum type="arabicPeriod"/>
            </a:pPr>
            <a:r>
              <a:rPr lang="sr-Cyrl-RS" b="1" dirty="0" smtClean="0">
                <a:solidFill>
                  <a:srgbClr val="FFFF00"/>
                </a:solidFill>
              </a:rPr>
              <a:t>ВОКАТИВ</a:t>
            </a:r>
          </a:p>
          <a:p>
            <a:pPr marL="342900" indent="-342900">
              <a:buAutoNum type="arabicPeriod"/>
            </a:pPr>
            <a:r>
              <a:rPr lang="sr-Cyrl-RS" b="1" dirty="0" smtClean="0">
                <a:solidFill>
                  <a:srgbClr val="FFFF00"/>
                </a:solidFill>
              </a:rPr>
              <a:t>ИНСТРУМЕНТАЛ</a:t>
            </a:r>
          </a:p>
          <a:p>
            <a:pPr marL="342900" indent="-342900">
              <a:buAutoNum type="arabicPeriod"/>
            </a:pPr>
            <a:r>
              <a:rPr lang="sr-Cyrl-RS" b="1" dirty="0" smtClean="0">
                <a:solidFill>
                  <a:srgbClr val="FFFF00"/>
                </a:solidFill>
              </a:rPr>
              <a:t>ЛОКАТИВ</a:t>
            </a:r>
            <a:endParaRPr lang="en-US" b="1" dirty="0">
              <a:solidFill>
                <a:srgbClr val="FFFF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146765" y="2050869"/>
            <a:ext cx="14630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969032" y="1849326"/>
            <a:ext cx="12017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dirty="0" smtClean="0">
                <a:solidFill>
                  <a:srgbClr val="FFFF00"/>
                </a:solidFill>
              </a:rPr>
              <a:t>КО, ШТА ?</a:t>
            </a:r>
            <a:endParaRPr lang="en-US" sz="1600" dirty="0">
              <a:solidFill>
                <a:srgbClr val="FFFF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5246914" y="3457303"/>
            <a:ext cx="14630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368832" y="3753395"/>
            <a:ext cx="14630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246914" y="3143795"/>
            <a:ext cx="14630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46914" y="2902181"/>
            <a:ext cx="14630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246914" y="2569029"/>
            <a:ext cx="14630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146765" y="2333898"/>
            <a:ext cx="14630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831873" y="2149232"/>
            <a:ext cx="1346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 </a:t>
            </a:r>
            <a:r>
              <a:rPr lang="sr-Cyrl-RS" sz="1600" dirty="0" smtClean="0">
                <a:solidFill>
                  <a:srgbClr val="FFFF00"/>
                </a:solidFill>
              </a:rPr>
              <a:t>КОГА?  ЧЕГА?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31873" y="2410004"/>
            <a:ext cx="14761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dirty="0" smtClean="0">
                <a:solidFill>
                  <a:srgbClr val="FFFF00"/>
                </a:solidFill>
              </a:rPr>
              <a:t>КОМЕ? ЧЕМУ?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11889" y="2697056"/>
            <a:ext cx="1224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600" dirty="0" smtClean="0">
                <a:solidFill>
                  <a:srgbClr val="FFFF00"/>
                </a:solidFill>
              </a:rPr>
              <a:t>КОГА? ШТА?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69032" y="3012031"/>
            <a:ext cx="5709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600" dirty="0" smtClean="0">
                <a:solidFill>
                  <a:srgbClr val="FFFF00"/>
                </a:solidFill>
              </a:rPr>
              <a:t>ХЕЈ! 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31873" y="3288026"/>
            <a:ext cx="15151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600" dirty="0" smtClean="0">
                <a:solidFill>
                  <a:srgbClr val="FFFF00"/>
                </a:solidFill>
              </a:rPr>
              <a:t>С КИМ? ЧИМЕ?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31873" y="3599948"/>
            <a:ext cx="18033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600" dirty="0" smtClean="0">
                <a:solidFill>
                  <a:srgbClr val="FFFF00"/>
                </a:solidFill>
              </a:rPr>
              <a:t>О КОМЕ? О ЧЕМУ?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9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4823" y="1239185"/>
            <a:ext cx="301752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dirty="0" smtClean="0"/>
              <a:t>СЕСТРА (живо биће) једнина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69326" y="2090057"/>
            <a:ext cx="560070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sr-Cyrl-RS" dirty="0" smtClean="0"/>
              <a:t>Номинатив (</a:t>
            </a:r>
            <a:r>
              <a:rPr lang="sr-Cyrl-RS" dirty="0" smtClean="0">
                <a:solidFill>
                  <a:srgbClr val="FFFF00"/>
                </a:solidFill>
              </a:rPr>
              <a:t>КО</a:t>
            </a:r>
            <a:r>
              <a:rPr lang="sr-Cyrl-RS" dirty="0" smtClean="0"/>
              <a:t> је то?)                       – </a:t>
            </a:r>
            <a:r>
              <a:rPr lang="sr-Cyrl-RS" dirty="0" smtClean="0">
                <a:solidFill>
                  <a:srgbClr val="FF0000"/>
                </a:solidFill>
              </a:rPr>
              <a:t>СЕСТРА</a:t>
            </a:r>
          </a:p>
          <a:p>
            <a:pPr marL="342900" indent="-342900">
              <a:buAutoNum type="arabicPeriod"/>
            </a:pPr>
            <a:r>
              <a:rPr lang="sr-Cyrl-RS" dirty="0" smtClean="0"/>
              <a:t>Генитив (</a:t>
            </a:r>
            <a:r>
              <a:rPr lang="sr-Cyrl-RS" dirty="0" smtClean="0">
                <a:solidFill>
                  <a:srgbClr val="FFFF00"/>
                </a:solidFill>
              </a:rPr>
              <a:t>КОГА </a:t>
            </a:r>
            <a:r>
              <a:rPr lang="sr-Cyrl-RS" dirty="0" smtClean="0"/>
              <a:t>нема?)                        – </a:t>
            </a:r>
            <a:r>
              <a:rPr lang="sr-Cyrl-RS" dirty="0" smtClean="0">
                <a:solidFill>
                  <a:srgbClr val="FF0000"/>
                </a:solidFill>
              </a:rPr>
              <a:t>СЕСТРЕ</a:t>
            </a:r>
          </a:p>
          <a:p>
            <a:pPr marL="342900" indent="-342900">
              <a:buAutoNum type="arabicPeriod"/>
            </a:pPr>
            <a:r>
              <a:rPr lang="sr-Cyrl-RS" dirty="0" smtClean="0"/>
              <a:t>Датив (</a:t>
            </a:r>
            <a:r>
              <a:rPr lang="sr-Cyrl-RS" dirty="0" smtClean="0">
                <a:solidFill>
                  <a:srgbClr val="FFFF00"/>
                </a:solidFill>
              </a:rPr>
              <a:t>КОМЕ</a:t>
            </a:r>
            <a:r>
              <a:rPr lang="sr-Cyrl-RS" dirty="0" smtClean="0"/>
              <a:t> прилазиш?)                 – </a:t>
            </a:r>
            <a:r>
              <a:rPr lang="sr-Cyrl-RS" dirty="0" smtClean="0">
                <a:solidFill>
                  <a:srgbClr val="FF0000"/>
                </a:solidFill>
              </a:rPr>
              <a:t>СЕСТРИ</a:t>
            </a:r>
          </a:p>
          <a:p>
            <a:pPr marL="342900" indent="-342900">
              <a:buAutoNum type="arabicPeriod"/>
            </a:pPr>
            <a:r>
              <a:rPr lang="sr-Cyrl-RS" dirty="0" smtClean="0"/>
              <a:t>Акузатив (</a:t>
            </a:r>
            <a:r>
              <a:rPr lang="sr-Cyrl-RS" dirty="0" smtClean="0">
                <a:solidFill>
                  <a:srgbClr val="FFFF00"/>
                </a:solidFill>
              </a:rPr>
              <a:t>КОГА</a:t>
            </a:r>
            <a:r>
              <a:rPr lang="sr-Cyrl-RS" dirty="0" smtClean="0"/>
              <a:t> видиш?)                    – </a:t>
            </a:r>
            <a:r>
              <a:rPr lang="sr-Cyrl-RS" dirty="0" smtClean="0">
                <a:solidFill>
                  <a:srgbClr val="FF0000"/>
                </a:solidFill>
              </a:rPr>
              <a:t>СЕСТРУ</a:t>
            </a:r>
          </a:p>
          <a:p>
            <a:pPr marL="342900" indent="-342900">
              <a:buAutoNum type="arabicPeriod"/>
            </a:pPr>
            <a:r>
              <a:rPr lang="sr-Cyrl-RS" dirty="0" smtClean="0"/>
              <a:t>Вокатив (</a:t>
            </a:r>
            <a:r>
              <a:rPr lang="sr-Cyrl-RS" dirty="0" smtClean="0">
                <a:solidFill>
                  <a:srgbClr val="FFFF00"/>
                </a:solidFill>
              </a:rPr>
              <a:t>ХЕЈ!</a:t>
            </a:r>
            <a:r>
              <a:rPr lang="sr-Cyrl-RS" dirty="0" smtClean="0"/>
              <a:t>)                                        – </a:t>
            </a:r>
            <a:r>
              <a:rPr lang="sr-Cyrl-RS" dirty="0" smtClean="0">
                <a:solidFill>
                  <a:srgbClr val="FF0000"/>
                </a:solidFill>
              </a:rPr>
              <a:t>СЕСТРО</a:t>
            </a:r>
          </a:p>
          <a:p>
            <a:pPr marL="342900" indent="-342900">
              <a:buAutoNum type="arabicPeriod"/>
            </a:pPr>
            <a:r>
              <a:rPr lang="sr-Cyrl-RS" dirty="0" smtClean="0"/>
              <a:t>Инструментал (</a:t>
            </a:r>
            <a:r>
              <a:rPr lang="sr-Cyrl-RS" dirty="0" smtClean="0">
                <a:solidFill>
                  <a:srgbClr val="FFFF00"/>
                </a:solidFill>
              </a:rPr>
              <a:t>С КИМ </a:t>
            </a:r>
            <a:r>
              <a:rPr lang="sr-Cyrl-RS" dirty="0" smtClean="0"/>
              <a:t>се дружиш?) –</a:t>
            </a:r>
            <a:r>
              <a:rPr lang="sr-Cyrl-RS" dirty="0" smtClean="0">
                <a:solidFill>
                  <a:srgbClr val="FF0000"/>
                </a:solidFill>
              </a:rPr>
              <a:t>(СА) СЕСТРОМ</a:t>
            </a:r>
          </a:p>
          <a:p>
            <a:pPr marL="342900" indent="-342900">
              <a:buAutoNum type="arabicPeriod"/>
            </a:pPr>
            <a:r>
              <a:rPr lang="sr-Cyrl-RS" dirty="0" smtClean="0"/>
              <a:t>Локатив (</a:t>
            </a:r>
            <a:r>
              <a:rPr lang="sr-Cyrl-RS" dirty="0" smtClean="0">
                <a:solidFill>
                  <a:srgbClr val="FFFF00"/>
                </a:solidFill>
              </a:rPr>
              <a:t>О КОМЕ </a:t>
            </a:r>
            <a:r>
              <a:rPr lang="sr-Cyrl-RS" dirty="0" smtClean="0"/>
              <a:t>причаш?)                – </a:t>
            </a:r>
            <a:r>
              <a:rPr lang="sr-Cyrl-RS" dirty="0" smtClean="0">
                <a:solidFill>
                  <a:srgbClr val="FF0000"/>
                </a:solidFill>
              </a:rPr>
              <a:t>СЕСТРИ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99062" y="4602922"/>
            <a:ext cx="3749041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RS" dirty="0" smtClean="0"/>
              <a:t>Задатак: Промијените кроз падеже именицу ДРУГАРИЦА у једнини.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11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9508" y="1371600"/>
            <a:ext cx="3082835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dirty="0" smtClean="0"/>
              <a:t>СЕСТРА (живо биће) множина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82389" y="2090057"/>
            <a:ext cx="601914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sr-Cyrl-RS" dirty="0" smtClean="0"/>
              <a:t>Номинатив (</a:t>
            </a:r>
            <a:r>
              <a:rPr lang="sr-Cyrl-RS" dirty="0" smtClean="0">
                <a:solidFill>
                  <a:srgbClr val="FFFF00"/>
                </a:solidFill>
              </a:rPr>
              <a:t>КО</a:t>
            </a:r>
            <a:r>
              <a:rPr lang="sr-Cyrl-RS" dirty="0" smtClean="0"/>
              <a:t> је то?)                         – </a:t>
            </a:r>
            <a:r>
              <a:rPr lang="sr-Cyrl-RS" dirty="0" smtClean="0">
                <a:solidFill>
                  <a:srgbClr val="FF0000"/>
                </a:solidFill>
              </a:rPr>
              <a:t>СЕСТРЕ</a:t>
            </a:r>
          </a:p>
          <a:p>
            <a:pPr marL="342900" indent="-342900">
              <a:buAutoNum type="arabicPeriod"/>
            </a:pPr>
            <a:r>
              <a:rPr lang="sr-Cyrl-RS" dirty="0" smtClean="0"/>
              <a:t>Генитив (</a:t>
            </a:r>
            <a:r>
              <a:rPr lang="sr-Cyrl-RS" dirty="0" smtClean="0">
                <a:solidFill>
                  <a:srgbClr val="FFFF00"/>
                </a:solidFill>
              </a:rPr>
              <a:t>КОГА </a:t>
            </a:r>
            <a:r>
              <a:rPr lang="sr-Cyrl-RS" dirty="0" smtClean="0"/>
              <a:t>нема?)                           – </a:t>
            </a:r>
            <a:r>
              <a:rPr lang="sr-Cyrl-RS" dirty="0" smtClean="0">
                <a:solidFill>
                  <a:srgbClr val="FF0000"/>
                </a:solidFill>
              </a:rPr>
              <a:t>СЕСТАРА</a:t>
            </a:r>
          </a:p>
          <a:p>
            <a:pPr marL="342900" indent="-342900">
              <a:buAutoNum type="arabicPeriod"/>
            </a:pPr>
            <a:r>
              <a:rPr lang="sr-Cyrl-RS" dirty="0" smtClean="0"/>
              <a:t>Датив (</a:t>
            </a:r>
            <a:r>
              <a:rPr lang="sr-Cyrl-RS" dirty="0" smtClean="0">
                <a:solidFill>
                  <a:srgbClr val="FFFF00"/>
                </a:solidFill>
              </a:rPr>
              <a:t>КОМЕ</a:t>
            </a:r>
            <a:r>
              <a:rPr lang="sr-Cyrl-RS" dirty="0" smtClean="0"/>
              <a:t> прилазиш?)                    – </a:t>
            </a:r>
            <a:r>
              <a:rPr lang="sr-Cyrl-RS" dirty="0" smtClean="0">
                <a:solidFill>
                  <a:srgbClr val="FF0000"/>
                </a:solidFill>
              </a:rPr>
              <a:t>СЕСТРАМА</a:t>
            </a:r>
          </a:p>
          <a:p>
            <a:pPr marL="342900" indent="-342900">
              <a:buAutoNum type="arabicPeriod"/>
            </a:pPr>
            <a:r>
              <a:rPr lang="sr-Cyrl-RS" dirty="0" smtClean="0"/>
              <a:t>Акузатив (</a:t>
            </a:r>
            <a:r>
              <a:rPr lang="sr-Cyrl-RS" dirty="0" smtClean="0">
                <a:solidFill>
                  <a:srgbClr val="FFFF00"/>
                </a:solidFill>
              </a:rPr>
              <a:t>КОГА</a:t>
            </a:r>
            <a:r>
              <a:rPr lang="sr-Cyrl-RS" dirty="0" smtClean="0"/>
              <a:t> видиш?)                       – </a:t>
            </a:r>
            <a:r>
              <a:rPr lang="sr-Cyrl-RS" dirty="0" smtClean="0">
                <a:solidFill>
                  <a:srgbClr val="FF0000"/>
                </a:solidFill>
              </a:rPr>
              <a:t>СЕСТРЕ</a:t>
            </a:r>
          </a:p>
          <a:p>
            <a:pPr marL="342900" indent="-342900">
              <a:buAutoNum type="arabicPeriod"/>
            </a:pPr>
            <a:r>
              <a:rPr lang="sr-Cyrl-RS" dirty="0" smtClean="0"/>
              <a:t>Вокатив (</a:t>
            </a:r>
            <a:r>
              <a:rPr lang="sr-Cyrl-RS" dirty="0" smtClean="0">
                <a:solidFill>
                  <a:srgbClr val="FFFF00"/>
                </a:solidFill>
              </a:rPr>
              <a:t>ХЕЈ!</a:t>
            </a:r>
            <a:r>
              <a:rPr lang="sr-Cyrl-RS" dirty="0" smtClean="0"/>
              <a:t>)                                          – </a:t>
            </a:r>
            <a:r>
              <a:rPr lang="sr-Cyrl-RS" dirty="0" smtClean="0">
                <a:solidFill>
                  <a:srgbClr val="FF0000"/>
                </a:solidFill>
              </a:rPr>
              <a:t>СЕСТРЕ</a:t>
            </a:r>
          </a:p>
          <a:p>
            <a:pPr marL="342900" indent="-342900">
              <a:buAutoNum type="arabicPeriod"/>
            </a:pPr>
            <a:r>
              <a:rPr lang="sr-Cyrl-RS" dirty="0" smtClean="0"/>
              <a:t>Инструментал ( </a:t>
            </a:r>
            <a:r>
              <a:rPr lang="sr-Cyrl-RS" dirty="0" smtClean="0">
                <a:solidFill>
                  <a:srgbClr val="FFFF00"/>
                </a:solidFill>
              </a:rPr>
              <a:t>С КИМ  </a:t>
            </a:r>
            <a:r>
              <a:rPr lang="sr-Cyrl-RS" dirty="0" smtClean="0"/>
              <a:t>се дружиш?) – </a:t>
            </a:r>
            <a:r>
              <a:rPr lang="sr-Cyrl-RS" dirty="0" smtClean="0">
                <a:solidFill>
                  <a:srgbClr val="FF0000"/>
                </a:solidFill>
              </a:rPr>
              <a:t>(СА) СЕСТРАМА</a:t>
            </a:r>
          </a:p>
          <a:p>
            <a:pPr marL="342900" indent="-342900">
              <a:buAutoNum type="arabicPeriod"/>
            </a:pPr>
            <a:r>
              <a:rPr lang="sr-Cyrl-RS" dirty="0" smtClean="0"/>
              <a:t>Локатив (</a:t>
            </a:r>
            <a:r>
              <a:rPr lang="sr-Cyrl-RS" dirty="0" smtClean="0">
                <a:solidFill>
                  <a:srgbClr val="FFFF00"/>
                </a:solidFill>
              </a:rPr>
              <a:t>О КОМЕ </a:t>
            </a:r>
            <a:r>
              <a:rPr lang="sr-Cyrl-RS" dirty="0" smtClean="0"/>
              <a:t>причаш?)                 – </a:t>
            </a:r>
            <a:r>
              <a:rPr lang="sr-Cyrl-RS" dirty="0" smtClean="0">
                <a:solidFill>
                  <a:srgbClr val="FF0000"/>
                </a:solidFill>
              </a:rPr>
              <a:t>СЕСТРАМА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72936" y="4627261"/>
            <a:ext cx="3735977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RS" dirty="0" smtClean="0"/>
              <a:t>Задатак: </a:t>
            </a:r>
            <a:r>
              <a:rPr lang="sr-Cyrl-RS" dirty="0" smtClean="0"/>
              <a:t>Промијените </a:t>
            </a:r>
            <a:r>
              <a:rPr lang="sr-Cyrl-RS" dirty="0" smtClean="0"/>
              <a:t>кроз падеже именицу ДРУГАРИЦА у множини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97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1131" y="1332411"/>
            <a:ext cx="2816027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r-Cyrl-RS" dirty="0" smtClean="0"/>
              <a:t>ПИСМО (предмет) једнина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82389" y="2090057"/>
            <a:ext cx="508350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sr-Cyrl-RS" dirty="0" smtClean="0"/>
              <a:t>Номинатив (</a:t>
            </a:r>
            <a:r>
              <a:rPr lang="sr-Cyrl-RS" dirty="0" smtClean="0">
                <a:solidFill>
                  <a:srgbClr val="FFFF00"/>
                </a:solidFill>
              </a:rPr>
              <a:t>ШТА</a:t>
            </a:r>
            <a:r>
              <a:rPr lang="sr-Cyrl-RS" dirty="0" smtClean="0"/>
              <a:t> је то?)                   –  </a:t>
            </a:r>
            <a:r>
              <a:rPr lang="sr-Cyrl-RS" dirty="0" smtClean="0">
                <a:solidFill>
                  <a:srgbClr val="FF0000"/>
                </a:solidFill>
              </a:rPr>
              <a:t>ПИСМО</a:t>
            </a:r>
          </a:p>
          <a:p>
            <a:pPr marL="342900" indent="-342900">
              <a:buAutoNum type="arabicPeriod"/>
            </a:pPr>
            <a:r>
              <a:rPr lang="sr-Cyrl-RS" dirty="0" smtClean="0"/>
              <a:t>Генитив (</a:t>
            </a:r>
            <a:r>
              <a:rPr lang="sr-Cyrl-RS" dirty="0" smtClean="0">
                <a:solidFill>
                  <a:srgbClr val="FFFF00"/>
                </a:solidFill>
              </a:rPr>
              <a:t>ЧЕГА </a:t>
            </a:r>
            <a:r>
              <a:rPr lang="sr-Cyrl-RS" dirty="0" smtClean="0"/>
              <a:t>нема?)                        – </a:t>
            </a:r>
            <a:r>
              <a:rPr lang="sr-Cyrl-RS" dirty="0" smtClean="0">
                <a:solidFill>
                  <a:srgbClr val="FF0000"/>
                </a:solidFill>
              </a:rPr>
              <a:t>ПИСМА</a:t>
            </a:r>
          </a:p>
          <a:p>
            <a:pPr marL="342900" indent="-342900">
              <a:buAutoNum type="arabicPeriod"/>
            </a:pPr>
            <a:r>
              <a:rPr lang="sr-Cyrl-RS" dirty="0" smtClean="0"/>
              <a:t>Датив (</a:t>
            </a:r>
            <a:r>
              <a:rPr lang="sr-Cyrl-RS" dirty="0" smtClean="0">
                <a:solidFill>
                  <a:srgbClr val="FFFF00"/>
                </a:solidFill>
              </a:rPr>
              <a:t>ЧЕМУ </a:t>
            </a:r>
            <a:r>
              <a:rPr lang="sr-Cyrl-RS" dirty="0" smtClean="0"/>
              <a:t>прилазиш?)                 – </a:t>
            </a:r>
            <a:r>
              <a:rPr lang="sr-Cyrl-RS" dirty="0" smtClean="0">
                <a:solidFill>
                  <a:srgbClr val="FF0000"/>
                </a:solidFill>
              </a:rPr>
              <a:t>ПИСМУ</a:t>
            </a:r>
          </a:p>
          <a:p>
            <a:pPr marL="342900" indent="-342900">
              <a:buAutoNum type="arabicPeriod"/>
            </a:pPr>
            <a:r>
              <a:rPr lang="sr-Cyrl-RS" dirty="0" smtClean="0"/>
              <a:t>Акузатив (</a:t>
            </a:r>
            <a:r>
              <a:rPr lang="sr-Cyrl-RS" dirty="0" smtClean="0">
                <a:solidFill>
                  <a:srgbClr val="FFFF00"/>
                </a:solidFill>
              </a:rPr>
              <a:t>ШТА</a:t>
            </a:r>
            <a:r>
              <a:rPr lang="sr-Cyrl-RS" dirty="0" smtClean="0"/>
              <a:t> видиш?)                    – </a:t>
            </a:r>
            <a:r>
              <a:rPr lang="sr-Cyrl-RS" dirty="0" smtClean="0">
                <a:solidFill>
                  <a:srgbClr val="FF0000"/>
                </a:solidFill>
              </a:rPr>
              <a:t>ПИСМО</a:t>
            </a:r>
          </a:p>
          <a:p>
            <a:pPr marL="342900" indent="-342900">
              <a:buAutoNum type="arabicPeriod"/>
            </a:pPr>
            <a:r>
              <a:rPr lang="sr-Cyrl-RS" dirty="0" smtClean="0"/>
              <a:t>Вокатив (</a:t>
            </a:r>
            <a:r>
              <a:rPr lang="sr-Cyrl-RS" dirty="0" smtClean="0">
                <a:solidFill>
                  <a:srgbClr val="FFFF00"/>
                </a:solidFill>
              </a:rPr>
              <a:t>ХЕЈ!</a:t>
            </a:r>
            <a:r>
              <a:rPr lang="sr-Cyrl-RS" dirty="0" smtClean="0"/>
              <a:t>)                                       – </a:t>
            </a:r>
            <a:r>
              <a:rPr lang="sr-Cyrl-RS" dirty="0" smtClean="0">
                <a:solidFill>
                  <a:srgbClr val="FF0000"/>
                </a:solidFill>
              </a:rPr>
              <a:t>ПИСМО</a:t>
            </a:r>
          </a:p>
          <a:p>
            <a:pPr marL="342900" indent="-342900">
              <a:buAutoNum type="arabicPeriod"/>
            </a:pPr>
            <a:r>
              <a:rPr lang="sr-Cyrl-RS" dirty="0" smtClean="0"/>
              <a:t>Инструментал (</a:t>
            </a:r>
            <a:r>
              <a:rPr lang="sr-Cyrl-RS" dirty="0" smtClean="0">
                <a:solidFill>
                  <a:srgbClr val="FFFF00"/>
                </a:solidFill>
              </a:rPr>
              <a:t>ЧИМЕ </a:t>
            </a:r>
            <a:r>
              <a:rPr lang="sr-Cyrl-RS" dirty="0" smtClean="0"/>
              <a:t>се служиш?) – </a:t>
            </a:r>
            <a:r>
              <a:rPr lang="sr-Cyrl-RS" dirty="0" smtClean="0">
                <a:solidFill>
                  <a:srgbClr val="FF0000"/>
                </a:solidFill>
              </a:rPr>
              <a:t>ПИСМОМ</a:t>
            </a:r>
          </a:p>
          <a:p>
            <a:pPr marL="342900" indent="-342900">
              <a:buAutoNum type="arabicPeriod"/>
            </a:pPr>
            <a:r>
              <a:rPr lang="sr-Cyrl-RS" dirty="0" smtClean="0"/>
              <a:t>Локатив (</a:t>
            </a:r>
            <a:r>
              <a:rPr lang="sr-Cyrl-RS" dirty="0" smtClean="0">
                <a:solidFill>
                  <a:srgbClr val="FFFF00"/>
                </a:solidFill>
              </a:rPr>
              <a:t>О ЧЕМУ </a:t>
            </a:r>
            <a:r>
              <a:rPr lang="sr-Cyrl-RS" dirty="0" smtClean="0"/>
              <a:t>причаш?)              – </a:t>
            </a:r>
            <a:r>
              <a:rPr lang="sr-Cyrl-RS" dirty="0" smtClean="0">
                <a:solidFill>
                  <a:srgbClr val="FF0000"/>
                </a:solidFill>
              </a:rPr>
              <a:t>ПИСМУ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21131" y="4493623"/>
            <a:ext cx="3618412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RS" dirty="0" smtClean="0"/>
              <a:t>Задатак: Промијените кроз падеже именицу ПЈЕСМА у једнини.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40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1131" y="1332411"/>
            <a:ext cx="295491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r-Cyrl-RS" dirty="0" smtClean="0"/>
              <a:t>ПИСМО (предмет) множина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82389" y="2090057"/>
            <a:ext cx="521174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sr-Cyrl-RS" dirty="0" smtClean="0"/>
              <a:t>Номинатив (</a:t>
            </a:r>
            <a:r>
              <a:rPr lang="sr-Cyrl-RS" dirty="0" smtClean="0">
                <a:solidFill>
                  <a:srgbClr val="FFFF00"/>
                </a:solidFill>
              </a:rPr>
              <a:t>ШТА</a:t>
            </a:r>
            <a:r>
              <a:rPr lang="sr-Cyrl-RS" dirty="0" smtClean="0"/>
              <a:t> је то?)                    –  </a:t>
            </a:r>
            <a:r>
              <a:rPr lang="sr-Cyrl-RS" dirty="0" smtClean="0">
                <a:solidFill>
                  <a:srgbClr val="FF0000"/>
                </a:solidFill>
              </a:rPr>
              <a:t>ПИСМА</a:t>
            </a:r>
          </a:p>
          <a:p>
            <a:pPr marL="342900" indent="-342900">
              <a:buAutoNum type="arabicPeriod"/>
            </a:pPr>
            <a:r>
              <a:rPr lang="sr-Cyrl-RS" dirty="0" smtClean="0"/>
              <a:t>Генитив (</a:t>
            </a:r>
            <a:r>
              <a:rPr lang="sr-Cyrl-RS" dirty="0" smtClean="0">
                <a:solidFill>
                  <a:srgbClr val="FFFF00"/>
                </a:solidFill>
              </a:rPr>
              <a:t>ЧЕГА </a:t>
            </a:r>
            <a:r>
              <a:rPr lang="sr-Cyrl-RS" dirty="0" smtClean="0"/>
              <a:t>нема?)                          – </a:t>
            </a:r>
            <a:r>
              <a:rPr lang="sr-Cyrl-RS" dirty="0" smtClean="0">
                <a:solidFill>
                  <a:srgbClr val="FF0000"/>
                </a:solidFill>
              </a:rPr>
              <a:t>ПИСАМА</a:t>
            </a:r>
          </a:p>
          <a:p>
            <a:pPr marL="342900" indent="-342900">
              <a:buAutoNum type="arabicPeriod"/>
            </a:pPr>
            <a:r>
              <a:rPr lang="sr-Cyrl-RS" dirty="0" smtClean="0"/>
              <a:t>Датив (</a:t>
            </a:r>
            <a:r>
              <a:rPr lang="sr-Cyrl-RS" dirty="0" smtClean="0">
                <a:solidFill>
                  <a:srgbClr val="FFFF00"/>
                </a:solidFill>
              </a:rPr>
              <a:t>ЧЕМУ</a:t>
            </a:r>
            <a:r>
              <a:rPr lang="sr-Cyrl-RS" dirty="0" smtClean="0"/>
              <a:t> прилазиш?)                  – </a:t>
            </a:r>
            <a:r>
              <a:rPr lang="sr-Cyrl-RS" dirty="0" smtClean="0">
                <a:solidFill>
                  <a:srgbClr val="FF0000"/>
                </a:solidFill>
              </a:rPr>
              <a:t>ПИСМИМА</a:t>
            </a:r>
          </a:p>
          <a:p>
            <a:pPr marL="342900" indent="-342900">
              <a:buAutoNum type="arabicPeriod"/>
            </a:pPr>
            <a:r>
              <a:rPr lang="sr-Cyrl-RS" dirty="0" smtClean="0"/>
              <a:t>Акузатив (</a:t>
            </a:r>
            <a:r>
              <a:rPr lang="sr-Cyrl-RS" dirty="0" smtClean="0">
                <a:solidFill>
                  <a:srgbClr val="FFFF00"/>
                </a:solidFill>
              </a:rPr>
              <a:t>ШТА</a:t>
            </a:r>
            <a:r>
              <a:rPr lang="sr-Cyrl-RS" dirty="0" smtClean="0"/>
              <a:t> видиш?)                     – </a:t>
            </a:r>
            <a:r>
              <a:rPr lang="sr-Cyrl-RS" dirty="0" smtClean="0">
                <a:solidFill>
                  <a:srgbClr val="FF0000"/>
                </a:solidFill>
              </a:rPr>
              <a:t>ПИСМА</a:t>
            </a:r>
          </a:p>
          <a:p>
            <a:pPr marL="342900" indent="-342900">
              <a:buAutoNum type="arabicPeriod"/>
            </a:pPr>
            <a:r>
              <a:rPr lang="sr-Cyrl-RS" dirty="0" smtClean="0"/>
              <a:t>Вокатив (</a:t>
            </a:r>
            <a:r>
              <a:rPr lang="sr-Cyrl-RS" dirty="0" smtClean="0">
                <a:solidFill>
                  <a:srgbClr val="FFFF00"/>
                </a:solidFill>
              </a:rPr>
              <a:t>ХЕЈ!</a:t>
            </a:r>
            <a:r>
              <a:rPr lang="sr-Cyrl-RS" dirty="0" smtClean="0"/>
              <a:t>)                                       – </a:t>
            </a:r>
            <a:r>
              <a:rPr lang="sr-Cyrl-RS" dirty="0" smtClean="0">
                <a:solidFill>
                  <a:srgbClr val="FF0000"/>
                </a:solidFill>
              </a:rPr>
              <a:t>ПИСМА</a:t>
            </a:r>
          </a:p>
          <a:p>
            <a:pPr marL="342900" indent="-342900">
              <a:buAutoNum type="arabicPeriod"/>
            </a:pPr>
            <a:r>
              <a:rPr lang="sr-Cyrl-RS" dirty="0" smtClean="0"/>
              <a:t>Инструментал (</a:t>
            </a:r>
            <a:r>
              <a:rPr lang="sr-Cyrl-RS" dirty="0" smtClean="0">
                <a:solidFill>
                  <a:srgbClr val="FFFF00"/>
                </a:solidFill>
              </a:rPr>
              <a:t>ЧИМЕ </a:t>
            </a:r>
            <a:r>
              <a:rPr lang="sr-Cyrl-RS" dirty="0" smtClean="0"/>
              <a:t>се служиш?) – </a:t>
            </a:r>
            <a:r>
              <a:rPr lang="sr-Cyrl-RS" dirty="0" smtClean="0">
                <a:solidFill>
                  <a:srgbClr val="FF0000"/>
                </a:solidFill>
              </a:rPr>
              <a:t>ПИСМИМА</a:t>
            </a:r>
          </a:p>
          <a:p>
            <a:pPr marL="342900" indent="-342900">
              <a:buAutoNum type="arabicPeriod"/>
            </a:pPr>
            <a:r>
              <a:rPr lang="sr-Cyrl-RS" dirty="0" smtClean="0"/>
              <a:t>Локатив (</a:t>
            </a:r>
            <a:r>
              <a:rPr lang="sr-Cyrl-RS" dirty="0" smtClean="0">
                <a:solidFill>
                  <a:srgbClr val="FFFF00"/>
                </a:solidFill>
              </a:rPr>
              <a:t>О ЧЕМУ </a:t>
            </a:r>
            <a:r>
              <a:rPr lang="sr-Cyrl-RS" dirty="0" smtClean="0"/>
              <a:t>причаш?)              – </a:t>
            </a:r>
            <a:r>
              <a:rPr lang="sr-Cyrl-RS" dirty="0" smtClean="0">
                <a:solidFill>
                  <a:srgbClr val="FF0000"/>
                </a:solidFill>
              </a:rPr>
              <a:t>ПИСМИМА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9691" y="4509696"/>
            <a:ext cx="3618412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RS" dirty="0" smtClean="0"/>
              <a:t>Задатак: Промијените кроз падеже именицу ПЈЕСМА у множини.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11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585</Words>
  <Application>Microsoft Office PowerPoint</Application>
  <PresentationFormat>Custom</PresentationFormat>
  <Paragraphs>89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Korisnik</cp:lastModifiedBy>
  <cp:revision>23</cp:revision>
  <dcterms:created xsi:type="dcterms:W3CDTF">2020-11-03T07:45:05Z</dcterms:created>
  <dcterms:modified xsi:type="dcterms:W3CDTF">2020-11-12T11:26:57Z</dcterms:modified>
</cp:coreProperties>
</file>