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70" r:id="rId2"/>
    <p:sldId id="272" r:id="rId3"/>
    <p:sldId id="258" r:id="rId4"/>
    <p:sldId id="262" r:id="rId5"/>
    <p:sldId id="263" r:id="rId6"/>
    <p:sldId id="264" r:id="rId7"/>
    <p:sldId id="265" r:id="rId8"/>
    <p:sldId id="267" r:id="rId9"/>
    <p:sldId id="269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2" autoAdjust="0"/>
    <p:restoredTop sz="94713" autoAdjust="0"/>
  </p:normalViewPr>
  <p:slideViewPr>
    <p:cSldViewPr>
      <p:cViewPr varScale="1">
        <p:scale>
          <a:sx n="73" d="100"/>
          <a:sy n="73" d="100"/>
        </p:scale>
        <p:origin x="-11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D2115-4873-4C8D-851B-2FCFC283D57F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D5E19-C591-4D92-8720-9B4F167AD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91FDAA0-14B3-461D-AA4F-BF247AC362F8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BCC7-F4D4-4314-8573-CE66E95E6A5D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09BCC7-F4D4-4314-8573-CE66E95E6A5D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04DBDE-52A2-42BD-AACE-366EB8FFAB8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18404" y="5643554"/>
            <a:ext cx="2825596" cy="12144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5852" y="2285992"/>
            <a:ext cx="70723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Cyrl-BA" sz="4400" b="1" dirty="0" smtClean="0">
                <a:latin typeface="Times New Roman" pitchFamily="18" charset="0"/>
                <a:cs typeface="Times New Roman" pitchFamily="18" charset="0"/>
              </a:rPr>
              <a:t>Штампана слова латинице</a:t>
            </a:r>
          </a:p>
          <a:p>
            <a:endParaRPr lang="bs-Cyrl-BA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Latn-BA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d</a:t>
            </a:r>
            <a:r>
              <a:rPr lang="bs-Cyrl-BA" sz="5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BA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5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Dž dž</a:t>
            </a:r>
            <a:r>
              <a:rPr lang="bs-Cyrl-BA" sz="5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BA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bs-Cyrl-BA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15328" cy="1632798"/>
          </a:xfrm>
        </p:spPr>
        <p:txBody>
          <a:bodyPr>
            <a:normAutofit/>
          </a:bodyPr>
          <a:lstStyle/>
          <a:p>
            <a:pPr algn="just"/>
            <a:r>
              <a:rPr lang="bs-Cyrl-B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Прочитаћемо сљедеће ријечи да бисмо уочили гдје се то налазе наша научена слова</a:t>
            </a:r>
            <a:r>
              <a:rPr lang="sr-Latn-B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2357431"/>
            <a:ext cx="8408306" cy="2002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sr-Latn-BA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sr-Latn-BA" sz="4400" b="1" dirty="0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sr-Latn-BA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sr-Latn-BA" sz="4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RS" sz="4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BA" sz="4400" b="1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sr-Latn-BA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dž</a:t>
            </a:r>
            <a:r>
              <a:rPr lang="sr-Latn-BA" sz="4400" b="1" dirty="0" smtClean="0">
                <a:latin typeface="Times New Roman" pitchFamily="18" charset="0"/>
                <a:cs typeface="Times New Roman" pitchFamily="18" charset="0"/>
              </a:rPr>
              <a:t>ak</a:t>
            </a:r>
            <a:r>
              <a:rPr lang="sr-Cyrl-RS" sz="4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BA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sr-Latn-BA" sz="4400" b="1" dirty="0" smtClean="0">
                <a:latin typeface="Times New Roman" pitchFamily="18" charset="0"/>
                <a:cs typeface="Times New Roman" pitchFamily="18" charset="0"/>
              </a:rPr>
              <a:t>ak</a:t>
            </a:r>
            <a:r>
              <a:rPr lang="sr-Cyrl-RS" sz="4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BA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dž</a:t>
            </a:r>
            <a:r>
              <a:rPr lang="sr-Latn-BA" sz="4400" b="1" dirty="0" smtClean="0">
                <a:latin typeface="Times New Roman" pitchFamily="18" charset="0"/>
                <a:cs typeface="Times New Roman" pitchFamily="18" charset="0"/>
              </a:rPr>
              <a:t>ak</a:t>
            </a:r>
            <a:r>
              <a:rPr lang="sr-Cyrl-RS" sz="4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BA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BA" sz="4400" b="1" dirty="0" smtClean="0">
                <a:latin typeface="Times New Roman" pitchFamily="18" charset="0"/>
                <a:cs typeface="Times New Roman" pitchFamily="18" charset="0"/>
              </a:rPr>
              <a:t>ragan,             bun</a:t>
            </a:r>
            <a:r>
              <a:rPr lang="sr-Latn-BA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BA" sz="4400" b="1" dirty="0" smtClean="0">
                <a:latin typeface="Times New Roman" pitchFamily="18" charset="0"/>
                <a:cs typeface="Times New Roman" pitchFamily="18" charset="0"/>
              </a:rPr>
              <a:t>a, Na</a:t>
            </a:r>
            <a:r>
              <a:rPr lang="sr-Latn-BA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sr-Latn-BA" sz="4400" b="1" dirty="0" smtClean="0">
                <a:latin typeface="Times New Roman" pitchFamily="18" charset="0"/>
                <a:cs typeface="Times New Roman" pitchFamily="18" charset="0"/>
              </a:rPr>
              <a:t>a, me</a:t>
            </a:r>
            <a:r>
              <a:rPr lang="sr-Latn-BA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BA" sz="4400" b="1" dirty="0" smtClean="0">
                <a:latin typeface="Times New Roman" pitchFamily="18" charset="0"/>
                <a:cs typeface="Times New Roman" pitchFamily="18" charset="0"/>
              </a:rPr>
              <a:t>o, pi</a:t>
            </a:r>
            <a:r>
              <a:rPr lang="sr-Latn-BA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dž</a:t>
            </a:r>
            <a:r>
              <a:rPr lang="sr-Latn-BA" sz="4400" b="1" dirty="0" smtClean="0">
                <a:latin typeface="Times New Roman" pitchFamily="18" charset="0"/>
                <a:cs typeface="Times New Roman" pitchFamily="18" charset="0"/>
              </a:rPr>
              <a:t>ama... </a:t>
            </a:r>
            <a:endParaRPr lang="sr-Latn-C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87920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pic>
        <p:nvPicPr>
          <p:cNvPr id="1026" name="Picture 2" descr="D: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5284151"/>
            <a:ext cx="3357554" cy="1573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429882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bs-Cyrl-BA" sz="3800" dirty="0" smtClean="0">
                <a:latin typeface="Times New Roman" pitchFamily="18" charset="0"/>
                <a:cs typeface="Times New Roman" pitchFamily="18" charset="0"/>
              </a:rPr>
              <a:t>   За домаћи задатак напиши штампаним словима латинице три реченице које почињу сљедећим ријечима:</a:t>
            </a:r>
          </a:p>
          <a:p>
            <a:pPr>
              <a:buNone/>
            </a:pPr>
            <a:r>
              <a:rPr lang="sr-Latn-BA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s-Cyrl-BA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s-Cyrl-BA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BA" sz="4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BA" sz="4700" b="1" dirty="0" smtClean="0">
                <a:latin typeface="Times New Roman" pitchFamily="18" charset="0"/>
                <a:cs typeface="Times New Roman" pitchFamily="18" charset="0"/>
              </a:rPr>
              <a:t>rvo</a:t>
            </a:r>
            <a:r>
              <a:rPr lang="bs-Cyrl-BA" sz="4700" b="1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buNone/>
            </a:pPr>
            <a:r>
              <a:rPr lang="bs-Cyrl-BA" sz="47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Latn-BA" sz="47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Dž</a:t>
            </a:r>
            <a:r>
              <a:rPr lang="sr-Latn-BA" sz="4700" b="1" dirty="0" smtClean="0">
                <a:latin typeface="Times New Roman" pitchFamily="18" charset="0"/>
                <a:cs typeface="Times New Roman" pitchFamily="18" charset="0"/>
              </a:rPr>
              <a:t>emper...</a:t>
            </a:r>
            <a:endParaRPr lang="bs-Cyrl-BA" sz="47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s-Cyrl-BA" sz="4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Latn-BA" sz="4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sr-Latn-BA" sz="4700" b="1" dirty="0" smtClean="0">
                <a:latin typeface="Times New Roman" pitchFamily="18" charset="0"/>
                <a:cs typeface="Times New Roman" pitchFamily="18" charset="0"/>
              </a:rPr>
              <a:t>ur</a:t>
            </a:r>
            <a:r>
              <a:rPr lang="sr-Latn-BA" sz="4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sr-Latn-BA" sz="4700" b="1" dirty="0" smtClean="0">
                <a:latin typeface="Times New Roman" pitchFamily="18" charset="0"/>
                <a:cs typeface="Times New Roman" pitchFamily="18" charset="0"/>
              </a:rPr>
              <a:t>evak...</a:t>
            </a:r>
            <a:endParaRPr lang="bs-Cyrl-BA" sz="47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BA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6354" y="4929174"/>
            <a:ext cx="3377646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D:\unname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00101" y="3214686"/>
            <a:ext cx="721523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bs-Cyrl-BA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bs-Cyrl-B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Дошли смо до краја.</a:t>
            </a:r>
          </a:p>
          <a:p>
            <a:pPr algn="ctr"/>
            <a:r>
              <a:rPr lang="bs-Cyrl-B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Поздрав, вриједни      другари!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18404" y="5643554"/>
            <a:ext cx="2825596" cy="12144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5984" y="1785926"/>
            <a:ext cx="4572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4000" b="1" dirty="0" smtClean="0">
                <a:latin typeface="Times New Roman" pitchFamily="18" charset="0"/>
                <a:cs typeface="Times New Roman" pitchFamily="18" charset="0"/>
              </a:rPr>
              <a:t>Данас </a:t>
            </a:r>
            <a:r>
              <a:rPr lang="bs-Cyrl-BA" sz="4000" b="1" dirty="0" smtClean="0">
                <a:latin typeface="Times New Roman" pitchFamily="18" charset="0"/>
                <a:cs typeface="Times New Roman" pitchFamily="18" charset="0"/>
              </a:rPr>
              <a:t>ћемо</a:t>
            </a:r>
            <a:r>
              <a:rPr lang="sr-Cyrl-CS" sz="4000" b="1" dirty="0" smtClean="0">
                <a:latin typeface="Times New Roman" pitchFamily="18" charset="0"/>
                <a:cs typeface="Times New Roman" pitchFamily="18" charset="0"/>
              </a:rPr>
              <a:t> ти помоћи да научиш </a:t>
            </a:r>
            <a:r>
              <a:rPr lang="bs-Cyrl-BA" sz="4000" b="1" dirty="0" smtClean="0">
                <a:latin typeface="Times New Roman" pitchFamily="18" charset="0"/>
                <a:cs typeface="Times New Roman" pitchFamily="18" charset="0"/>
              </a:rPr>
              <a:t>штампана </a:t>
            </a:r>
            <a:r>
              <a:rPr lang="sr-Cyrl-CS" sz="4000" b="1" dirty="0" smtClean="0">
                <a:latin typeface="Times New Roman" pitchFamily="18" charset="0"/>
                <a:cs typeface="Times New Roman" pitchFamily="18" charset="0"/>
              </a:rPr>
              <a:t>слова латинице: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sr-Latn-R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d</a:t>
            </a:r>
            <a:r>
              <a:rPr lang="bs-Cyrl-BA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4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Dž dž</a:t>
            </a:r>
            <a:r>
              <a:rPr lang="bs-Cyrl-BA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 đ</a:t>
            </a:r>
            <a:endParaRPr lang="en-US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285992"/>
            <a:ext cx="6500858" cy="37147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43108" y="1500174"/>
            <a:ext cx="457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s-Cyrl-BA" sz="4400" b="1" dirty="0" smtClean="0">
                <a:latin typeface="Times New Roman" pitchFamily="18" charset="0"/>
                <a:cs typeface="Times New Roman" pitchFamily="18" charset="0"/>
              </a:rPr>
              <a:t>Кренимо!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85786" y="1214422"/>
            <a:ext cx="7981976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sr-Cyrl-RS" sz="60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Latn-R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60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Latn-RS" sz="6000" b="1" dirty="0" smtClean="0"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sr-Cyrl-RS" sz="6000" b="1" dirty="0" smtClean="0">
                <a:latin typeface="Times New Roman" pitchFamily="18" charset="0"/>
                <a:cs typeface="Times New Roman" pitchFamily="18" charset="0"/>
              </a:rPr>
              <a:t>Џ</a:t>
            </a:r>
            <a:r>
              <a:rPr lang="sr-Latn-R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6000" b="1" dirty="0" smtClean="0">
                <a:latin typeface="Times New Roman" pitchFamily="18" charset="0"/>
                <a:cs typeface="Times New Roman" pitchFamily="18" charset="0"/>
              </a:rPr>
              <a:t>џ</a:t>
            </a:r>
            <a:r>
              <a:rPr lang="sr-Latn-RS" sz="6000" b="1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sr-Cyrl-RS" sz="6000" b="1" dirty="0" smtClean="0">
                <a:latin typeface="Times New Roman" pitchFamily="18" charset="0"/>
                <a:cs typeface="Times New Roman" pitchFamily="18" charset="0"/>
              </a:rPr>
              <a:t>Ђ</a:t>
            </a:r>
            <a:r>
              <a:rPr lang="sr-Latn-R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6000" b="1" dirty="0" smtClean="0">
                <a:latin typeface="Times New Roman" pitchFamily="18" charset="0"/>
                <a:cs typeface="Times New Roman" pitchFamily="18" charset="0"/>
              </a:rPr>
              <a:t>ђ</a:t>
            </a:r>
            <a:endParaRPr lang="sr-Latn-C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857224" y="3143248"/>
            <a:ext cx="8001000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sr-Latn-R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d</a:t>
            </a:r>
            <a:r>
              <a:rPr lang="bs-Cyrl-B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RS" sz="6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Dž dž</a:t>
            </a:r>
            <a:r>
              <a:rPr lang="bs-Cyrl-B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 đ</a:t>
            </a:r>
            <a:endParaRPr lang="sr-Latn-CS" sz="6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786050" y="2214554"/>
            <a:ext cx="71434" cy="10001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>
            <a:off x="4760595" y="2214554"/>
            <a:ext cx="45719" cy="10001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Explosion 1 19"/>
          <p:cNvSpPr/>
          <p:nvPr/>
        </p:nvSpPr>
        <p:spPr>
          <a:xfrm>
            <a:off x="838200" y="304800"/>
            <a:ext cx="2514600" cy="762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371600" y="5334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ЋИРИЛИЦА</a:t>
            </a:r>
          </a:p>
        </p:txBody>
      </p:sp>
      <p:sp>
        <p:nvSpPr>
          <p:cNvPr id="22" name="Explosion 1 21"/>
          <p:cNvSpPr/>
          <p:nvPr/>
        </p:nvSpPr>
        <p:spPr>
          <a:xfrm>
            <a:off x="6858000" y="4267200"/>
            <a:ext cx="2286000" cy="762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315200" y="44196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ЛАТИНИЦА</a:t>
            </a: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6858016" y="2285992"/>
            <a:ext cx="45719" cy="85725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67" grpId="0" animBg="1"/>
      <p:bldP spid="20" grpId="0" animBg="1"/>
      <p:bldP spid="21" grpId="0"/>
      <p:bldP spid="22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3352800" y="4419600"/>
            <a:ext cx="5410200" cy="2133600"/>
          </a:xfrm>
          <a:prstGeom prst="wedgeRoundRectCallout">
            <a:avLst>
              <a:gd name="adj1" fmla="val -76704"/>
              <a:gd name="adj2" fmla="val -1116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33800" y="4953000"/>
            <a:ext cx="4800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Пажљиво гледај како се пише слово </a:t>
            </a:r>
            <a:r>
              <a:rPr lang="sr-Cyrl-R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латинице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0800" y="457200"/>
            <a:ext cx="276595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sr-Cyrl-R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Слово Д</a:t>
            </a:r>
            <a:endParaRPr lang="en-US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371600"/>
            <a:ext cx="1054677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D:\4ec55610a46c8f1e54eb6ef51f88c5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143116"/>
            <a:ext cx="1285884" cy="2500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3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3352800" y="4419600"/>
            <a:ext cx="5410200" cy="2133600"/>
          </a:xfrm>
          <a:prstGeom prst="wedgeRoundRectCallout">
            <a:avLst>
              <a:gd name="adj1" fmla="val -76704"/>
              <a:gd name="adj2" fmla="val -1116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33800" y="4876800"/>
            <a:ext cx="4800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Пажљиво гледај како се пише слово </a:t>
            </a:r>
            <a:r>
              <a:rPr lang="sr-Cyrl-R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Џ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латинице.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133600" y="152400"/>
            <a:ext cx="282846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sr-Cyrl-RS" sz="54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sr-Cyrl-RS" sz="5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Џ</a:t>
            </a:r>
            <a:endParaRPr lang="en-US" sz="54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00298" y="1428737"/>
          <a:ext cx="6643702" cy="107157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643702"/>
              </a:tblGrid>
              <a:tr h="413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615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6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38400" y="1371600"/>
            <a:ext cx="3429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8000" dirty="0"/>
          </a:p>
        </p:txBody>
      </p:sp>
      <p:pic>
        <p:nvPicPr>
          <p:cNvPr id="7" name="Picture 2" descr="D:\4ec55610a46c8f1e54eb6ef51f88c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143116"/>
            <a:ext cx="1285884" cy="2500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D:\latinija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7" y="1428736"/>
            <a:ext cx="2916767" cy="107157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8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32" grpId="0" autoUpdateAnimBg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3352800" y="4419600"/>
            <a:ext cx="5410200" cy="2133600"/>
          </a:xfrm>
          <a:prstGeom prst="wedgeRoundRectCallout">
            <a:avLst>
              <a:gd name="adj1" fmla="val -76704"/>
              <a:gd name="adj2" fmla="val -1116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33800" y="4953000"/>
            <a:ext cx="4800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Пажљиво гледај како се пише словo </a:t>
            </a:r>
            <a:r>
              <a:rPr lang="sr-Cyrl-R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Ђ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латинице.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438400" y="228600"/>
            <a:ext cx="284449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sr-Cyrl-RS" sz="54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sr-Cyrl-RS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Ђ</a:t>
            </a:r>
            <a:endParaRPr lang="en-US" sz="54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447800"/>
            <a:ext cx="12441771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D:\4ec55610a46c8f1e54eb6ef51f88c5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143116"/>
            <a:ext cx="1285884" cy="2500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3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5"/>
          <p:cNvSpPr>
            <a:spLocks noChangeArrowheads="1"/>
          </p:cNvSpPr>
          <p:nvPr/>
        </p:nvSpPr>
        <p:spPr bwMode="auto">
          <a:xfrm flipV="1">
            <a:off x="3071802" y="228600"/>
            <a:ext cx="5614998" cy="1628764"/>
          </a:xfrm>
          <a:prstGeom prst="wedgeRoundRectCallout">
            <a:avLst>
              <a:gd name="adj1" fmla="val -79046"/>
              <a:gd name="adj2" fmla="val -2764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3581400" y="214290"/>
            <a:ext cx="4648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Хајде сада да испишемо ова слова прстом </a:t>
            </a:r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ваздуху.</a:t>
            </a:r>
          </a:p>
        </p:txBody>
      </p:sp>
      <p:sp>
        <p:nvSpPr>
          <p:cNvPr id="15" name="Oval 14"/>
          <p:cNvSpPr/>
          <p:nvPr/>
        </p:nvSpPr>
        <p:spPr>
          <a:xfrm>
            <a:off x="142844" y="2857496"/>
            <a:ext cx="2643206" cy="221457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d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071802" y="2571744"/>
            <a:ext cx="3000396" cy="250033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sz="6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Dž dž</a:t>
            </a:r>
            <a:endParaRPr lang="en-US" sz="6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357950" y="2714620"/>
            <a:ext cx="2643206" cy="23431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 đ</a:t>
            </a:r>
            <a:endParaRPr lang="en-US" sz="6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D:\4ec55610a46c8f1e54eb6ef51f88c5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642918"/>
            <a:ext cx="1357322" cy="22145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339752" y="260648"/>
            <a:ext cx="5040560" cy="533400"/>
          </a:xfrm>
          <a:prstGeom prst="wedgeRoundRectCallout">
            <a:avLst>
              <a:gd name="adj1" fmla="val -66380"/>
              <a:gd name="adj2" fmla="val 75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514600" y="381000"/>
            <a:ext cx="5441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sz="2400" b="1" dirty="0"/>
              <a:t>Отвори свеску и </a:t>
            </a:r>
            <a:r>
              <a:rPr lang="bs-Cyrl-BA" sz="2400" b="1" dirty="0" smtClean="0"/>
              <a:t>запиши слова</a:t>
            </a:r>
            <a:r>
              <a:rPr lang="sr-Cyrl-CS" sz="2400" b="1" dirty="0" smtClean="0"/>
              <a:t>: </a:t>
            </a:r>
            <a:endParaRPr lang="en-US" sz="2400" b="1" dirty="0"/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2743200" y="1143000"/>
            <a:ext cx="1219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991"/>
              </a:avLst>
            </a:prstTxWarp>
          </a:bodyPr>
          <a:lstStyle/>
          <a:p>
            <a:pPr algn="ctr"/>
            <a:r>
              <a:rPr lang="sr-Latn-R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D d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246" name="Line 10"/>
          <p:cNvSpPr>
            <a:spLocks noChangeShapeType="1"/>
          </p:cNvSpPr>
          <p:nvPr/>
        </p:nvSpPr>
        <p:spPr bwMode="auto">
          <a:xfrm>
            <a:off x="2667000" y="10668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>
            <a:off x="2743200" y="14478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12"/>
          <p:cNvSpPr>
            <a:spLocks noChangeShapeType="1"/>
          </p:cNvSpPr>
          <p:nvPr/>
        </p:nvSpPr>
        <p:spPr bwMode="auto">
          <a:xfrm>
            <a:off x="2667000" y="19050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14"/>
          <p:cNvSpPr>
            <a:spLocks noChangeShapeType="1"/>
          </p:cNvSpPr>
          <p:nvPr/>
        </p:nvSpPr>
        <p:spPr bwMode="auto">
          <a:xfrm>
            <a:off x="2667000" y="22098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5"/>
          <p:cNvSpPr>
            <a:spLocks noChangeShapeType="1"/>
          </p:cNvSpPr>
          <p:nvPr/>
        </p:nvSpPr>
        <p:spPr bwMode="auto">
          <a:xfrm>
            <a:off x="2667000" y="25146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6"/>
          <p:cNvSpPr>
            <a:spLocks noChangeShapeType="1"/>
          </p:cNvSpPr>
          <p:nvPr/>
        </p:nvSpPr>
        <p:spPr bwMode="auto">
          <a:xfrm>
            <a:off x="2667000" y="28956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WordArt 17"/>
          <p:cNvSpPr>
            <a:spLocks noChangeArrowheads="1" noChangeShapeType="1" noTextEdit="1"/>
          </p:cNvSpPr>
          <p:nvPr/>
        </p:nvSpPr>
        <p:spPr bwMode="auto">
          <a:xfrm>
            <a:off x="2743200" y="2209800"/>
            <a:ext cx="990600" cy="687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Latn-R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imes New Roman"/>
                <a:cs typeface="Times New Roman"/>
              </a:rPr>
              <a:t>Dž dž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10253" name="Line 19"/>
          <p:cNvSpPr>
            <a:spLocks noChangeShapeType="1"/>
          </p:cNvSpPr>
          <p:nvPr/>
        </p:nvSpPr>
        <p:spPr bwMode="auto">
          <a:xfrm>
            <a:off x="2667000" y="32004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20"/>
          <p:cNvSpPr>
            <a:spLocks noChangeShapeType="1"/>
          </p:cNvSpPr>
          <p:nvPr/>
        </p:nvSpPr>
        <p:spPr bwMode="auto">
          <a:xfrm>
            <a:off x="2667000" y="35814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21"/>
          <p:cNvSpPr>
            <a:spLocks noChangeShapeType="1"/>
          </p:cNvSpPr>
          <p:nvPr/>
        </p:nvSpPr>
        <p:spPr bwMode="auto">
          <a:xfrm>
            <a:off x="2667000" y="40386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8" name="WordArt 28"/>
          <p:cNvSpPr>
            <a:spLocks noChangeArrowheads="1" noChangeShapeType="1" noTextEdit="1"/>
          </p:cNvSpPr>
          <p:nvPr/>
        </p:nvSpPr>
        <p:spPr bwMode="auto">
          <a:xfrm>
            <a:off x="2743200" y="3276600"/>
            <a:ext cx="900106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Latn-R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Đ đ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pic>
        <p:nvPicPr>
          <p:cNvPr id="1026" name="Picture 2" descr="D:\4ec55610a46c8f1e54eb6ef51f88c5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1857388" cy="16716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/>
      <p:bldP spid="5129" grpId="0" animBg="1"/>
      <p:bldP spid="5137" grpId="0" animBg="1"/>
      <p:bldP spid="514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179</Words>
  <Application>Microsoft Office PowerPoint</Application>
  <PresentationFormat>On-screen Show (4:3)</PresentationFormat>
  <Paragraphs>36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Прочитаћемо сљедеће ријечи да бисмо уочили гдје се то налазе наша научена слова: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Kuzmo</dc:creator>
  <cp:lastModifiedBy>Laptop 002</cp:lastModifiedBy>
  <cp:revision>43</cp:revision>
  <dcterms:created xsi:type="dcterms:W3CDTF">2020-11-17T08:22:47Z</dcterms:created>
  <dcterms:modified xsi:type="dcterms:W3CDTF">2020-11-20T20:23:11Z</dcterms:modified>
</cp:coreProperties>
</file>