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58" r:id="rId5"/>
    <p:sldId id="261" r:id="rId6"/>
    <p:sldId id="262" r:id="rId7"/>
    <p:sldId id="267" r:id="rId8"/>
    <p:sldId id="264" r:id="rId9"/>
    <p:sldId id="265" r:id="rId10"/>
    <p:sldId id="268" r:id="rId11"/>
    <p:sldId id="269" r:id="rId12"/>
    <p:sldId id="270" r:id="rId13"/>
    <p:sldId id="271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D27933C-5F67-498C-BEB9-94A408B3C638}">
          <p14:sldIdLst>
            <p14:sldId id="256"/>
            <p14:sldId id="257"/>
            <p14:sldId id="259"/>
            <p14:sldId id="258"/>
            <p14:sldId id="261"/>
            <p14:sldId id="262"/>
            <p14:sldId id="267"/>
            <p14:sldId id="264"/>
            <p14:sldId id="265"/>
            <p14:sldId id="268"/>
            <p14:sldId id="269"/>
            <p14:sldId id="270"/>
            <p14:sldId id="27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jela Lolic" initials="DL" lastIdx="0" clrIdx="0">
    <p:extLst>
      <p:ext uri="{19B8F6BF-5375-455C-9EA6-DF929625EA0E}">
        <p15:presenceInfo xmlns:p15="http://schemas.microsoft.com/office/powerpoint/2012/main" userId="67d28de278fda3f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sr-Cyrl-RS" smtClean="0"/>
              <a:t/>
            </a:r>
            <a:br>
              <a:rPr lang="sr-Cyrl-RS" smtClean="0"/>
            </a:br>
            <a:r>
              <a:rPr lang="sr-Cyrl-RS" smtClean="0"/>
              <a:t/>
            </a:r>
            <a:br>
              <a:rPr lang="sr-Cyrl-RS" smtClean="0"/>
            </a:br>
            <a:r>
              <a:rPr lang="sr-Cyrl-RS" smtClean="0">
                <a:latin typeface="Calibri" panose="020F0502020204030204" pitchFamily="34" charset="0"/>
                <a:cs typeface="Calibri" panose="020F0502020204030204" pitchFamily="34" charset="0"/>
              </a:rPr>
              <a:t>ПРЕДСТАВЉАЊЕ ХИДРОГРАФИЈЕ И РЕЉЕФА НА КАРТИ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55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75447" y="752030"/>
            <a:ext cx="2221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МЕТОДА ШРАФА</a:t>
            </a:r>
            <a:endParaRPr lang="en-US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http://www.bilgicim.net/wp-content/uploads/2015/09/Haritalarda-yuzey-sekilleri-nasil-gosterilir-61-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2089" y="1785763"/>
            <a:ext cx="4343400" cy="303237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486400" y="1785763"/>
            <a:ext cx="4819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ШРАФЕ се ријетко користе за приказивање рељефа јер се са њима не може одредити надморска  висина.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56417" y="5118931"/>
            <a:ext cx="4119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Уколико су </a:t>
            </a:r>
            <a:r>
              <a:rPr lang="sr-Cyrl-RS" dirty="0" smtClean="0">
                <a:solidFill>
                  <a:srgbClr val="FF0000"/>
                </a:solidFill>
              </a:rPr>
              <a:t>дебље и краће </a:t>
            </a:r>
            <a:r>
              <a:rPr lang="sr-Cyrl-RS" dirty="0" smtClean="0"/>
              <a:t>рељеф је стрмији а уколико су </a:t>
            </a:r>
            <a:r>
              <a:rPr lang="sr-Cyrl-RS" dirty="0" smtClean="0">
                <a:solidFill>
                  <a:srgbClr val="FF0000"/>
                </a:solidFill>
              </a:rPr>
              <a:t>дуже и тање </a:t>
            </a:r>
            <a:r>
              <a:rPr lang="sr-Cyrl-RS" dirty="0" smtClean="0"/>
              <a:t>рељеф је равнији.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2187723" y="3165862"/>
            <a:ext cx="435836" cy="20641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597779" y="3512321"/>
            <a:ext cx="777668" cy="19394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3312" y="2670832"/>
            <a:ext cx="5542857" cy="33714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86400" y="6135880"/>
            <a:ext cx="4426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Погодно за карте крупне размјере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98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17114" y="247828"/>
            <a:ext cx="25039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МЕТОДА БОЈЕЊЕМ</a:t>
            </a:r>
            <a:endParaRPr lang="en-US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10">
            <a:extLst>
              <a:ext uri="{FF2B5EF4-FFF2-40B4-BE49-F238E27FC236}">
                <a16:creationId xmlns="" xmlns:a16="http://schemas.microsoft.com/office/drawing/2014/main" id="{4B762D5C-6D35-47B5-AB5C-9C2157DDF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99" y="1596521"/>
            <a:ext cx="6529371" cy="4872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>
            <a:extLst>
              <a:ext uri="{FF2B5EF4-FFF2-40B4-BE49-F238E27FC236}">
                <a16:creationId xmlns="" xmlns:a16="http://schemas.microsoft.com/office/drawing/2014/main" id="{62BCD498-0B95-490C-913B-FE1BC77D3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032" y="3828081"/>
            <a:ext cx="2483466" cy="2641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http://www.cografyadersi.com/image/Renklendirm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37985" y="333043"/>
            <a:ext cx="3638550" cy="327207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38899" y="675729"/>
            <a:ext cx="5905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Мање надморске висине се приказују нијансама </a:t>
            </a:r>
            <a:r>
              <a:rPr lang="sr-Cyrl-RS" dirty="0" smtClean="0">
                <a:solidFill>
                  <a:srgbClr val="00B050"/>
                </a:solidFill>
              </a:rPr>
              <a:t>зелене</a:t>
            </a:r>
            <a:r>
              <a:rPr lang="sr-Cyrl-RS" dirty="0" smtClean="0"/>
              <a:t> боје, средње висине </a:t>
            </a:r>
            <a:r>
              <a:rPr lang="sr-Cyrl-RS" dirty="0" smtClean="0">
                <a:solidFill>
                  <a:srgbClr val="FFFF00"/>
                </a:solidFill>
              </a:rPr>
              <a:t>жутом</a:t>
            </a:r>
            <a:r>
              <a:rPr lang="sr-Cyrl-RS" dirty="0" smtClean="0"/>
              <a:t> бојом а веће висине </a:t>
            </a:r>
            <a:r>
              <a:rPr lang="sr-Cyrl-RS" dirty="0" smtClean="0">
                <a:solidFill>
                  <a:schemeClr val="accent5">
                    <a:lumMod val="75000"/>
                  </a:schemeClr>
                </a:solidFill>
              </a:rPr>
              <a:t>браон</a:t>
            </a:r>
            <a:r>
              <a:rPr lang="sr-Cyrl-RS" dirty="0" smtClean="0"/>
              <a:t> бојом.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471803" y="3767924"/>
            <a:ext cx="23213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Највиши дијелови високих планина који су прекривени снијегом и ледом приказују се </a:t>
            </a:r>
            <a:r>
              <a:rPr lang="sr-Cyrl-RS" dirty="0" smtClean="0">
                <a:solidFill>
                  <a:schemeClr val="bg1"/>
                </a:solidFill>
              </a:rPr>
              <a:t>бијелом </a:t>
            </a:r>
            <a:r>
              <a:rPr lang="sr-Cyrl-RS" dirty="0" smtClean="0"/>
              <a:t>бојом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9471803" y="931492"/>
            <a:ext cx="734938" cy="289658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449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75449" y="598205"/>
            <a:ext cx="4537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МЕТОДА СЈЕНЧЕЊЕМ</a:t>
            </a:r>
            <a:endParaRPr lang="en-US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5118" y="1384419"/>
            <a:ext cx="51274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Стрмији рељеф се приказује тамнијом сјенком а блажи свјетлијом док равнице и планински врхови остају бијели.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768554" y="4746348"/>
            <a:ext cx="5751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Најпрегледније слике рељефа се добијају комбинацијом сјенчења и изохипси </a:t>
            </a:r>
          </a:p>
          <a:p>
            <a:r>
              <a:rPr lang="sr-Cyrl-RS" dirty="0" smtClean="0"/>
              <a:t>или сјенчења и боје!</a:t>
            </a:r>
            <a:endParaRPr lang="en-US" dirty="0"/>
          </a:p>
        </p:txBody>
      </p:sp>
      <p:pic>
        <p:nvPicPr>
          <p:cNvPr id="5" name="Picture 4" descr="ОРИЈЕНТАЦИЈА У ПРИРОДИ – ИЗВИЂАЧКИ ПРИРУЧНИК ©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603" y="2350242"/>
            <a:ext cx="3144852" cy="2173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Napredno senčenje reliefa za topografske kart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18" y="2390110"/>
            <a:ext cx="3756025" cy="3207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6916" y="1529360"/>
            <a:ext cx="2342857" cy="34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49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allAtOnce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34797" y="1324598"/>
            <a:ext cx="3341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 smtClean="0"/>
              <a:t>ДОМАЋА ЗАДАЋА:</a:t>
            </a:r>
            <a:endParaRPr lang="en-US" sz="2400" dirty="0"/>
          </a:p>
        </p:txBody>
      </p:sp>
      <p:pic>
        <p:nvPicPr>
          <p:cNvPr id="1026" name="Picture 2" descr="http://i.imgur.com/KT4YNr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09" y="1986852"/>
            <a:ext cx="3810000" cy="225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76202" y="1986852"/>
            <a:ext cx="49821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>
                <a:solidFill>
                  <a:srgbClr val="002060"/>
                </a:solidFill>
              </a:rPr>
              <a:t>Посматрај рељеф на слици и скицирај карту тог простора користећи једну од метода представљања рељефа!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76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92" y="1719049"/>
            <a:ext cx="3357586" cy="42156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208" y="1661924"/>
            <a:ext cx="6562981" cy="42156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44238" y="119641"/>
            <a:ext cx="9577613" cy="564023"/>
          </a:xfrm>
        </p:spPr>
        <p:txBody>
          <a:bodyPr>
            <a:normAutofit fontScale="90000"/>
          </a:bodyPr>
          <a:lstStyle/>
          <a:p>
            <a:r>
              <a:rPr lang="sr-Cyrl-RS" dirty="0" smtClean="0"/>
              <a:t>Да поновимо...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905228" y="655952"/>
            <a:ext cx="10363826" cy="469661"/>
          </a:xfrm>
        </p:spPr>
        <p:txBody>
          <a:bodyPr>
            <a:normAutofit/>
          </a:bodyPr>
          <a:lstStyle/>
          <a:p>
            <a:r>
              <a:rPr lang="sr-Cyrl-RS" dirty="0" smtClean="0"/>
              <a:t>По</a:t>
            </a:r>
            <a:r>
              <a:rPr lang="sr-Cyrl-RS" dirty="0" smtClean="0">
                <a:latin typeface="Calibri" panose="020F0502020204030204" pitchFamily="34" charset="0"/>
                <a:cs typeface="Calibri" panose="020F0502020204030204" pitchFamily="34" charset="0"/>
              </a:rPr>
              <a:t> чему се разликују глобус и карта? 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flipH="1">
            <a:off x="261892" y="1015593"/>
            <a:ext cx="3672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ГЛОБУС је највјернији приказ Земље ( сферни облик).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158208" y="1040931"/>
            <a:ext cx="6124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ГЕОГРАФСКА КАРТА је умањен приказ једног дијела или цијеле Земље на равни.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98339" y="5934670"/>
            <a:ext cx="88192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>
                <a:solidFill>
                  <a:srgbClr val="FF0000"/>
                </a:solidFill>
              </a:rPr>
              <a:t>САДРЖАЈ КАРТЕ </a:t>
            </a:r>
            <a:r>
              <a:rPr lang="sr-Cyrl-RS" dirty="0" smtClean="0"/>
              <a:t>чине географски елементи унесени у карту и њихови називи који могу да припадају некој од четири групе елемената: </a:t>
            </a:r>
            <a:r>
              <a:rPr lang="sr-Cyrl-RS" dirty="0" smtClean="0">
                <a:solidFill>
                  <a:srgbClr val="FF0000"/>
                </a:solidFill>
              </a:rPr>
              <a:t>ПРИРОДА,СТАНОВНИШТВО, ПРИВРЕДА И НАСЕЉА</a:t>
            </a:r>
            <a:r>
              <a:rPr lang="sr-Cyrl-RS" dirty="0" smtClean="0"/>
              <a:t>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90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  <p:bldP spid="10" grpId="0"/>
      <p:bldP spid="11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3361" y="259593"/>
            <a:ext cx="6936962" cy="620623"/>
          </a:xfrm>
        </p:spPr>
        <p:txBody>
          <a:bodyPr/>
          <a:lstStyle/>
          <a:p>
            <a:r>
              <a:rPr lang="sr-Cyrl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sr-Cyrl-R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Шта чини математичке елементе карте?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2750" y="792366"/>
            <a:ext cx="8417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>
                <a:latin typeface="Calibri" panose="020F0502020204030204" pitchFamily="34" charset="0"/>
                <a:cs typeface="Calibri" panose="020F0502020204030204" pitchFamily="34" charset="0"/>
              </a:rPr>
              <a:t>Математички елементи карте су РАЗМЈЕР и РАЗМЈЕРНИК!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36199" y="1498710"/>
            <a:ext cx="6016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Р</a:t>
            </a:r>
            <a:r>
              <a:rPr lang="sr-Cyrl-RS" dirty="0" smtClean="0"/>
              <a:t>АЗМЈЕР нам показује колико су пута </a:t>
            </a:r>
            <a:r>
              <a:rPr lang="sr-Cyrl-RS" dirty="0" smtClean="0"/>
              <a:t> </a:t>
            </a:r>
            <a:r>
              <a:rPr lang="sr-Cyrl-RS" smtClean="0"/>
              <a:t>удаљености </a:t>
            </a:r>
            <a:r>
              <a:rPr lang="sr-Cyrl-RS" smtClean="0"/>
              <a:t>из природе умањене и пренесене </a:t>
            </a:r>
            <a:r>
              <a:rPr lang="sr-Cyrl-RS" smtClean="0"/>
              <a:t>на </a:t>
            </a:r>
            <a:r>
              <a:rPr lang="sr-Cyrl-RS" smtClean="0"/>
              <a:t>карту.</a:t>
            </a:r>
            <a:endParaRPr lang="en-US" dirty="0"/>
          </a:p>
        </p:txBody>
      </p:sp>
      <p:pic>
        <p:nvPicPr>
          <p:cNvPr id="6" name="Slika 18">
            <a:extLst>
              <a:ext uri="{FF2B5EF4-FFF2-40B4-BE49-F238E27FC236}">
                <a16:creationId xmlns="" xmlns:a16="http://schemas.microsoft.com/office/drawing/2014/main" id="{0FA1F028-21D5-490E-9602-E29BE0AD4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59" y="1445777"/>
            <a:ext cx="6339646" cy="50504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97201" y="6179845"/>
            <a:ext cx="2238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 smtClean="0"/>
              <a:t>РАЗМЈЕР: 1:100 000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77994" y="4507048"/>
            <a:ext cx="30423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Удаљеност </a:t>
            </a:r>
            <a:r>
              <a:rPr lang="sr-Cyrl-RS" dirty="0" smtClean="0">
                <a:solidFill>
                  <a:srgbClr val="FF0000"/>
                </a:solidFill>
              </a:rPr>
              <a:t>у природи</a:t>
            </a:r>
            <a:r>
              <a:rPr lang="sr-Cyrl-RS" dirty="0" smtClean="0"/>
              <a:t> од дворца до моста износи</a:t>
            </a:r>
          </a:p>
          <a:p>
            <a:r>
              <a:rPr lang="sr-Cyrl-RS" dirty="0" smtClean="0"/>
              <a:t> </a:t>
            </a:r>
            <a:r>
              <a:rPr lang="sr-Cyrl-RS" dirty="0" smtClean="0">
                <a:solidFill>
                  <a:srgbClr val="FF0000"/>
                </a:solidFill>
              </a:rPr>
              <a:t>100 000 </a:t>
            </a:r>
            <a:r>
              <a:rPr lang="sr-Latn-RS" dirty="0" smtClean="0">
                <a:solidFill>
                  <a:srgbClr val="FF0000"/>
                </a:solidFill>
              </a:rPr>
              <a:t>cm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69735" y="1669529"/>
            <a:ext cx="2444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Удаљеност </a:t>
            </a:r>
            <a:r>
              <a:rPr lang="sr-Cyrl-RS" dirty="0" smtClean="0">
                <a:solidFill>
                  <a:srgbClr val="FF0000"/>
                </a:solidFill>
              </a:rPr>
              <a:t>на карти</a:t>
            </a:r>
            <a:r>
              <a:rPr lang="sr-Cyrl-RS" dirty="0" smtClean="0"/>
              <a:t> </a:t>
            </a:r>
          </a:p>
          <a:p>
            <a:r>
              <a:rPr lang="sr-Cyrl-RS" dirty="0" smtClean="0"/>
              <a:t>Износи </a:t>
            </a:r>
            <a:r>
              <a:rPr lang="sr-Cyrl-RS" dirty="0" smtClean="0">
                <a:solidFill>
                  <a:srgbClr val="FF0000"/>
                </a:solidFill>
              </a:rPr>
              <a:t>1</a:t>
            </a:r>
            <a:r>
              <a:rPr lang="sr-Latn-RS" dirty="0" smtClean="0">
                <a:solidFill>
                  <a:srgbClr val="FF0000"/>
                </a:solidFill>
              </a:rPr>
              <a:t>cm</a:t>
            </a:r>
            <a:r>
              <a:rPr lang="sr-Cyrl-RS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94662" y="2145041"/>
            <a:ext cx="3854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Постоје двије врсте Размјера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7816033" y="2519793"/>
            <a:ext cx="2643206" cy="5431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Размјер карте</a:t>
            </a:r>
            <a:endParaRPr lang="hr-H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875329" y="3377129"/>
            <a:ext cx="1881408" cy="615298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</a:t>
            </a:r>
            <a:r>
              <a:rPr lang="sr-Cyrl-R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ФИЧКИ РАЗМЈЕРНИК</a:t>
            </a:r>
            <a:endPara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9673839" y="3390132"/>
            <a:ext cx="1862984" cy="58087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БРОЈЧАНИ РАЗМЈЕРНИК</a:t>
            </a:r>
            <a:endPara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 descr="63_scale_examples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8521" y="4374500"/>
            <a:ext cx="2554158" cy="21117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Rounded Rectangle 16"/>
          <p:cNvSpPr/>
          <p:nvPr/>
        </p:nvSpPr>
        <p:spPr>
          <a:xfrm>
            <a:off x="9326455" y="4824779"/>
            <a:ext cx="2748751" cy="161762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1:25000</a:t>
            </a:r>
          </a:p>
          <a:p>
            <a:pPr algn="ctr"/>
            <a:r>
              <a:rPr lang="hr-HR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1:1000000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8058684" y="3009804"/>
            <a:ext cx="427290" cy="41848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9544319" y="2995056"/>
            <a:ext cx="693543" cy="4770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4" idx="2"/>
          </p:cNvCxnSpPr>
          <p:nvPr/>
        </p:nvCxnSpPr>
        <p:spPr>
          <a:xfrm>
            <a:off x="7816033" y="3992427"/>
            <a:ext cx="0" cy="4428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5" idx="2"/>
          </p:cNvCxnSpPr>
          <p:nvPr/>
        </p:nvCxnSpPr>
        <p:spPr>
          <a:xfrm>
            <a:off x="10605331" y="3971011"/>
            <a:ext cx="0" cy="8537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124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7" grpId="0"/>
      <p:bldP spid="10" grpId="0"/>
      <p:bldP spid="11" grpId="0"/>
      <p:bldP spid="12" grpId="0"/>
      <p:bldP spid="13" grpId="0" animBg="1"/>
      <p:bldP spid="14" grpId="0" animBg="1"/>
      <p:bldP spid="15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76525" y="619125"/>
            <a:ext cx="7077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sr-Cyrl-R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КОЈИ СУ ТО ОСНОВНИ ЕЛЕМЕНТИ ГЕОГРАФСКЕ КАРТЕ?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65" y="1221336"/>
            <a:ext cx="4648200" cy="48768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4289989" y="1384419"/>
            <a:ext cx="4341263" cy="683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132316" y="4965450"/>
            <a:ext cx="6802453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3" idx="3"/>
          </p:cNvCxnSpPr>
          <p:nvPr/>
        </p:nvCxnSpPr>
        <p:spPr>
          <a:xfrm>
            <a:off x="4845465" y="3659736"/>
            <a:ext cx="2820113" cy="64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533543" y="2241408"/>
            <a:ext cx="3640509" cy="5042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4747188" y="2859843"/>
            <a:ext cx="3426864" cy="683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631252" y="1268119"/>
            <a:ext cx="1621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 smtClean="0"/>
              <a:t>Назив карте</a:t>
            </a:r>
            <a:endParaRPr lang="en-US" sz="2000" dirty="0"/>
          </a:p>
        </p:txBody>
      </p:sp>
      <p:sp>
        <p:nvSpPr>
          <p:cNvPr id="24" name="TextBox 23"/>
          <p:cNvSpPr txBox="1"/>
          <p:nvPr/>
        </p:nvSpPr>
        <p:spPr>
          <a:xfrm flipH="1">
            <a:off x="8258226" y="2493509"/>
            <a:ext cx="18258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Географска мрежа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785220" y="3450649"/>
            <a:ext cx="17084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Оквир карте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934769" y="4807748"/>
            <a:ext cx="28357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Легенда карте са </a:t>
            </a:r>
          </a:p>
          <a:p>
            <a:r>
              <a:rPr lang="sr-Cyrl-R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картографским знацима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77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/>
      <p:bldP spid="24" grpId="0"/>
      <p:bldP spid="25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Politička Karta Europe | Kar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93962" y="2031557"/>
            <a:ext cx="5719897" cy="4653137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03" y="2031556"/>
            <a:ext cx="4648200" cy="46531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9903" y="1008404"/>
            <a:ext cx="464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Општегеографске карте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приказују 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простор са више његових географских елемената</a:t>
            </a:r>
            <a:r>
              <a:rPr lang="sr-Cyrl-RS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93963" y="888763"/>
            <a:ext cx="5719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dirty="0">
                <a:solidFill>
                  <a:srgbClr val="FF0000"/>
                </a:solidFill>
              </a:rPr>
              <a:t>Тематске карте</a:t>
            </a:r>
            <a:r>
              <a:rPr lang="ru-RU" dirty="0"/>
              <a:t> приказују неки простор са једним или два географска елемента (карте ријека, карте градова, политичке карте, карте температуре ваздуха и сл. 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624003" y="225033"/>
            <a:ext cx="6231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sr-Cyrl-RS" dirty="0" smtClean="0">
                <a:latin typeface="Calibri" panose="020F0502020204030204" pitchFamily="34" charset="0"/>
                <a:cs typeface="Calibri" panose="020F0502020204030204" pitchFamily="34" charset="0"/>
              </a:rPr>
              <a:t>КАКО МОЖЕМО ПОДИЈЕЛИТИ КАРТЕ ПРЕМА САДРЖАЈУ?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44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17421" y="632389"/>
            <a:ext cx="5003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ПРЕДСТАВЉАЊЕ ХИДРОГРАФИЈЕ НА КАРТИ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2191" y="1204957"/>
            <a:ext cx="8629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sr-Cyrl-R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ХИДРОГРАФСКИ ЕЛЕМЕНТИ </a:t>
            </a:r>
            <a:r>
              <a:rPr lang="sr-Cyrl-RS" dirty="0" smtClean="0">
                <a:latin typeface="Calibri" panose="020F0502020204030204" pitchFamily="34" charset="0"/>
                <a:cs typeface="Calibri" panose="020F0502020204030204" pitchFamily="34" charset="0"/>
              </a:rPr>
              <a:t>СУ ЈЕДАН ОД ОСНОВНИХ САДРЖАЈА КАРТЕ</a:t>
            </a:r>
            <a:r>
              <a:rPr lang="sr-Cyrl-RS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93036" y="1899384"/>
            <a:ext cx="5648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У хидрографске елементе спадају све воде на Земљи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92139" y="2564928"/>
            <a:ext cx="4857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dirty="0" smtClean="0"/>
              <a:t>Приказују се различитим нијансама плаве боје</a:t>
            </a:r>
            <a:endParaRPr lang="en-US" dirty="0"/>
          </a:p>
        </p:txBody>
      </p:sp>
      <p:pic>
        <p:nvPicPr>
          <p:cNvPr id="18" name="Picture 17"/>
          <p:cNvPicPr/>
          <p:nvPr/>
        </p:nvPicPr>
        <p:blipFill>
          <a:blip r:embed="rId2"/>
          <a:stretch>
            <a:fillRect/>
          </a:stretch>
        </p:blipFill>
        <p:spPr>
          <a:xfrm>
            <a:off x="1928891" y="2999411"/>
            <a:ext cx="3383915" cy="2519680"/>
          </a:xfrm>
          <a:prstGeom prst="rect">
            <a:avLst/>
          </a:prstGeom>
        </p:spPr>
      </p:pic>
      <p:pic>
        <p:nvPicPr>
          <p:cNvPr id="19" name="Picture 18" descr="Hidrografija Srbije | Shtreber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998" y="2129034"/>
            <a:ext cx="3185160" cy="45339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/>
          <p:cNvSpPr txBox="1"/>
          <p:nvPr/>
        </p:nvSpPr>
        <p:spPr>
          <a:xfrm>
            <a:off x="8037245" y="1482703"/>
            <a:ext cx="2538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Тематска карта хидрографије Србије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29013" y="5657316"/>
            <a:ext cx="62127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dirty="0" smtClean="0"/>
              <a:t>На к</a:t>
            </a:r>
            <a:r>
              <a:rPr lang="sr-Cyrl-RS" sz="1600" dirty="0"/>
              <a:t>а</a:t>
            </a:r>
            <a:r>
              <a:rPr lang="sr-Cyrl-RS" sz="1600" dirty="0" smtClean="0"/>
              <a:t>ртама се приказују и изграђени овјекти на ријекама, језерима и морима као што су: мостови,хидроцентрале ,бране, луке..одређеним картографским знацима.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4955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20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6571" y="512747"/>
            <a:ext cx="8118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>
                <a:latin typeface="Calibri" panose="020F0502020204030204" pitchFamily="34" charset="0"/>
                <a:cs typeface="Calibri" panose="020F0502020204030204" pitchFamily="34" charset="0"/>
              </a:rPr>
              <a:t>Дубине мора или језера се приказују </a:t>
            </a:r>
            <a:r>
              <a:rPr lang="sr-Cyrl-RS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ИЗОБАТАМА </a:t>
            </a:r>
            <a:r>
              <a:rPr lang="sr-Cyrl-RS" dirty="0" smtClean="0">
                <a:latin typeface="Calibri" panose="020F0502020204030204" pitchFamily="34" charset="0"/>
                <a:cs typeface="Calibri" panose="020F0502020204030204" pitchFamily="34" charset="0"/>
              </a:rPr>
              <a:t>и нијансама плаве боје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4" descr="https://upload.wikimedia.org/wikipedia/commons/thumb/a/ab/Isobates-simple_example.svg/260px-Isobates-simple_example.sv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8049" y="1623620"/>
            <a:ext cx="2933700" cy="424258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427006" y="4821529"/>
            <a:ext cx="3324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>
                <a:solidFill>
                  <a:srgbClr val="FF0000"/>
                </a:solidFill>
              </a:rPr>
              <a:t>ИЗОБАТЕ</a:t>
            </a:r>
            <a:r>
              <a:rPr lang="sr-Cyrl-RS" dirty="0" smtClean="0"/>
              <a:t> </a:t>
            </a:r>
          </a:p>
          <a:p>
            <a:r>
              <a:rPr lang="sr-Cyrl-RS" dirty="0" smtClean="0"/>
              <a:t>су  линије које на картама спајау тачке исте дубине.</a:t>
            </a:r>
            <a:endParaRPr lang="en-US" dirty="0"/>
          </a:p>
        </p:txBody>
      </p:sp>
      <p:pic>
        <p:nvPicPr>
          <p:cNvPr id="5" name="Slika 3" descr="Slika na kojoj se prikazuje tekst, karta&#10;&#10;Opis je automatski generiran">
            <a:extLst>
              <a:ext uri="{FF2B5EF4-FFF2-40B4-BE49-F238E27FC236}">
                <a16:creationId xmlns="" xmlns:a16="http://schemas.microsoft.com/office/drawing/2014/main" id="{C6CFE8DF-071B-4887-8C70-BC236190F0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022" y="997405"/>
            <a:ext cx="5452678" cy="5495012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3630100" y="4821529"/>
            <a:ext cx="6018102" cy="19928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2427007" y="3563598"/>
            <a:ext cx="726391" cy="12579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4241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14872" y="717846"/>
            <a:ext cx="4768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ПРЕДСТАВЉАЊЕ РЕЉЕФА НА КАРТИ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9123" y="1534773"/>
            <a:ext cx="5230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>
                <a:solidFill>
                  <a:srgbClr val="FF0000"/>
                </a:solidFill>
              </a:rPr>
              <a:t>РЕЉЕФ</a:t>
            </a:r>
            <a:r>
              <a:rPr lang="sr-Cyrl-RS" dirty="0" smtClean="0"/>
              <a:t> представља све неравнине </a:t>
            </a:r>
          </a:p>
          <a:p>
            <a:r>
              <a:rPr lang="sr-Cyrl-RS" dirty="0" smtClean="0"/>
              <a:t>(удубљења и испупчења ) на површини Земље.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434984" y="1517106"/>
            <a:ext cx="5076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Рељеф се најчешће приказује: </a:t>
            </a:r>
            <a:r>
              <a:rPr lang="sr-Cyrl-RS" dirty="0" smtClean="0">
                <a:solidFill>
                  <a:srgbClr val="FF0000"/>
                </a:solidFill>
              </a:rPr>
              <a:t>изохипсама, шрафама, сјенчењем и бојама.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2" descr="http://kadirhoca.com/wp-content/uploads/2013/11/komsu-izohipsl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9778" y="3256659"/>
            <a:ext cx="4572000" cy="32766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564735" y="2395588"/>
            <a:ext cx="24754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 smtClean="0">
                <a:solidFill>
                  <a:srgbClr val="FF0000"/>
                </a:solidFill>
              </a:rPr>
              <a:t>МЕТОДА ИЗОХИПСИ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7" name="Picture 7" descr="http://www.notbak.com/dersnotlari/02/canak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46990" y="3256659"/>
            <a:ext cx="3581400" cy="2500376"/>
          </a:xfrm>
          <a:prstGeom prst="rect">
            <a:avLst/>
          </a:prstGeom>
          <a:noFill/>
        </p:spPr>
      </p:pic>
      <p:cxnSp>
        <p:nvCxnSpPr>
          <p:cNvPr id="9" name="Straight Arrow Connector 8"/>
          <p:cNvCxnSpPr/>
          <p:nvPr/>
        </p:nvCxnSpPr>
        <p:spPr>
          <a:xfrm flipH="1">
            <a:off x="4027914" y="2931919"/>
            <a:ext cx="2438402" cy="14446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802452" y="2931919"/>
            <a:ext cx="1743342" cy="11444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588950" y="3956703"/>
            <a:ext cx="22304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ИЗОХИПСЕ су линије које на картама спајају тачке исте надморске висине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74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zohipse.gif"/>
          <p:cNvPicPr>
            <a:picLocks noChangeAspect="1"/>
          </p:cNvPicPr>
          <p:nvPr/>
        </p:nvPicPr>
        <p:blipFill>
          <a:blip r:embed="rId2"/>
          <a:srcRect t="9317"/>
          <a:stretch>
            <a:fillRect/>
          </a:stretch>
        </p:blipFill>
        <p:spPr>
          <a:xfrm>
            <a:off x="6402002" y="2211502"/>
            <a:ext cx="4714875" cy="2781298"/>
          </a:xfrm>
          <a:prstGeom prst="rect">
            <a:avLst/>
          </a:prstGeom>
        </p:spPr>
      </p:pic>
      <p:pic>
        <p:nvPicPr>
          <p:cNvPr id="3" name="Picture 2" descr="imag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817" y="2460374"/>
            <a:ext cx="3411909" cy="25003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06609" y="880217"/>
            <a:ext cx="8366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Уколико су изохипсе згуснуте приказују </a:t>
            </a:r>
            <a:r>
              <a:rPr lang="sr-Cyrl-RS" dirty="0" smtClean="0">
                <a:solidFill>
                  <a:srgbClr val="FF0000"/>
                </a:solidFill>
              </a:rPr>
              <a:t>стрмији</a:t>
            </a:r>
            <a:r>
              <a:rPr lang="sr-Cyrl-RS" dirty="0" smtClean="0"/>
              <a:t> рељеф а уколико су размакнутије приказани рељеф је </a:t>
            </a:r>
            <a:r>
              <a:rPr lang="sr-Cyrl-RS" dirty="0" smtClean="0">
                <a:solidFill>
                  <a:srgbClr val="FF0000"/>
                </a:solidFill>
              </a:rPr>
              <a:t>равнији</a:t>
            </a:r>
            <a:r>
              <a:rPr lang="sr-Cyrl-RS" dirty="0" smtClean="0"/>
              <a:t>.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187155" y="1203382"/>
            <a:ext cx="3409772" cy="15569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3332860" y="1203382"/>
            <a:ext cx="2597921" cy="18047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375447" y="1525841"/>
            <a:ext cx="4195985" cy="20442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2645741" y="1480733"/>
            <a:ext cx="1375055" cy="246121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97309" y="5603460"/>
            <a:ext cx="8793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Осим вриједности изохипсе у карту се уноси и вриједност </a:t>
            </a:r>
            <a:r>
              <a:rPr lang="sr-Cyrl-RS" b="1" dirty="0" smtClean="0"/>
              <a:t>КОТЕ.</a:t>
            </a:r>
          </a:p>
          <a:p>
            <a:r>
              <a:rPr lang="sr-Cyrl-RS" b="1" dirty="0" smtClean="0">
                <a:solidFill>
                  <a:srgbClr val="FF0000"/>
                </a:solidFill>
              </a:rPr>
              <a:t>КОТА</a:t>
            </a:r>
            <a:r>
              <a:rPr lang="sr-Cyrl-RS" dirty="0" smtClean="0"/>
              <a:t> је највећа тачка неког узвишења..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7058826" y="3486684"/>
            <a:ext cx="546931" cy="219107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848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</p:bld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352</TotalTime>
  <Words>477</Words>
  <Application>Microsoft Office PowerPoint</Application>
  <PresentationFormat>Widescreen</PresentationFormat>
  <Paragraphs>60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Tw Cen MT</vt:lpstr>
      <vt:lpstr>Droplet</vt:lpstr>
      <vt:lpstr>  ПРЕДСТАВЉАЊЕ ХИДРОГРАФИЈЕ И РЕЉЕФА НА КАРТИ</vt:lpstr>
      <vt:lpstr>Да поновимо...</vt:lpstr>
      <vt:lpstr>• Шта чини математичке елементе карте?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ПРЕДСТАВЉАЊЕ ХИДРОГРАФИЈЕ И РЕЉЕФА НА КАРТИ</dc:title>
  <dc:creator>Danijela Lolic</dc:creator>
  <cp:lastModifiedBy>54. Tanasic Sladjana</cp:lastModifiedBy>
  <cp:revision>42</cp:revision>
  <dcterms:created xsi:type="dcterms:W3CDTF">2020-11-22T15:07:09Z</dcterms:created>
  <dcterms:modified xsi:type="dcterms:W3CDTF">2020-11-25T13:42:10Z</dcterms:modified>
</cp:coreProperties>
</file>